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0FFFF"/>
    <a:srgbClr val="4D4D4D"/>
    <a:srgbClr val="808080"/>
    <a:srgbClr val="FF33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4" d="100"/>
          <a:sy n="54" d="100"/>
        </p:scale>
        <p:origin x="72" y="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E731049-46D4-4F8D-B6A2-ED95966D55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ru-RU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48A3204-D765-4EA0-8455-2910E88222F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ru-RU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7069371-2714-4165-AC9B-E56EAE95BC85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F504FC9-8B27-4DCC-AC2B-78D2A15C769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Master text styles</a:t>
            </a:r>
          </a:p>
          <a:p>
            <a:pPr lvl="1"/>
            <a:r>
              <a:rPr lang="en-GB" altLang="ru-RU"/>
              <a:t>Second level</a:t>
            </a:r>
          </a:p>
          <a:p>
            <a:pPr lvl="2"/>
            <a:r>
              <a:rPr lang="en-GB" altLang="ru-RU"/>
              <a:t>Third level</a:t>
            </a:r>
          </a:p>
          <a:p>
            <a:pPr lvl="3"/>
            <a:r>
              <a:rPr lang="en-GB" altLang="ru-RU"/>
              <a:t>Fourth level</a:t>
            </a:r>
          </a:p>
          <a:p>
            <a:pPr lvl="4"/>
            <a:r>
              <a:rPr lang="en-GB" altLang="ru-RU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BA681B00-EE5D-4EEF-B37E-2BB6E2B4CC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ru-RU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79A981D0-933A-4964-8FCD-3582AF1A3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E675F0-2926-460C-8CB4-04312C16C16A}" type="slidenum">
              <a:rPr lang="en-GB" altLang="ru-RU"/>
              <a:pPr/>
              <a:t>‹#›</a:t>
            </a:fld>
            <a:endParaRPr lang="en-GB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21494D6-5431-487B-A3A8-42B0E98393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3DEEDA-E76D-48A3-AC7A-3AF61251F33D}" type="slidenum">
              <a:rPr lang="en-GB" altLang="ru-RU"/>
              <a:pPr/>
              <a:t>2</a:t>
            </a:fld>
            <a:endParaRPr lang="en-GB" altLang="ru-RU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BA8F0D53-2FE9-402F-BFE7-E3E3D8AF710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8840A1F-6F29-462F-99AE-131579F1D3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D98C5F0-B868-4504-8464-DC661ADE54AA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5" name="Freeform 3">
            <a:extLst>
              <a:ext uri="{FF2B5EF4-FFF2-40B4-BE49-F238E27FC236}">
                <a16:creationId xmlns:a16="http://schemas.microsoft.com/office/drawing/2014/main" id="{EF4B8E2B-AA58-4CDC-9FE2-16C88A7D2A7F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Freeform 4">
            <a:extLst>
              <a:ext uri="{FF2B5EF4-FFF2-40B4-BE49-F238E27FC236}">
                <a16:creationId xmlns:a16="http://schemas.microsoft.com/office/drawing/2014/main" id="{3D384A60-CBD9-4C3B-914B-0B4341383A5A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7" name="Freeform 5">
            <a:extLst>
              <a:ext uri="{FF2B5EF4-FFF2-40B4-BE49-F238E27FC236}">
                <a16:creationId xmlns:a16="http://schemas.microsoft.com/office/drawing/2014/main" id="{53DCBA80-7BB8-4B07-B7DA-5850E963821C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8" name="Freeform 6">
            <a:extLst>
              <a:ext uri="{FF2B5EF4-FFF2-40B4-BE49-F238E27FC236}">
                <a16:creationId xmlns:a16="http://schemas.microsoft.com/office/drawing/2014/main" id="{E133F8B9-C851-48FC-985F-8CC68F8DC1DA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9" name="Freeform 7">
            <a:extLst>
              <a:ext uri="{FF2B5EF4-FFF2-40B4-BE49-F238E27FC236}">
                <a16:creationId xmlns:a16="http://schemas.microsoft.com/office/drawing/2014/main" id="{3D6B2E61-B173-4846-9A5E-A8BB1B19D85B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0" name="Freeform 8">
            <a:extLst>
              <a:ext uri="{FF2B5EF4-FFF2-40B4-BE49-F238E27FC236}">
                <a16:creationId xmlns:a16="http://schemas.microsoft.com/office/drawing/2014/main" id="{37E28567-6C3F-4B9D-A6B9-F1DBC06275F9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1" name="Freeform 9">
            <a:extLst>
              <a:ext uri="{FF2B5EF4-FFF2-40B4-BE49-F238E27FC236}">
                <a16:creationId xmlns:a16="http://schemas.microsoft.com/office/drawing/2014/main" id="{EB305634-3CED-4020-8B5E-95E001366B5B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2" name="Freeform 10">
            <a:extLst>
              <a:ext uri="{FF2B5EF4-FFF2-40B4-BE49-F238E27FC236}">
                <a16:creationId xmlns:a16="http://schemas.microsoft.com/office/drawing/2014/main" id="{273D0548-7D0A-4323-9F54-2FBD805BC222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83" name="Rectangle 11">
            <a:extLst>
              <a:ext uri="{FF2B5EF4-FFF2-40B4-BE49-F238E27FC236}">
                <a16:creationId xmlns:a16="http://schemas.microsoft.com/office/drawing/2014/main" id="{301A8EBF-D048-4323-A616-1DB899CC056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ru-RU" noProof="0"/>
              <a:t>Click to edit Master title style</a:t>
            </a:r>
          </a:p>
        </p:txBody>
      </p:sp>
      <p:sp>
        <p:nvSpPr>
          <p:cNvPr id="3084" name="Rectangle 12">
            <a:extLst>
              <a:ext uri="{FF2B5EF4-FFF2-40B4-BE49-F238E27FC236}">
                <a16:creationId xmlns:a16="http://schemas.microsoft.com/office/drawing/2014/main" id="{0DFA46E1-63C1-4C39-954D-4BB44755505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ru-RU" noProof="0"/>
              <a:t>Click to edit Master subtitle style</a:t>
            </a:r>
          </a:p>
        </p:txBody>
      </p:sp>
      <p:sp>
        <p:nvSpPr>
          <p:cNvPr id="3085" name="Rectangle 13">
            <a:extLst>
              <a:ext uri="{FF2B5EF4-FFF2-40B4-BE49-F238E27FC236}">
                <a16:creationId xmlns:a16="http://schemas.microsoft.com/office/drawing/2014/main" id="{1F809862-75CA-4B62-9744-61CCA5A88F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53E98CF-023A-44ED-ABFF-5AEEE1A60430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3086" name="Rectangle 14">
            <a:extLst>
              <a:ext uri="{FF2B5EF4-FFF2-40B4-BE49-F238E27FC236}">
                <a16:creationId xmlns:a16="http://schemas.microsoft.com/office/drawing/2014/main" id="{FEB125F2-C7C1-4E6B-8873-7A5791154A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RABE: History, Structure, Activities</a:t>
            </a:r>
          </a:p>
        </p:txBody>
      </p:sp>
      <p:sp>
        <p:nvSpPr>
          <p:cNvPr id="3087" name="Rectangle 15">
            <a:extLst>
              <a:ext uri="{FF2B5EF4-FFF2-40B4-BE49-F238E27FC236}">
                <a16:creationId xmlns:a16="http://schemas.microsoft.com/office/drawing/2014/main" id="{88ECB149-5FF2-4478-8CC2-12963DB42E0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C243060-E44D-4AE9-A96E-AF44BF26843D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9DCAC1-7651-431B-A579-1F15820AB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81BA5A9-6CFF-49B5-B66F-D20C6C0C2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138E47B-E9C4-4110-9173-07485A04E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D3CF82-3052-4A56-AA80-90C8CA22B02A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795F31-B13A-4A75-BDA9-078121851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RABE: History, Structure, Activities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242DA5-43CC-4D1D-A4C4-CDBB041D4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7B0850-D8D0-4EFC-B185-3EDC624185F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608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D000443-B1A5-421F-9107-4B77883E57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81FB82B-0F51-4579-9F0D-237534EE2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48D441F-2444-4616-B5F5-D09AE09A0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1E55A7-1D2E-455D-83E1-35A0D394A0E3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EF6EB5-B66A-44E3-BABC-61C77D35E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RABE: History, Structure, Activities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DC06CBF-C715-4F6D-8F64-D1C587C15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3738B-613F-47D3-9A22-B8AFF91B674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53491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BB3061-D8C4-4F1C-B109-DC0D0AF92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492E466-80BB-4A33-992F-A9BBD9C4A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7FEB5E-A3EA-4745-ADD8-F57D0ABE4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480B7F-CBE1-49B7-BD90-EB22103D8647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CD70F81-3CE6-4C10-AF8A-0FD7D7F6E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RABE: History, Structure, Activities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439356-BD44-4CA2-91EA-9756E2795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628AF9-5734-4FB3-A253-55762040F6D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36293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310A08-11D6-4DF7-A104-D4DEF9B06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0D8CDA5-2552-4CCA-8F19-1DC5CBE94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9099E0-20B1-47F5-9ECA-E133F337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F3C2B-939A-4ACA-8E53-F6D243213FE4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27FDEF-0EE4-4862-B0AF-7B5118DBA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RABE: History, Structure, Activities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BFE5FD-6D1A-4958-AF67-ACFFD7227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4BB83-828E-48F7-9D0B-E66C524DF92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38354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40FE42-1A77-4041-BA83-10F996499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60D7D4-6539-47FF-94D7-00B9C730C8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4E7101-7A4B-435D-B0FB-BF965CED5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57AB47D-2198-41D4-9E9E-74ACA82B1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DAA933-1988-4EBC-8BF4-7C83AC4A5037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36F9495-F687-4504-8C36-1EB6EA2CA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RABE: History, Structure, Activities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6702C64-8F8C-47A0-BDC2-680C242C4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A3EC9-26FF-4CE7-83AB-B281B7E61E7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67573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376615-DC04-4F42-B79A-151C98F4F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23B6FD-A292-44AA-93A6-166773AEE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8FCEE2-4C1C-41AD-9ACF-D8237355C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40B1B42-CA47-4F6B-A248-E48D1621CD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773D50B-D59E-455A-BE98-ABBB568CE2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968AD49-BF9A-49A7-A575-C1BCEB407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F3BEA3-E9FA-4172-861F-CB027E9D4919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B32F170-10F4-4839-BB5A-914AE8D27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RABE: History, Structure, Activities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EAA4CC-BACE-4B68-8E1D-612D9B746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B89DE-F4DF-4400-A8AE-BFD4029560E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430946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1C12B5-DF4C-4FD3-A133-A6015C8AD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C261AF5-0D5F-470D-87E1-E6B28C6F0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EE7102-F130-41FD-8747-00C7039C3F64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DB25FB7-EB71-48DF-A1D2-AF66408A7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RABE: History, Structure, Activities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FCF767-1251-4D50-94A5-09C7C2EDB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7B0DA-8232-474C-B74D-F04E0E55577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68952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D1A8148-62AE-4F2F-A558-7F9E265DE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7043EF-CC1E-49CD-B529-B74292D9F9FA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0DD2B64-F1AA-4738-923F-6B54797A2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RABE: History, Structure, Activities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40714DC-2674-47C4-B3D6-49F5AC273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1FEA8-9DCE-4710-A7E9-E261D1F55A1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58018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482BB1-8AB5-443A-ACEC-153E942C5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615AF5-AB99-4C36-ACC5-877F75E579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3BBA24-E310-4E01-AFD2-043BBBEA28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CFFC4C-CAAE-4BF5-BB0D-CACA24169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170500-F064-45BB-8FA2-594F9F2F4ECB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D6A2984-0E18-4EB2-8DE3-04D97A253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RABE: History, Structure, Activities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1D21D7-4673-41F1-BA6F-B40585513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07F076-0638-4A3F-AD83-27501DD895E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91661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8FC085-EFB9-491F-A3FF-FA4C9496F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8931E5B-10E9-4C63-A8E9-87E2DE7DDA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90415F-EDDB-4C05-8208-920033A0F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9B31F2-798D-4A2C-B6E3-B45FE1DDE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A84FB0-96F8-4AAC-9EE8-26697C623BE6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8350B-FC46-4FA8-A42A-14EEAF957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ru-RU"/>
              <a:t>RABE: History, Structure, Activities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B1201E-75D9-482C-A290-FB2A68DAA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7D5BB-3816-4C9F-9246-52C3197B41B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1360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A5DBD23-64B4-4FBB-9B96-77338FF8C476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1" name="Freeform 3">
            <a:extLst>
              <a:ext uri="{FF2B5EF4-FFF2-40B4-BE49-F238E27FC236}">
                <a16:creationId xmlns:a16="http://schemas.microsoft.com/office/drawing/2014/main" id="{A1333514-3872-4EB6-83ED-61BEA60EE9A6}"/>
              </a:ext>
            </a:extLst>
          </p:cNvPr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2" name="Freeform 4">
            <a:extLst>
              <a:ext uri="{FF2B5EF4-FFF2-40B4-BE49-F238E27FC236}">
                <a16:creationId xmlns:a16="http://schemas.microsoft.com/office/drawing/2014/main" id="{5354A3B9-CF14-42C5-A1AA-44161B0A4517}"/>
              </a:ext>
            </a:extLst>
          </p:cNvPr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3" name="Freeform 5">
            <a:extLst>
              <a:ext uri="{FF2B5EF4-FFF2-40B4-BE49-F238E27FC236}">
                <a16:creationId xmlns:a16="http://schemas.microsoft.com/office/drawing/2014/main" id="{401FBC79-A62D-45F6-A5B3-7DE926D27ADE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4" name="Freeform 6">
            <a:extLst>
              <a:ext uri="{FF2B5EF4-FFF2-40B4-BE49-F238E27FC236}">
                <a16:creationId xmlns:a16="http://schemas.microsoft.com/office/drawing/2014/main" id="{BE16CEF7-DFE9-42C8-A2CC-2DCDAE8C81A5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5" name="Freeform 7">
            <a:extLst>
              <a:ext uri="{FF2B5EF4-FFF2-40B4-BE49-F238E27FC236}">
                <a16:creationId xmlns:a16="http://schemas.microsoft.com/office/drawing/2014/main" id="{FFC6F970-6098-4359-9F31-AFC3E8DB594A}"/>
              </a:ext>
            </a:extLst>
          </p:cNvPr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6" name="Freeform 8">
            <a:extLst>
              <a:ext uri="{FF2B5EF4-FFF2-40B4-BE49-F238E27FC236}">
                <a16:creationId xmlns:a16="http://schemas.microsoft.com/office/drawing/2014/main" id="{F4BBF1BB-56FC-4EA2-9C3B-2B8EBD271F9F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7" name="Freeform 9">
            <a:extLst>
              <a:ext uri="{FF2B5EF4-FFF2-40B4-BE49-F238E27FC236}">
                <a16:creationId xmlns:a16="http://schemas.microsoft.com/office/drawing/2014/main" id="{8C0B97AA-BEE2-4D6E-9828-77032AEDBCA9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8" name="Freeform 10">
            <a:extLst>
              <a:ext uri="{FF2B5EF4-FFF2-40B4-BE49-F238E27FC236}">
                <a16:creationId xmlns:a16="http://schemas.microsoft.com/office/drawing/2014/main" id="{49B2B766-A08C-484C-829C-7531D3ED49EC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9" name="Rectangle 11">
            <a:extLst>
              <a:ext uri="{FF2B5EF4-FFF2-40B4-BE49-F238E27FC236}">
                <a16:creationId xmlns:a16="http://schemas.microsoft.com/office/drawing/2014/main" id="{6CED67A0-B41D-4E3C-A01C-09D47F8AF2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2060" name="Rectangle 12">
            <a:extLst>
              <a:ext uri="{FF2B5EF4-FFF2-40B4-BE49-F238E27FC236}">
                <a16:creationId xmlns:a16="http://schemas.microsoft.com/office/drawing/2014/main" id="{CC29C4B1-29F8-4FE6-B87F-AE9A80B006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2061" name="Rectangle 13">
            <a:extLst>
              <a:ext uri="{FF2B5EF4-FFF2-40B4-BE49-F238E27FC236}">
                <a16:creationId xmlns:a16="http://schemas.microsoft.com/office/drawing/2014/main" id="{3971EB90-4204-4FCA-8D60-21585F7621B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FB67822-16D4-4129-AA27-4DB6E8B25EEF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1F963AB0-4447-4612-9436-F80807D1661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ru-RU"/>
              <a:t>RABE: History, Structure, Activities</a:t>
            </a:r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47C7E55C-38A5-49AE-974A-62F75435241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2CA0F4-DD48-4F7D-86EE-277C3B6B19D8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eeman.ppt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F95AC95-5156-40D4-949F-DDD87AF58C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124200"/>
            <a:ext cx="7772400" cy="1143000"/>
          </a:xfrm>
        </p:spPr>
        <p:txBody>
          <a:bodyPr/>
          <a:lstStyle/>
          <a:p>
            <a:r>
              <a:rPr lang="en-GB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Brief Introduction:</a:t>
            </a:r>
            <a:br>
              <a:rPr lang="en-GB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r>
              <a:rPr lang="en-GB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History, Structure, Activities</a:t>
            </a:r>
          </a:p>
        </p:txBody>
      </p:sp>
      <p:graphicFrame>
        <p:nvGraphicFramePr>
          <p:cNvPr id="4102" name="Object 6">
            <a:extLst>
              <a:ext uri="{FF2B5EF4-FFF2-40B4-BE49-F238E27FC236}">
                <a16:creationId xmlns:a16="http://schemas.microsoft.com/office/drawing/2014/main" id="{24ED1B99-2795-4586-9CFA-BEDB0E6903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98613" y="303213"/>
          <a:ext cx="6859587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Document" r:id="rId3" imgW="5648040" imgH="1063800" progId="Word.Document.8">
                  <p:embed/>
                </p:oleObj>
              </mc:Choice>
              <mc:Fallback>
                <p:oleObj name="Document" r:id="rId3" imgW="5648040" imgH="1063800" progId="Word.Documen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303213"/>
                        <a:ext cx="6859587" cy="1293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8">
            <a:extLst>
              <a:ext uri="{FF2B5EF4-FFF2-40B4-BE49-F238E27FC236}">
                <a16:creationId xmlns:a16="http://schemas.microsoft.com/office/drawing/2014/main" id="{480AFB01-E9B1-4A9C-A8A0-9A1A543C1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602288"/>
            <a:ext cx="2065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Almaty - 2001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1">
            <a:extLst>
              <a:ext uri="{FF2B5EF4-FFF2-40B4-BE49-F238E27FC236}">
                <a16:creationId xmlns:a16="http://schemas.microsoft.com/office/drawing/2014/main" id="{B18005B5-571C-4E0E-8DC1-D8D52449D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F2F46-F842-4823-A5BF-0325F6329019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7" name="Нижний колонтитул 2">
            <a:extLst>
              <a:ext uri="{FF2B5EF4-FFF2-40B4-BE49-F238E27FC236}">
                <a16:creationId xmlns:a16="http://schemas.microsoft.com/office/drawing/2014/main" id="{FC47575F-E805-41D2-BBAB-001EA647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RABE: History, Structure, Activities</a:t>
            </a:r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F7329CF4-435A-4694-B047-F7179F9A0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D7953F-3169-4C34-8FF2-30295025186E}" type="slidenum">
              <a:rPr lang="en-US" altLang="ru-RU"/>
              <a:pPr/>
              <a:t>10</a:t>
            </a:fld>
            <a:endParaRPr lang="en-US" altLang="ru-RU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DF25B9D1-2C81-41EE-9825-5C521AB1D5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Accreditation Activities</a:t>
            </a:r>
          </a:p>
        </p:txBody>
      </p:sp>
      <p:graphicFrame>
        <p:nvGraphicFramePr>
          <p:cNvPr id="16387" name="Object 3">
            <a:extLst>
              <a:ext uri="{FF2B5EF4-FFF2-40B4-BE49-F238E27FC236}">
                <a16:creationId xmlns:a16="http://schemas.microsoft.com/office/drawing/2014/main" id="{A879751C-FFA3-40E0-8632-DCEC9992A8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4495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2" name="Document" r:id="rId3" imgW="5648040" imgH="1063800" progId="Word.Document.8">
                  <p:embed/>
                </p:oleObj>
              </mc:Choice>
              <mc:Fallback>
                <p:oleObj name="Document" r:id="rId3" imgW="5648040" imgH="10638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495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4">
            <a:extLst>
              <a:ext uri="{FF2B5EF4-FFF2-40B4-BE49-F238E27FC236}">
                <a16:creationId xmlns:a16="http://schemas.microsoft.com/office/drawing/2014/main" id="{4D5A3475-A27F-4198-992E-B35519E30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2209800"/>
            <a:ext cx="7997825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Mission, Goals and Customers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Students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Faculty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Programme content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Curriculum implementation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Intellectual input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u-RU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Relations with business community and public</a:t>
            </a:r>
            <a:endParaRPr lang="ru-RU" altLang="ru-RU" sz="32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9BFF4644-D216-4087-B8DC-12F5A20A12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89100"/>
            <a:ext cx="354488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600" b="1" u="sng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Accreditation Criteria</a:t>
            </a:r>
            <a:endParaRPr lang="ru-RU" altLang="ru-RU" sz="2600" b="1" u="sng">
              <a:solidFill>
                <a:schemeClr val="folHlin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1">
            <a:extLst>
              <a:ext uri="{FF2B5EF4-FFF2-40B4-BE49-F238E27FC236}">
                <a16:creationId xmlns:a16="http://schemas.microsoft.com/office/drawing/2014/main" id="{D602EF1E-7C17-4014-9AC6-3E095258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8DD54-5102-47DE-84B0-AACF1BDA8F90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7" name="Нижний колонтитул 2">
            <a:extLst>
              <a:ext uri="{FF2B5EF4-FFF2-40B4-BE49-F238E27FC236}">
                <a16:creationId xmlns:a16="http://schemas.microsoft.com/office/drawing/2014/main" id="{6E9FCA8A-167E-4069-8EA9-822D00574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RABE: History, Structure, Activities</a:t>
            </a:r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90D2AE9C-7220-4E14-96D6-C87DED8D9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F604B-B444-452A-B396-ECC565FC4E13}" type="slidenum">
              <a:rPr lang="en-US" altLang="ru-RU"/>
              <a:pPr/>
              <a:t>11</a:t>
            </a:fld>
            <a:endParaRPr lang="en-US" altLang="ru-RU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5574B94-8ACA-42D5-B5E6-D49BF4A54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Accreditation Activities</a:t>
            </a:r>
          </a:p>
        </p:txBody>
      </p:sp>
      <p:graphicFrame>
        <p:nvGraphicFramePr>
          <p:cNvPr id="18435" name="Object 3">
            <a:hlinkClick r:id="rId3"/>
            <a:extLst>
              <a:ext uri="{FF2B5EF4-FFF2-40B4-BE49-F238E27FC236}">
                <a16:creationId xmlns:a16="http://schemas.microsoft.com/office/drawing/2014/main" id="{F93A3BE4-EF8C-4E36-80DB-486A992E9D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4495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6" name="Document" r:id="rId4" imgW="5648040" imgH="1063800" progId="Word.Document.8">
                  <p:embed/>
                </p:oleObj>
              </mc:Choice>
              <mc:Fallback>
                <p:oleObj name="Document" r:id="rId4" imgW="5648040" imgH="10638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495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Text Box 4">
            <a:extLst>
              <a:ext uri="{FF2B5EF4-FFF2-40B4-BE49-F238E27FC236}">
                <a16:creationId xmlns:a16="http://schemas.microsoft.com/office/drawing/2014/main" id="{1F9702A2-A33B-429F-9F1D-D81A37A15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175" y="2743200"/>
            <a:ext cx="6550025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Accreditation Bodies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Accreditation Process and Costs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Self-evaluation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Peer Visits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ü"/>
            </a:pPr>
            <a:r>
              <a:rPr lang="en-US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Decision on Accreditation</a:t>
            </a:r>
            <a:endParaRPr lang="ru-RU" altLang="ru-RU" sz="32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324A8000-7489-4B0A-9B30-B585A75A7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689100"/>
            <a:ext cx="40227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600" b="1" u="sng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Accreditation Procedure</a:t>
            </a:r>
            <a:endParaRPr lang="ru-RU" altLang="ru-RU" sz="2600" b="1" u="sng">
              <a:solidFill>
                <a:schemeClr val="folHlin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2">
            <a:extLst>
              <a:ext uri="{FF2B5EF4-FFF2-40B4-BE49-F238E27FC236}">
                <a16:creationId xmlns:a16="http://schemas.microsoft.com/office/drawing/2014/main" id="{2B5BACC6-C723-4EA8-B5E2-2B33308EB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E2C2-2901-4508-858A-ECD6E2953FCC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id="{5E59346B-A249-40CE-BDDA-229C2489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RABE: History, Structure, Activities</a:t>
            </a:r>
          </a:p>
        </p:txBody>
      </p:sp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id="{EB418374-6FB3-4BED-A09D-0EC1F6AAF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BA60-56E1-46F3-B99C-6E8584F41B2C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B3E33038-1ADD-4FC1-81F5-4056ED991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en-GB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History</a:t>
            </a:r>
          </a:p>
        </p:txBody>
      </p:sp>
      <p:graphicFrame>
        <p:nvGraphicFramePr>
          <p:cNvPr id="6147" name="Object 3">
            <a:extLst>
              <a:ext uri="{FF2B5EF4-FFF2-40B4-BE49-F238E27FC236}">
                <a16:creationId xmlns:a16="http://schemas.microsoft.com/office/drawing/2014/main" id="{23FEB774-1250-45CC-8C1F-6EF6341218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4495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" name="Document" r:id="rId4" imgW="5648040" imgH="1063800" progId="Word.Document.8">
                  <p:embed/>
                </p:oleObj>
              </mc:Choice>
              <mc:Fallback>
                <p:oleObj name="Document" r:id="rId4" imgW="5648040" imgH="10638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495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 Box 4">
            <a:extLst>
              <a:ext uri="{FF2B5EF4-FFF2-40B4-BE49-F238E27FC236}">
                <a16:creationId xmlns:a16="http://schemas.microsoft.com/office/drawing/2014/main" id="{7895F29A-EA56-4764-B196-AAC008EEB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165350"/>
            <a:ext cx="8199437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altLang="ru-RU" sz="3200">
                <a:latin typeface="Arial" panose="020B0604020202020204" pitchFamily="34" charset="0"/>
              </a:rPr>
              <a:t> </a:t>
            </a:r>
            <a:r>
              <a:rPr lang="en-GB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Initiated by 3 business schools in 1990</a:t>
            </a:r>
          </a:p>
          <a:p>
            <a:pPr>
              <a:buFontTx/>
              <a:buChar char="•"/>
            </a:pPr>
            <a:r>
              <a:rPr lang="en-GB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Established by 11 Universities &amp; business schools in 1991</a:t>
            </a:r>
          </a:p>
          <a:p>
            <a:pPr>
              <a:buFontTx/>
              <a:buChar char="•"/>
            </a:pPr>
            <a:r>
              <a:rPr lang="en-GB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Become recognised after “How to Run Business School” Conference in 1992 (together with AACSB, efmd, Harvard BS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1">
            <a:extLst>
              <a:ext uri="{FF2B5EF4-FFF2-40B4-BE49-F238E27FC236}">
                <a16:creationId xmlns:a16="http://schemas.microsoft.com/office/drawing/2014/main" id="{8A50739B-B0C2-4051-803D-83A355813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590EC-2045-4802-BFB8-0FBF4359CBC0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7" name="Нижний колонтитул 2">
            <a:extLst>
              <a:ext uri="{FF2B5EF4-FFF2-40B4-BE49-F238E27FC236}">
                <a16:creationId xmlns:a16="http://schemas.microsoft.com/office/drawing/2014/main" id="{C0DBB349-FEF5-45AC-B940-B438934A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RABE: History, Structure, Activities</a:t>
            </a:r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0393DAB7-9410-4289-A76B-F8216FA83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4E8-E1E2-40F5-AE30-121FC3373BB4}" type="slidenum">
              <a:rPr lang="en-US" altLang="ru-RU"/>
              <a:pPr/>
              <a:t>3</a:t>
            </a:fld>
            <a:endParaRPr lang="en-US" altLang="ru-RU"/>
          </a:p>
        </p:txBody>
      </p:sp>
      <p:graphicFrame>
        <p:nvGraphicFramePr>
          <p:cNvPr id="8194" name="Object 2">
            <a:extLst>
              <a:ext uri="{FF2B5EF4-FFF2-40B4-BE49-F238E27FC236}">
                <a16:creationId xmlns:a16="http://schemas.microsoft.com/office/drawing/2014/main" id="{3901557E-C5AF-485F-9136-563472760D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4495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ocument" r:id="rId3" imgW="5648040" imgH="1063800" progId="Word.Document.8">
                  <p:embed/>
                </p:oleObj>
              </mc:Choice>
              <mc:Fallback>
                <p:oleObj name="Document" r:id="rId3" imgW="5648040" imgH="10638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495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Rectangle 3">
            <a:extLst>
              <a:ext uri="{FF2B5EF4-FFF2-40B4-BE49-F238E27FC236}">
                <a16:creationId xmlns:a16="http://schemas.microsoft.com/office/drawing/2014/main" id="{324037EB-91EF-4650-9054-E128179883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91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Representation</a:t>
            </a:r>
          </a:p>
        </p:txBody>
      </p:sp>
      <p:graphicFrame>
        <p:nvGraphicFramePr>
          <p:cNvPr id="8196" name="Object 4">
            <a:extLst>
              <a:ext uri="{FF2B5EF4-FFF2-40B4-BE49-F238E27FC236}">
                <a16:creationId xmlns:a16="http://schemas.microsoft.com/office/drawing/2014/main" id="{438AAD0E-DCCF-4FC1-87FF-19309C16C1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1119188"/>
          <a:ext cx="8305800" cy="535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Clip" r:id="rId5" imgW="5233680" imgH="3376080" progId="MS_ClipArt_Gallery.2">
                  <p:embed/>
                </p:oleObj>
              </mc:Choice>
              <mc:Fallback>
                <p:oleObj name="Clip" r:id="rId5" imgW="5233680" imgH="337608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119188"/>
                        <a:ext cx="8305800" cy="535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5">
            <a:extLst>
              <a:ext uri="{FF2B5EF4-FFF2-40B4-BE49-F238E27FC236}">
                <a16:creationId xmlns:a16="http://schemas.microsoft.com/office/drawing/2014/main" id="{60451C07-F742-48AD-8EE3-071D8E0D5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3075" y="2682875"/>
            <a:ext cx="5719763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98 members</a:t>
            </a:r>
          </a:p>
          <a:p>
            <a:pPr>
              <a:buFontTx/>
              <a:buChar char="•"/>
            </a:pPr>
            <a:r>
              <a:rPr lang="en-GB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83 Russian Business schools</a:t>
            </a:r>
          </a:p>
          <a:p>
            <a:pPr>
              <a:buFontTx/>
              <a:buChar char="•"/>
            </a:pPr>
            <a:r>
              <a:rPr lang="en-GB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Represent the whole country</a:t>
            </a:r>
          </a:p>
          <a:p>
            <a:pPr>
              <a:buFontTx/>
              <a:buChar char="•"/>
            </a:pPr>
            <a:r>
              <a:rPr lang="en-GB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Has 8 Regional Centres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1">
            <a:extLst>
              <a:ext uri="{FF2B5EF4-FFF2-40B4-BE49-F238E27FC236}">
                <a16:creationId xmlns:a16="http://schemas.microsoft.com/office/drawing/2014/main" id="{4B0D0404-29BA-4FEF-8884-AD4F9E82B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DEA0-4D5E-4897-906F-280DB333DD9D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7" name="Нижний колонтитул 2">
            <a:extLst>
              <a:ext uri="{FF2B5EF4-FFF2-40B4-BE49-F238E27FC236}">
                <a16:creationId xmlns:a16="http://schemas.microsoft.com/office/drawing/2014/main" id="{F01F593A-6145-4C9C-AFC8-5495DBE3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RABE: History, Structure, Activities</a:t>
            </a:r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7985308A-85F5-4637-B4E0-D90EA91F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43A21-0063-4D0F-B863-9E6D8543391D}" type="slidenum">
              <a:rPr lang="en-US" altLang="ru-RU"/>
              <a:pPr/>
              <a:t>4</a:t>
            </a:fld>
            <a:endParaRPr lang="en-US" altLang="ru-RU"/>
          </a:p>
        </p:txBody>
      </p:sp>
      <p:graphicFrame>
        <p:nvGraphicFramePr>
          <p:cNvPr id="9218" name="Object 2">
            <a:extLst>
              <a:ext uri="{FF2B5EF4-FFF2-40B4-BE49-F238E27FC236}">
                <a16:creationId xmlns:a16="http://schemas.microsoft.com/office/drawing/2014/main" id="{7F2F9C6A-370D-41BF-ADAF-7513B0E71E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4495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Document" r:id="rId3" imgW="5648040" imgH="1063800" progId="Word.Document.8">
                  <p:embed/>
                </p:oleObj>
              </mc:Choice>
              <mc:Fallback>
                <p:oleObj name="Document" r:id="rId3" imgW="5648040" imgH="10638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495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Rectangle 3">
            <a:extLst>
              <a:ext uri="{FF2B5EF4-FFF2-40B4-BE49-F238E27FC236}">
                <a16:creationId xmlns:a16="http://schemas.microsoft.com/office/drawing/2014/main" id="{908F7E06-1597-40B5-8C37-5130D397B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85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International Partners</a:t>
            </a:r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8A637B56-B023-4904-9F1C-E7BAAF5734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1676400"/>
          <a:ext cx="83058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Clip" r:id="rId5" imgW="1663920" imgH="1666440" progId="MS_ClipArt_Gallery.2">
                  <p:embed/>
                </p:oleObj>
              </mc:Choice>
              <mc:Fallback>
                <p:oleObj name="Clip" r:id="rId5" imgW="1663920" imgH="166644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76400"/>
                        <a:ext cx="8305800" cy="426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 Box 5">
            <a:extLst>
              <a:ext uri="{FF2B5EF4-FFF2-40B4-BE49-F238E27FC236}">
                <a16:creationId xmlns:a16="http://schemas.microsoft.com/office/drawing/2014/main" id="{93685460-9605-483D-8DF3-61ECE3A10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06713" y="2133600"/>
            <a:ext cx="2884487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 altLang="ru-RU" sz="36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CEEMAN</a:t>
            </a:r>
          </a:p>
          <a:p>
            <a:pPr>
              <a:buFontTx/>
              <a:buChar char="•"/>
            </a:pPr>
            <a:r>
              <a:rPr lang="en-GB" altLang="ru-RU" sz="36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efmd</a:t>
            </a:r>
          </a:p>
          <a:p>
            <a:pPr>
              <a:buFontTx/>
              <a:buChar char="•"/>
            </a:pPr>
            <a:r>
              <a:rPr lang="en-GB" altLang="ru-RU" sz="36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AACSB</a:t>
            </a:r>
          </a:p>
          <a:p>
            <a:pPr>
              <a:buFontTx/>
              <a:buChar char="•"/>
            </a:pPr>
            <a:r>
              <a:rPr lang="en-GB" altLang="ru-RU" sz="36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ILO</a:t>
            </a:r>
          </a:p>
          <a:p>
            <a:pPr>
              <a:buFontTx/>
              <a:buChar char="•"/>
            </a:pPr>
            <a:r>
              <a:rPr lang="en-GB" altLang="ru-RU" sz="36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INTERMAN</a:t>
            </a:r>
          </a:p>
          <a:p>
            <a:pPr>
              <a:buFontTx/>
              <a:buChar char="•"/>
            </a:pPr>
            <a:r>
              <a:rPr lang="en-GB" altLang="ru-RU" sz="3600" b="1">
                <a:solidFill>
                  <a:srgbClr val="EAEAEA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CAMAN</a:t>
            </a:r>
          </a:p>
          <a:p>
            <a:pPr>
              <a:buFontTx/>
              <a:buChar char="•"/>
            </a:pPr>
            <a:endParaRPr lang="en-GB" altLang="ru-RU" sz="3600" b="1">
              <a:solidFill>
                <a:srgbClr val="EAEAEA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Дата 1">
            <a:extLst>
              <a:ext uri="{FF2B5EF4-FFF2-40B4-BE49-F238E27FC236}">
                <a16:creationId xmlns:a16="http://schemas.microsoft.com/office/drawing/2014/main" id="{9E930452-CDB4-47F3-8BD6-0BDBC5163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CAAB-D801-49E1-92D4-74B2CD8C93A5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11" name="Нижний колонтитул 2">
            <a:extLst>
              <a:ext uri="{FF2B5EF4-FFF2-40B4-BE49-F238E27FC236}">
                <a16:creationId xmlns:a16="http://schemas.microsoft.com/office/drawing/2014/main" id="{8FEA269D-2899-48ED-AB56-9BEEDFFBE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RABE: History, Structure, Activities</a:t>
            </a:r>
          </a:p>
        </p:txBody>
      </p:sp>
      <p:sp>
        <p:nvSpPr>
          <p:cNvPr id="12" name="Номер слайда 3">
            <a:extLst>
              <a:ext uri="{FF2B5EF4-FFF2-40B4-BE49-F238E27FC236}">
                <a16:creationId xmlns:a16="http://schemas.microsoft.com/office/drawing/2014/main" id="{D97E6B30-BBE5-47FC-A20C-C5C4041C7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37CAA-334A-4847-9264-BFA96CC883E3}" type="slidenum">
              <a:rPr lang="en-US" altLang="ru-RU"/>
              <a:pPr/>
              <a:t>5</a:t>
            </a:fld>
            <a:endParaRPr lang="en-US" altLang="ru-RU"/>
          </a:p>
        </p:txBody>
      </p:sp>
      <p:graphicFrame>
        <p:nvGraphicFramePr>
          <p:cNvPr id="10242" name="Object 2">
            <a:extLst>
              <a:ext uri="{FF2B5EF4-FFF2-40B4-BE49-F238E27FC236}">
                <a16:creationId xmlns:a16="http://schemas.microsoft.com/office/drawing/2014/main" id="{8AFB34F8-265B-430E-8CE7-30D7CF86D3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4495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Document" r:id="rId3" imgW="5648040" imgH="1063800" progId="Word.Document.8">
                  <p:embed/>
                </p:oleObj>
              </mc:Choice>
              <mc:Fallback>
                <p:oleObj name="Document" r:id="rId3" imgW="5648040" imgH="10638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495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Rectangle 3">
            <a:extLst>
              <a:ext uri="{FF2B5EF4-FFF2-40B4-BE49-F238E27FC236}">
                <a16:creationId xmlns:a16="http://schemas.microsoft.com/office/drawing/2014/main" id="{2EBA254B-EFBC-4C39-A443-82A86E261C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Structure of Governance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06259FB3-9EA4-4B9E-9455-82A70D17B3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905000"/>
            <a:ext cx="4419600" cy="914400"/>
          </a:xfrm>
          <a:prstGeom prst="downArrowCallout">
            <a:avLst>
              <a:gd name="adj1" fmla="val 120833"/>
              <a:gd name="adj2" fmla="val 120833"/>
              <a:gd name="adj3" fmla="val 16667"/>
              <a:gd name="adj4" fmla="val 66667"/>
            </a:avLst>
          </a:prstGeom>
          <a:solidFill>
            <a:srgbClr val="00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ru-RU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Annual Meeting</a:t>
            </a:r>
          </a:p>
        </p:txBody>
      </p:sp>
      <p:sp>
        <p:nvSpPr>
          <p:cNvPr id="10247" name="AutoShape 7">
            <a:extLst>
              <a:ext uri="{FF2B5EF4-FFF2-40B4-BE49-F238E27FC236}">
                <a16:creationId xmlns:a16="http://schemas.microsoft.com/office/drawing/2014/main" id="{54AF6596-1F07-4FF8-9357-B33BDE624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895600"/>
            <a:ext cx="4419600" cy="914400"/>
          </a:xfrm>
          <a:prstGeom prst="downArrowCallout">
            <a:avLst>
              <a:gd name="adj1" fmla="val 120833"/>
              <a:gd name="adj2" fmla="val 120833"/>
              <a:gd name="adj3" fmla="val 16667"/>
              <a:gd name="adj4" fmla="val 66667"/>
            </a:avLst>
          </a:prstGeom>
          <a:solidFill>
            <a:srgbClr val="00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ru-RU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RABE Council</a:t>
            </a:r>
          </a:p>
        </p:txBody>
      </p:sp>
      <p:sp>
        <p:nvSpPr>
          <p:cNvPr id="10248" name="AutoShape 8">
            <a:extLst>
              <a:ext uri="{FF2B5EF4-FFF2-40B4-BE49-F238E27FC236}">
                <a16:creationId xmlns:a16="http://schemas.microsoft.com/office/drawing/2014/main" id="{CE73991B-F3D3-4C0F-936D-CF916E7587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886200"/>
            <a:ext cx="4419600" cy="1143000"/>
          </a:xfrm>
          <a:prstGeom prst="downArrowCallout">
            <a:avLst>
              <a:gd name="adj1" fmla="val 96667"/>
              <a:gd name="adj2" fmla="val 96667"/>
              <a:gd name="adj3" fmla="val 13889"/>
              <a:gd name="adj4" fmla="val 51806"/>
            </a:avLst>
          </a:prstGeom>
          <a:solidFill>
            <a:srgbClr val="00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altLang="ru-RU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President</a:t>
            </a: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2D48577C-2CCF-45B6-A1B4-F06666441C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5140325"/>
            <a:ext cx="4343400" cy="650875"/>
          </a:xfrm>
          <a:prstGeom prst="rect">
            <a:avLst/>
          </a:prstGeom>
          <a:solidFill>
            <a:srgbClr val="00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altLang="ru-RU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Director General </a:t>
            </a: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2562016A-4829-4FB6-8434-5F744554A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950" y="4562475"/>
            <a:ext cx="2482850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ru-RU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Vice-Presidents</a:t>
            </a:r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50180F91-3537-405E-AFE4-90532F8DB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4572000"/>
            <a:ext cx="2651125" cy="466725"/>
          </a:xfrm>
          <a:prstGeom prst="rect">
            <a:avLst/>
          </a:prstGeom>
          <a:solidFill>
            <a:srgbClr val="00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ru-RU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Board of Directors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 autoUpdateAnimBg="0"/>
      <p:bldP spid="10247" grpId="0" animBg="1" autoUpdateAnimBg="0"/>
      <p:bldP spid="10248" grpId="0" animBg="1" autoUpdateAnimBg="0"/>
      <p:bldP spid="10252" grpId="0" animBg="1" autoUpdateAnimBg="0"/>
      <p:bldP spid="10253" grpId="0" animBg="1" autoUpdateAnimBg="0"/>
      <p:bldP spid="1025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">
            <a:extLst>
              <a:ext uri="{FF2B5EF4-FFF2-40B4-BE49-F238E27FC236}">
                <a16:creationId xmlns:a16="http://schemas.microsoft.com/office/drawing/2014/main" id="{21E94B69-D9FB-4116-B463-A0FB48173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D5A6-DBBD-495A-91C6-1B1485EBA1DA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:a16="http://schemas.microsoft.com/office/drawing/2014/main" id="{EA5CE296-728D-4C4E-963F-67D6E4E18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RABE: History, Structure, Activities</a:t>
            </a:r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886FAAA5-16DF-49BE-A28C-A702ECBF0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313C4-18C0-42F3-A970-091D47DFE177}" type="slidenum">
              <a:rPr lang="en-US" altLang="ru-RU"/>
              <a:pPr/>
              <a:t>6</a:t>
            </a:fld>
            <a:endParaRPr lang="en-US" altLang="ru-RU"/>
          </a:p>
        </p:txBody>
      </p:sp>
      <p:graphicFrame>
        <p:nvGraphicFramePr>
          <p:cNvPr id="11266" name="Object 2">
            <a:extLst>
              <a:ext uri="{FF2B5EF4-FFF2-40B4-BE49-F238E27FC236}">
                <a16:creationId xmlns:a16="http://schemas.microsoft.com/office/drawing/2014/main" id="{DC816849-D219-4E75-8CD5-CBDA7B76C7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4495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Document" r:id="rId3" imgW="5648040" imgH="1063800" progId="Word.Document.8">
                  <p:embed/>
                </p:oleObj>
              </mc:Choice>
              <mc:Fallback>
                <p:oleObj name="Document" r:id="rId3" imgW="5648040" imgH="10638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495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7" name="Rectangle 3">
            <a:extLst>
              <a:ext uri="{FF2B5EF4-FFF2-40B4-BE49-F238E27FC236}">
                <a16:creationId xmlns:a16="http://schemas.microsoft.com/office/drawing/2014/main" id="{0FE8CD1F-BB58-4281-AAA5-E7101FE71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People, Tasks</a:t>
            </a:r>
          </a:p>
        </p:txBody>
      </p:sp>
      <p:sp>
        <p:nvSpPr>
          <p:cNvPr id="11268" name="Text Box 4">
            <a:extLst>
              <a:ext uri="{FF2B5EF4-FFF2-40B4-BE49-F238E27FC236}">
                <a16:creationId xmlns:a16="http://schemas.microsoft.com/office/drawing/2014/main" id="{2A122B95-277A-433F-B434-E459F8FEEE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885950"/>
            <a:ext cx="816927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Development of High Quality Business Education in Russia</a:t>
            </a:r>
          </a:p>
          <a:p>
            <a:pPr>
              <a:buFontTx/>
              <a:buChar char="•"/>
            </a:pPr>
            <a:r>
              <a:rPr lang="en-GB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Facilitation of the Exchange of Experience</a:t>
            </a:r>
          </a:p>
          <a:p>
            <a:pPr>
              <a:buFontTx/>
              <a:buChar char="•"/>
            </a:pPr>
            <a:r>
              <a:rPr lang="en-GB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Promotion of High Quality Standards</a:t>
            </a:r>
          </a:p>
          <a:p>
            <a:pPr>
              <a:buFontTx/>
              <a:buChar char="•"/>
            </a:pPr>
            <a:r>
              <a:rPr lang="en-GB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Implementation of the Best Practices of Western &amp; Eastern Business Education Communities</a:t>
            </a:r>
          </a:p>
          <a:p>
            <a:pPr>
              <a:buFontTx/>
              <a:buChar char="•"/>
            </a:pPr>
            <a:r>
              <a:rPr lang="en-GB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Creation of Data Base of Russian Business Education (Business Schools, Programmes, Faculties, Research)</a:t>
            </a:r>
          </a:p>
          <a:p>
            <a:pPr>
              <a:buFontTx/>
              <a:buChar char="•"/>
            </a:pPr>
            <a:endParaRPr lang="en-GB" altLang="ru-RU" sz="28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">
            <a:extLst>
              <a:ext uri="{FF2B5EF4-FFF2-40B4-BE49-F238E27FC236}">
                <a16:creationId xmlns:a16="http://schemas.microsoft.com/office/drawing/2014/main" id="{35EFE53E-81FE-48F7-8CEE-DC38E66B2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21B3-552F-47E6-AC1C-332EB0614AB5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6" name="Нижний колонтитул 2">
            <a:extLst>
              <a:ext uri="{FF2B5EF4-FFF2-40B4-BE49-F238E27FC236}">
                <a16:creationId xmlns:a16="http://schemas.microsoft.com/office/drawing/2014/main" id="{EB9B63DD-ACFB-43E2-8466-E6B6FEFDE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RABE: History, Structure, Activities</a:t>
            </a:r>
          </a:p>
        </p:txBody>
      </p:sp>
      <p:sp>
        <p:nvSpPr>
          <p:cNvPr id="7" name="Номер слайда 3">
            <a:extLst>
              <a:ext uri="{FF2B5EF4-FFF2-40B4-BE49-F238E27FC236}">
                <a16:creationId xmlns:a16="http://schemas.microsoft.com/office/drawing/2014/main" id="{C0370AE0-85D4-48AC-B5B4-2B0D8A766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E0DF0-31AF-4491-9433-511C515C1DC5}" type="slidenum">
              <a:rPr lang="en-US" altLang="ru-RU"/>
              <a:pPr/>
              <a:t>7</a:t>
            </a:fld>
            <a:endParaRPr lang="en-US" altLang="ru-RU"/>
          </a:p>
        </p:txBody>
      </p:sp>
      <p:graphicFrame>
        <p:nvGraphicFramePr>
          <p:cNvPr id="12290" name="Object 2">
            <a:extLst>
              <a:ext uri="{FF2B5EF4-FFF2-40B4-BE49-F238E27FC236}">
                <a16:creationId xmlns:a16="http://schemas.microsoft.com/office/drawing/2014/main" id="{DB335DC3-1179-42D2-A1E6-ECB2E8E5CF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4495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0" name="Document" r:id="rId3" imgW="5648040" imgH="1063800" progId="Word.Document.8">
                  <p:embed/>
                </p:oleObj>
              </mc:Choice>
              <mc:Fallback>
                <p:oleObj name="Document" r:id="rId3" imgW="5648040" imgH="106380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495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Rectangle 3">
            <a:extLst>
              <a:ext uri="{FF2B5EF4-FFF2-40B4-BE49-F238E27FC236}">
                <a16:creationId xmlns:a16="http://schemas.microsoft.com/office/drawing/2014/main" id="{A991EADF-2D6B-4D4B-A293-46CD3A6E3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Major Activities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54EF79CA-F4BD-4D66-9393-CFA2C2D83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5000"/>
            <a:ext cx="8610600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alt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Conferences (National &amp; International), Workshops on Business Education Problems</a:t>
            </a:r>
          </a:p>
          <a:p>
            <a:pPr>
              <a:buFontTx/>
              <a:buChar char="•"/>
            </a:pPr>
            <a:r>
              <a:rPr lang="en-GB" alt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Scientific Conferences &amp; Workshops on the major topics of Management Science (OB, Strategic Management, HRM, etc.)</a:t>
            </a:r>
          </a:p>
          <a:p>
            <a:pPr>
              <a:buFontTx/>
              <a:buChar char="•"/>
            </a:pPr>
            <a:r>
              <a:rPr lang="en-GB" alt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International Programmes on Business Educational Development (with TACIS, ETF, etc.)</a:t>
            </a:r>
          </a:p>
          <a:p>
            <a:pPr>
              <a:buFontTx/>
              <a:buChar char="•"/>
            </a:pPr>
            <a:r>
              <a:rPr lang="en-GB" alt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Accreditation Activities</a:t>
            </a:r>
          </a:p>
          <a:p>
            <a:pPr>
              <a:buFontTx/>
              <a:buChar char="•"/>
            </a:pPr>
            <a:r>
              <a:rPr lang="en-GB" alt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RABE Journal on Management Education Problems</a:t>
            </a:r>
          </a:p>
          <a:p>
            <a:pPr>
              <a:buFontTx/>
              <a:buChar char="•"/>
            </a:pPr>
            <a:r>
              <a:rPr lang="en-GB" altLang="ru-RU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Linking of Business Educational Community and the Government Structures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1">
            <a:extLst>
              <a:ext uri="{FF2B5EF4-FFF2-40B4-BE49-F238E27FC236}">
                <a16:creationId xmlns:a16="http://schemas.microsoft.com/office/drawing/2014/main" id="{5F44836B-303D-4603-B31F-56C764724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79B83-ECD6-4B01-9784-8AA493F621D6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7" name="Нижний колонтитул 2">
            <a:extLst>
              <a:ext uri="{FF2B5EF4-FFF2-40B4-BE49-F238E27FC236}">
                <a16:creationId xmlns:a16="http://schemas.microsoft.com/office/drawing/2014/main" id="{5A5C0418-04C7-48E9-9324-89E475513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RABE: History, Structure, Activities</a:t>
            </a:r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3B30B91E-8039-4031-AA5B-B8509FB5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1C9A-F677-438B-9680-D1188BFA64D7}" type="slidenum">
              <a:rPr lang="en-US" altLang="ru-RU"/>
              <a:pPr/>
              <a:t>8</a:t>
            </a:fld>
            <a:endParaRPr lang="en-US" altLang="ru-RU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5513C46-C9D7-410C-9EDA-F5AA08CE5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Accreditation Activities</a:t>
            </a:r>
          </a:p>
        </p:txBody>
      </p:sp>
      <p:graphicFrame>
        <p:nvGraphicFramePr>
          <p:cNvPr id="14339" name="Object 3">
            <a:extLst>
              <a:ext uri="{FF2B5EF4-FFF2-40B4-BE49-F238E27FC236}">
                <a16:creationId xmlns:a16="http://schemas.microsoft.com/office/drawing/2014/main" id="{E888C00B-A266-4A42-BB2E-8942C94582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4495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4" name="Document" r:id="rId3" imgW="5648040" imgH="1063800" progId="Word.Document.8">
                  <p:embed/>
                </p:oleObj>
              </mc:Choice>
              <mc:Fallback>
                <p:oleObj name="Document" r:id="rId3" imgW="5648040" imgH="10638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495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4">
            <a:extLst>
              <a:ext uri="{FF2B5EF4-FFF2-40B4-BE49-F238E27FC236}">
                <a16:creationId xmlns:a16="http://schemas.microsoft.com/office/drawing/2014/main" id="{191B1788-C7A1-44C2-AA31-6198D471F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75" y="2362200"/>
            <a:ext cx="7997825" cy="350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 ”Accreditation may be granted to programmes of professional management training that are classified by international practice as </a:t>
            </a:r>
            <a:r>
              <a:rPr lang="en-US" altLang="ru-RU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MBA</a:t>
            </a:r>
            <a:r>
              <a:rPr lang="en-US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320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(Master of Business Administration)</a:t>
            </a:r>
            <a:r>
              <a:rPr lang="en-US" altLang="ru-RU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 programmes or as specialized Master programmes (Executive MBA, etc).” </a:t>
            </a:r>
            <a:endParaRPr lang="ru-RU" altLang="ru-RU" sz="32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4162305F-5D2B-416A-8914-D2DB7F4EAE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1689100"/>
            <a:ext cx="38195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600" b="1" u="sng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Object of Accreditation</a:t>
            </a:r>
            <a:endParaRPr lang="ru-RU" altLang="ru-RU" sz="2600" b="1" u="sng">
              <a:solidFill>
                <a:schemeClr val="folHlin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1">
            <a:extLst>
              <a:ext uri="{FF2B5EF4-FFF2-40B4-BE49-F238E27FC236}">
                <a16:creationId xmlns:a16="http://schemas.microsoft.com/office/drawing/2014/main" id="{E2E39369-03E0-403C-9566-D3A748DBD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AD16-BAC7-48CB-8FB1-4EBD41FEC042}" type="datetime1">
              <a:rPr lang="en-US" altLang="ru-RU"/>
              <a:pPr/>
              <a:t>7/10/2019</a:t>
            </a:fld>
            <a:endParaRPr lang="en-US" altLang="ru-RU"/>
          </a:p>
        </p:txBody>
      </p:sp>
      <p:sp>
        <p:nvSpPr>
          <p:cNvPr id="7" name="Нижний колонтитул 2">
            <a:extLst>
              <a:ext uri="{FF2B5EF4-FFF2-40B4-BE49-F238E27FC236}">
                <a16:creationId xmlns:a16="http://schemas.microsoft.com/office/drawing/2014/main" id="{A59AC3F7-875D-49D0-83AB-329FE00F9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ru-RU"/>
              <a:t>RABE: History, Structure, Activities</a:t>
            </a:r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B80CC8C5-0084-4A42-84B4-430CB22BA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60286-43B8-472E-A1C8-B8B7D8430F5A}" type="slidenum">
              <a:rPr lang="en-US" altLang="ru-RU"/>
              <a:pPr/>
              <a:t>9</a:t>
            </a:fld>
            <a:endParaRPr lang="en-US" altLang="ru-RU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9D2CA41F-2F83-4FBE-A04D-206CC9489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762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Accreditation Activities</a:t>
            </a:r>
          </a:p>
        </p:txBody>
      </p:sp>
      <p:graphicFrame>
        <p:nvGraphicFramePr>
          <p:cNvPr id="15363" name="Object 3">
            <a:extLst>
              <a:ext uri="{FF2B5EF4-FFF2-40B4-BE49-F238E27FC236}">
                <a16:creationId xmlns:a16="http://schemas.microsoft.com/office/drawing/2014/main" id="{CF6EC1E8-985D-48E1-9E46-2767EC89B5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0"/>
          <a:ext cx="44958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28" name="Document" r:id="rId3" imgW="5648040" imgH="1063800" progId="Word.Document.8">
                  <p:embed/>
                </p:oleObj>
              </mc:Choice>
              <mc:Fallback>
                <p:oleObj name="Document" r:id="rId3" imgW="5648040" imgH="106380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44958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4" name="Text Box 4">
            <a:extLst>
              <a:ext uri="{FF2B5EF4-FFF2-40B4-BE49-F238E27FC236}">
                <a16:creationId xmlns:a16="http://schemas.microsoft.com/office/drawing/2014/main" id="{AA2A6AA0-7B75-49CC-A35E-CED653CC98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575" y="2435225"/>
            <a:ext cx="799782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MBA recognition in Russia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Russian MBA correspondence with the international criteria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Protecting the customers of educational services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Encouraging innovation in Russian business education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ru-RU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Recognition of Russian educational institutions by international accreditation bodies</a:t>
            </a:r>
            <a:endParaRPr lang="ru-RU" altLang="ru-RU" sz="2800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4E4124EE-1014-450E-94AF-9A5C2FC95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6875" y="1689100"/>
            <a:ext cx="270192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sz="2600" b="1" u="sng">
                <a:solidFill>
                  <a:schemeClr val="folHlink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Main Objectives</a:t>
            </a:r>
            <a:endParaRPr lang="ru-RU" altLang="ru-RU" sz="2600" b="1" u="sng">
              <a:solidFill>
                <a:schemeClr val="folHlink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128</TotalTime>
  <Words>394</Words>
  <Application>Microsoft Office PowerPoint</Application>
  <PresentationFormat>Экран (4:3)</PresentationFormat>
  <Paragraphs>95</Paragraphs>
  <Slides>11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Times New Roman</vt:lpstr>
      <vt:lpstr>Arial</vt:lpstr>
      <vt:lpstr>Wingdings</vt:lpstr>
      <vt:lpstr>Pulse</vt:lpstr>
      <vt:lpstr>Microsoft Word Document</vt:lpstr>
      <vt:lpstr>Microsoft Clip Gallery</vt:lpstr>
      <vt:lpstr>Brief Introduction: History, Structure, Activities</vt:lpstr>
      <vt:lpstr>History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IMISP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 Introduction: History, Structure, Activities</dc:title>
  <dc:creator>S.K.Mordovin</dc:creator>
  <cp:lastModifiedBy>Галина Абаева</cp:lastModifiedBy>
  <cp:revision>10</cp:revision>
  <dcterms:created xsi:type="dcterms:W3CDTF">2000-10-14T13:37:17Z</dcterms:created>
  <dcterms:modified xsi:type="dcterms:W3CDTF">2019-07-10T15:45:20Z</dcterms:modified>
</cp:coreProperties>
</file>