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ags/tag1.xml" ContentType="application/vnd.openxmlformats-officedocument.presentationml.tag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heme/theme3.xml" ContentType="application/vnd.openxmlformats-officedocument.theme+xml"/>
  <Override PartName="/ppt/theme/theme4.xml" ContentType="application/vnd.openxmlformats-officedocument.theme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rts/chart2.xml" ContentType="application/vnd.openxmlformats-officedocument.drawingml.chart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media/image56.jpg" ContentType="image/png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923" r:id="rId2"/>
  </p:sldMasterIdLst>
  <p:notesMasterIdLst>
    <p:notesMasterId r:id="rId35"/>
  </p:notesMasterIdLst>
  <p:handoutMasterIdLst>
    <p:handoutMasterId r:id="rId36"/>
  </p:handoutMasterIdLst>
  <p:sldIdLst>
    <p:sldId id="2274" r:id="rId3"/>
    <p:sldId id="2310" r:id="rId4"/>
    <p:sldId id="2304" r:id="rId5"/>
    <p:sldId id="2305" r:id="rId6"/>
    <p:sldId id="2375" r:id="rId7"/>
    <p:sldId id="2312" r:id="rId8"/>
    <p:sldId id="2325" r:id="rId9"/>
    <p:sldId id="2308" r:id="rId10"/>
    <p:sldId id="2359" r:id="rId11"/>
    <p:sldId id="2360" r:id="rId12"/>
    <p:sldId id="2380" r:id="rId13"/>
    <p:sldId id="2361" r:id="rId14"/>
    <p:sldId id="2327" r:id="rId15"/>
    <p:sldId id="2328" r:id="rId16"/>
    <p:sldId id="2329" r:id="rId17"/>
    <p:sldId id="2358" r:id="rId18"/>
    <p:sldId id="2311" r:id="rId19"/>
    <p:sldId id="2309" r:id="rId20"/>
    <p:sldId id="2331" r:id="rId21"/>
    <p:sldId id="2349" r:id="rId22"/>
    <p:sldId id="2353" r:id="rId23"/>
    <p:sldId id="2364" r:id="rId24"/>
    <p:sldId id="2258" r:id="rId25"/>
    <p:sldId id="2259" r:id="rId26"/>
    <p:sldId id="2254" r:id="rId27"/>
    <p:sldId id="2260" r:id="rId28"/>
    <p:sldId id="2315" r:id="rId29"/>
    <p:sldId id="2335" r:id="rId30"/>
    <p:sldId id="2351" r:id="rId31"/>
    <p:sldId id="2365" r:id="rId32"/>
    <p:sldId id="2381" r:id="rId33"/>
    <p:sldId id="2042" r:id="rId34"/>
  </p:sldIdLst>
  <p:sldSz cx="12192000" cy="6858000"/>
  <p:notesSz cx="9926638" cy="6797675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E52EA68F-FDAB-F34D-99FD-63EE93113D4B}">
          <p14:sldIdLst>
            <p14:sldId id="2274"/>
            <p14:sldId id="2310"/>
            <p14:sldId id="2304"/>
            <p14:sldId id="2305"/>
            <p14:sldId id="2375"/>
            <p14:sldId id="2312"/>
            <p14:sldId id="2325"/>
            <p14:sldId id="2308"/>
            <p14:sldId id="2359"/>
            <p14:sldId id="2360"/>
            <p14:sldId id="2380"/>
            <p14:sldId id="2361"/>
            <p14:sldId id="2327"/>
            <p14:sldId id="2328"/>
            <p14:sldId id="2329"/>
            <p14:sldId id="2358"/>
            <p14:sldId id="2311"/>
            <p14:sldId id="2309"/>
            <p14:sldId id="2331"/>
            <p14:sldId id="2349"/>
            <p14:sldId id="2353"/>
            <p14:sldId id="2364"/>
            <p14:sldId id="2258"/>
            <p14:sldId id="2259"/>
            <p14:sldId id="2254"/>
            <p14:sldId id="2260"/>
            <p14:sldId id="2315"/>
            <p14:sldId id="2335"/>
            <p14:sldId id="2351"/>
            <p14:sldId id="2365"/>
            <p14:sldId id="2381"/>
            <p14:sldId id="2042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141">
          <p15:clr>
            <a:srgbClr val="A4A3A4"/>
          </p15:clr>
        </p15:guide>
        <p15:guide id="2" pos="3127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E67B22"/>
    <a:srgbClr val="EC9E02"/>
    <a:srgbClr val="FED27A"/>
    <a:srgbClr val="FF5050"/>
    <a:srgbClr val="FF6600"/>
    <a:srgbClr val="FDB21B"/>
    <a:srgbClr val="C28202"/>
    <a:srgbClr val="A06D4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Средний стиль 2 -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E8B1032C-EA38-4F05-BA0D-38AFFFC7BED3}" styleName="Светлый стиль 3 — акцент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838" autoAdjust="0"/>
    <p:restoredTop sz="70854" autoAdjust="0"/>
  </p:normalViewPr>
  <p:slideViewPr>
    <p:cSldViewPr snapToGrid="0" snapToObjects="1">
      <p:cViewPr varScale="1">
        <p:scale>
          <a:sx n="81" d="100"/>
          <a:sy n="81" d="100"/>
        </p:scale>
        <p:origin x="1758" y="84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 snapToObjects="1">
      <p:cViewPr varScale="1">
        <p:scale>
          <a:sx n="113" d="100"/>
          <a:sy n="113" d="100"/>
        </p:scale>
        <p:origin x="1050" y="84"/>
      </p:cViewPr>
      <p:guideLst>
        <p:guide orient="horz" pos="2141"/>
        <p:guide pos="3127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heme" Target="theme/them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/>
              <a:t>Количество падений пациентов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Количество падений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Лист1!$A$2:$A$5</c:f>
              <c:numCache>
                <c:formatCode>General</c:formatCode>
                <c:ptCount val="4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</c:numCache>
            </c:num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214</c:v>
                </c:pt>
                <c:pt idx="1">
                  <c:v>93</c:v>
                </c:pt>
                <c:pt idx="2">
                  <c:v>80</c:v>
                </c:pt>
                <c:pt idx="3">
                  <c:v>31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AB14-4A59-9550-62D75E6AFF0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706685183"/>
        <c:axId val="706681439"/>
      </c:lineChart>
      <c:catAx>
        <c:axId val="70668518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706681439"/>
        <c:crosses val="autoZero"/>
        <c:auto val="1"/>
        <c:lblAlgn val="ctr"/>
        <c:lblOffset val="100"/>
        <c:noMultiLvlLbl val="0"/>
      </c:catAx>
      <c:valAx>
        <c:axId val="70668143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706685183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solidFill>
              <a:srgbClr val="EC9E02"/>
            </a:solidFill>
          </c:spPr>
          <c:dPt>
            <c:idx val="1"/>
            <c:bubble3D val="0"/>
            <c:spPr>
              <a:solidFill>
                <a:srgbClr val="A06D4E"/>
              </a:solidFill>
            </c:spPr>
            <c:extLst>
              <c:ext xmlns:c16="http://schemas.microsoft.com/office/drawing/2014/chart" uri="{C3380CC4-5D6E-409C-BE32-E72D297353CC}">
                <c16:uniqueId val="{00000001-92D5-49FB-B473-849E066A140D}"/>
              </c:ext>
            </c:extLst>
          </c:dPt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Лист1!$A$2:$A$3</c:f>
              <c:strCache>
                <c:ptCount val="2"/>
                <c:pt idx="0">
                  <c:v>Препарат отменен/заменен</c:v>
                </c:pt>
                <c:pt idx="1">
                  <c:v>Пациент на гемодиализе, нет противопоказаний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14</c:v>
                </c:pt>
                <c:pt idx="1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92D5-49FB-B473-849E066A140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legend>
      <c:legendPos val="b"/>
      <c:layout>
        <c:manualLayout>
          <c:xMode val="edge"/>
          <c:yMode val="edge"/>
          <c:x val="3.3618226447061444E-2"/>
          <c:y val="0.65767701554977986"/>
          <c:w val="0.94929816825908264"/>
          <c:h val="0.31246227181655639"/>
        </c:manualLayout>
      </c:layout>
      <c:overlay val="0"/>
    </c:legend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id="{466635C9-CC5F-7082-7A21-A78F3734C5B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2125" cy="339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40B132B6-77DE-0A05-4B6F-09B64ECEC94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5622925" y="0"/>
            <a:ext cx="4302125" cy="339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E5B56AC6-5D9A-0948-97D2-E59432AAB56D}" type="datetimeFigureOut">
              <a:rPr lang="ru-RU"/>
              <a:pPr>
                <a:defRPr/>
              </a:pPr>
              <a:t>29.05.2024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51BA776E-337A-A56B-BA43-489E9ADD985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6456363"/>
            <a:ext cx="4302125" cy="339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4C84A0C-69EF-0967-C543-B303905376B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5622925" y="6456363"/>
            <a:ext cx="4302125" cy="3397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anose="020F0502020204030204" pitchFamily="34" charset="0"/>
              </a:defRPr>
            </a:lvl1pPr>
          </a:lstStyle>
          <a:p>
            <a:fld id="{9C43A8E4-4E63-A740-BE73-438A419F64DA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id="{264E6DF2-EF64-1E4B-92F6-15E74748490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2125" cy="339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4845CC58-8B74-ABCB-5FFD-16D65EA41A87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5622925" y="0"/>
            <a:ext cx="4302125" cy="339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D6D35D24-F877-C641-A6DA-DFA5D54A51FD}" type="datetimeFigureOut">
              <a:rPr lang="ru-RU"/>
              <a:pPr>
                <a:defRPr/>
              </a:pPr>
              <a:t>29.05.2024</a:t>
            </a:fld>
            <a:endParaRPr lang="ru-RU"/>
          </a:p>
        </p:txBody>
      </p:sp>
      <p:sp>
        <p:nvSpPr>
          <p:cNvPr id="4" name="Образ слайда 3">
            <a:extLst>
              <a:ext uri="{FF2B5EF4-FFF2-40B4-BE49-F238E27FC236}">
                <a16:creationId xmlns:a16="http://schemas.microsoft.com/office/drawing/2014/main" id="{50303750-E285-4031-413B-953379F04A5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2697163" y="509588"/>
            <a:ext cx="4532312" cy="25495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>
            <a:extLst>
              <a:ext uri="{FF2B5EF4-FFF2-40B4-BE49-F238E27FC236}">
                <a16:creationId xmlns:a16="http://schemas.microsoft.com/office/drawing/2014/main" id="{26FC93E5-030D-241D-5A63-03FACF14D83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92188" y="3228975"/>
            <a:ext cx="7942262" cy="30591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D899077-F7E9-B6E1-3A34-7C42BFEA9CE3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6456363"/>
            <a:ext cx="4302125" cy="339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42AF310-C926-4510-B898-7C3DAFA57C0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5622925" y="6456363"/>
            <a:ext cx="4302125" cy="3397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anose="020F0502020204030204" pitchFamily="34" charset="0"/>
              </a:defRPr>
            </a:lvl1pPr>
          </a:lstStyle>
          <a:p>
            <a:fld id="{2C4018B5-90D8-564D-B593-94AD7DFB1604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Добрый день уважаемые коллеги!</a:t>
            </a:r>
          </a:p>
          <a:p>
            <a:endParaRPr lang="ru-RU" dirty="0"/>
          </a:p>
          <a:p>
            <a:r>
              <a:rPr lang="ru-RU" dirty="0"/>
              <a:t>В моем выступлении не будет хвалебных речей о искусственном интеллекте, в части цифровизации медицинских организаций ККБ считается одним из лидеров, но не могу нас таковыми назвать в искусственном интеллекте. </a:t>
            </a:r>
          </a:p>
          <a:p>
            <a:r>
              <a:rPr lang="ru-RU" dirty="0"/>
              <a:t>Лично мое мнение что в данный момент абсолютное большинство медицинских организаций не прошли этап цифровой трансформации и самые значимые эффекты все еще находятся в области перестройки процессов с учтем новых возможностей которые дают информационные технологии</a:t>
            </a:r>
          </a:p>
          <a:p>
            <a:endParaRPr lang="ru-RU" dirty="0"/>
          </a:p>
          <a:p>
            <a:r>
              <a:rPr lang="ru-RU" dirty="0"/>
              <a:t>И все же опыт приобретён большой как успешный так и не успешный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E1883C-CCF7-46E7-BBED-6C032733D92F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654056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8" name="Google Shape;148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5493542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8" name="Google Shape;148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ru-RU" dirty="0"/>
              <a:t>Вот так это выглядит, сверху прямоугольники это те самые этапы, </a:t>
            </a:r>
            <a:r>
              <a:rPr lang="ru-RU" dirty="0" err="1"/>
              <a:t>справо</a:t>
            </a:r>
            <a:r>
              <a:rPr lang="ru-RU" dirty="0"/>
              <a:t> это разбор инцидента по методике 5 почему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9512504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8" name="Google Shape;148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ru-RU" dirty="0"/>
              <a:t>В 2018 году мы впервые задумались о том можно ли находить инциденты на основе данных в наших системах, первый эксперимент был с кетопрофеном и скоростью клубочковой фильтрации (показатель как работают почки). При первом запуске система нашла 16 пациентов с противопоказанными назначениями, большинство из них препарат был </a:t>
            </a:r>
            <a:r>
              <a:rPr lang="ru-RU" dirty="0" err="1"/>
              <a:t>отменет</a:t>
            </a:r>
            <a:r>
              <a:rPr lang="ru-RU" dirty="0"/>
              <a:t> незамедлительно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7532030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8" name="Google Shape;148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7279286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8" name="Google Shape;148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2130452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8" name="Google Shape;148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67710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8" name="Google Shape;148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ru-RU" dirty="0"/>
              <a:t>Таких </a:t>
            </a:r>
            <a:r>
              <a:rPr lang="ru-RU" dirty="0" err="1"/>
              <a:t>тригеров</a:t>
            </a:r>
            <a:r>
              <a:rPr lang="ru-RU" dirty="0"/>
              <a:t> мы поставили довольно много, это и </a:t>
            </a:r>
            <a:r>
              <a:rPr lang="ru-RU" dirty="0" err="1"/>
              <a:t>тригеры</a:t>
            </a:r>
            <a:r>
              <a:rPr lang="ru-RU" dirty="0"/>
              <a:t> в приемном отделении по длительности </a:t>
            </a:r>
            <a:r>
              <a:rPr lang="ru-RU" dirty="0" err="1"/>
              <a:t>процесснов</a:t>
            </a:r>
            <a:r>
              <a:rPr lang="ru-RU" dirty="0"/>
              <a:t> например при поступлении пациента с ОНМК, и внутрибольничные события такие как инсульт и инфаркт но и не только медицинских, например инциденты в ходе адаптации нового сотрудника или низкая оценка удовлетворенности пациента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lang="ru-RU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ru-RU" dirty="0"/>
              <a:t>НО больше всего возможностей открылось конечно же в разделе лекарственной </a:t>
            </a:r>
            <a:r>
              <a:rPr lang="ru-RU" dirty="0" err="1"/>
              <a:t>безопастности</a:t>
            </a:r>
            <a:r>
              <a:rPr lang="ru-RU" dirty="0"/>
              <a:t>, мы </a:t>
            </a:r>
            <a:r>
              <a:rPr lang="ru-RU" dirty="0" err="1"/>
              <a:t>начаи</a:t>
            </a:r>
            <a:r>
              <a:rPr lang="ru-RU" dirty="0"/>
              <a:t> составлять свои справочники противопоказаний по возрасту по беременности по совместимости с лабораторными показателями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46092485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8" name="Google Shape;148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ru-RU" dirty="0"/>
              <a:t>Логичным шагом было встраивание предупреждений и ограничений врачу на этапе совершения той или иной манипуляции, например назначения препарата в МИС, таких проверок очень много. 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lang="ru-RU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ru-RU" dirty="0"/>
              <a:t>НО мы понимали что самостоятельно описать все взаимодействия и противопоказания у нас не получится и активно искали партнеров которые могли бы предоставить сервис по анализу </a:t>
            </a:r>
            <a:r>
              <a:rPr lang="ru-RU" dirty="0" err="1"/>
              <a:t>протиповоказаний</a:t>
            </a:r>
            <a:r>
              <a:rPr lang="ru-RU" dirty="0"/>
              <a:t> в назначениях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09582408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8" name="Google Shape;148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ru-RU" dirty="0"/>
              <a:t>Процесс поиска был очень долгим, самая первая попытка была с системой </a:t>
            </a:r>
            <a:r>
              <a:rPr lang="ru-RU" dirty="0" err="1"/>
              <a:t>ФармЭксперт</a:t>
            </a:r>
            <a:r>
              <a:rPr lang="ru-RU" dirty="0"/>
              <a:t> еще в 2016 году, это была возможность нажать врачу кнопку и во внешней системе </a:t>
            </a:r>
            <a:r>
              <a:rPr lang="ru-RU" dirty="0" err="1"/>
              <a:t>посмотрать</a:t>
            </a:r>
            <a:r>
              <a:rPr lang="ru-RU" dirty="0"/>
              <a:t> есть ли противопоказания. Мы запустили в пилотном режиме, все рассказали о такой возможности, но по факту попробовали это  сервис всего пару десятков человек, и те сказали что система говорит много лишнего и что все не так.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ru-RU" dirty="0"/>
              <a:t>Параллельно мы привлекли наш медуниверситет и они тестировали систему и тоже выдали негативную оценку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lang="ru-RU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ru-RU" dirty="0"/>
              <a:t>Мы пробовали найти аналоги, была одна система из АО Медицины которая нам очень понравилась, на нее дали положительные результаты тестирования с </a:t>
            </a:r>
            <a:r>
              <a:rPr lang="ru-RU" dirty="0" err="1"/>
              <a:t>медунивера</a:t>
            </a:r>
            <a:r>
              <a:rPr lang="ru-RU" dirty="0"/>
              <a:t>, мы хотели уже заключать контракты, но в этот момент они резко ушли с рынка и мы не нашли варианта как с ними начать работать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ru-RU" dirty="0"/>
              <a:t>И когда мы уже в конец отчаялись примерно в 2021 году мы наткнулись на систему электронный клинический фармаколог, связались с ними и как оказалось это та самая первая система </a:t>
            </a:r>
            <a:r>
              <a:rPr lang="ru-RU" dirty="0" err="1"/>
              <a:t>ФармЭксперт</a:t>
            </a:r>
            <a:r>
              <a:rPr lang="ru-RU" dirty="0"/>
              <a:t>, только у них сменилось руководство, сменилось название, наполнение и многое другое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lang="ru-RU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ru-RU" dirty="0"/>
              <a:t>Мы решили попробовать снова, но на этот раз нам было важно встроить систему в процесс назначения и не дать возможность «не нажать кнопку»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lang="ru-RU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ru-RU" dirty="0"/>
              <a:t>Вот так выглядит их интерфейс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68334683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8" name="Google Shape;148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614333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8" name="Google Shape;148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ru-RU" dirty="0"/>
              <a:t>Итак переходим совершенно к иной теме, и начну рассказ из далека не от ИИ, согласно статистике ВОЗ инциденты при медикаментозном лечении как на этапе назначения так и на этапе исполнения являются одним из основных источников  </a:t>
            </a:r>
            <a:r>
              <a:rPr lang="ru-RU" dirty="0" err="1"/>
              <a:t>внутрибольнычных</a:t>
            </a:r>
            <a:r>
              <a:rPr lang="ru-RU" dirty="0"/>
              <a:t> инцидентов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1168323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8" name="Google Shape;148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ru-RU" dirty="0"/>
              <a:t>За счет того что мы можем дорабатывать свою МИС, хотя это и покупная система питерской разработки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ru-RU" dirty="0"/>
              <a:t>Мы сначала это сделали собственный вариант интеграции, оценили и увидели что система действительно стала намного лучше, еще несколько месяцев мы ее </a:t>
            </a:r>
            <a:r>
              <a:rPr lang="ru-RU" dirty="0" err="1"/>
              <a:t>донастраивали</a:t>
            </a:r>
            <a:r>
              <a:rPr lang="ru-RU" dirty="0"/>
              <a:t> под себя точность, </a:t>
            </a:r>
            <a:r>
              <a:rPr lang="ru-RU" dirty="0" err="1"/>
              <a:t>притичность</a:t>
            </a:r>
            <a:r>
              <a:rPr lang="ru-RU" dirty="0"/>
              <a:t> взаимодействия, дополнительные проверки и т д. 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lang="ru-RU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ru-RU" dirty="0"/>
              <a:t>Затем система была показана на уровне региона и </a:t>
            </a:r>
            <a:r>
              <a:rPr lang="ru-RU" dirty="0" err="1"/>
              <a:t>тогджа</a:t>
            </a:r>
            <a:r>
              <a:rPr lang="ru-RU" dirty="0"/>
              <a:t> уже мы свели разработчиков МИС и ЭКФ для полноценного решения, вот так сейчас система уведомляет врачей в ходе их работы, в том числе проверка происходит даже на этапе накидывания препаратов, т.к. до подтверждения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5960403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8" name="Google Shape;148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ru-RU" dirty="0"/>
              <a:t>На экране </a:t>
            </a:r>
            <a:r>
              <a:rPr lang="ru-RU" dirty="0" err="1"/>
              <a:t>предствлена</a:t>
            </a:r>
            <a:r>
              <a:rPr lang="ru-RU" dirty="0"/>
              <a:t> статистика находок системы за 1 месяц по ККБ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lang="ru-RU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ru-RU" dirty="0"/>
              <a:t>Каждая из групп </a:t>
            </a:r>
            <a:r>
              <a:rPr lang="ru-RU" dirty="0" err="1"/>
              <a:t>взаимодейвий</a:t>
            </a:r>
            <a:r>
              <a:rPr lang="ru-RU" dirty="0"/>
              <a:t> имеет разную </a:t>
            </a:r>
            <a:r>
              <a:rPr lang="ru-RU" dirty="0" err="1"/>
              <a:t>критчиность</a:t>
            </a:r>
            <a:r>
              <a:rPr lang="ru-RU" dirty="0"/>
              <a:t>, и те события которые являются критичными регистрируются как инцидент и направляются фармакологу через управление рисками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29101558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8" name="Google Shape;148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ru-RU" dirty="0"/>
              <a:t>А это уже картинка по региону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lang="ru-RU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lang="ru-RU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ru-RU" dirty="0"/>
              <a:t>В идеале конечно хотелось бы еще понимать в каком количестве случаев врач увидев сообщение отказался от назначения, в этом направлении мы сейчас работаем с нашими партнерами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14396197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8" name="Google Shape;148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2412121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8" name="Google Shape;148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8028372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8" name="Google Shape;148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2165976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8" name="Google Shape;148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0880896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8" name="Google Shape;148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ru-RU" dirty="0"/>
              <a:t>Переходим к следующей теме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28703763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8" name="Google Shape;148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8036788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8" name="Google Shape;148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452786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8" name="Google Shape;148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ru-RU" dirty="0"/>
              <a:t>За 4 месяца до начала пандемии ККБ заключили соглашение с сбербанком с целью совместного развития разных технологий, в том числе ИИ в здравоохранении. Это кстати было первое соглашение в </a:t>
            </a:r>
            <a:r>
              <a:rPr lang="ru-RU" dirty="0" err="1"/>
              <a:t>итории</a:t>
            </a:r>
            <a:r>
              <a:rPr lang="ru-RU" dirty="0"/>
              <a:t> </a:t>
            </a:r>
            <a:r>
              <a:rPr lang="ru-RU" dirty="0" err="1"/>
              <a:t>сбера</a:t>
            </a:r>
            <a:r>
              <a:rPr lang="ru-RU" dirty="0"/>
              <a:t> заключенное напрямую с медицинской организацией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lang="ru-RU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ru-RU" dirty="0"/>
              <a:t>Взаимодействие со </a:t>
            </a:r>
            <a:r>
              <a:rPr lang="ru-RU" dirty="0" err="1"/>
              <a:t>сбером</a:t>
            </a:r>
            <a:r>
              <a:rPr lang="ru-RU" dirty="0"/>
              <a:t> нам на самом деле дало очень многое в части различных идей и проектов. Но сегодня о ИИ, и одним направлением было создание модели позволяющей прогнозировать тяжесть пневмонии на основе текстовых данных медицинской карты, это была научно исследовательская работа и мы никуда не торопились </a:t>
            </a:r>
            <a:r>
              <a:rPr lang="ru-RU" dirty="0">
                <a:sym typeface="Wingdings" panose="05000000000000000000" pitchFamily="2" charset="2"/>
              </a:rPr>
              <a:t>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0448446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8" name="Google Shape;148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8734827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8" name="Google Shape;148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855161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8" name="Google Shape;148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ru-RU" dirty="0"/>
              <a:t>Проблемы на пиках волн я думаю все помнят, </a:t>
            </a:r>
            <a:r>
              <a:rPr lang="ru-RU" dirty="0" err="1"/>
              <a:t>клчюевые</a:t>
            </a:r>
            <a:r>
              <a:rPr lang="ru-RU" dirty="0"/>
              <a:t> это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ru-RU" dirty="0"/>
              <a:t>**со слайда**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lang="ru-RU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ru-RU" dirty="0"/>
              <a:t>2ю волну мы переживали очень тяжело, госпиталь был переполнен, время ожидания места в стационаре в приемнике могло доходить до суток, на 2й волне мы отлаживали систему оценки показателей на основе формул, определяли кого по критериям можно выписать и перевести и в какие госпитали перевести</a:t>
            </a:r>
          </a:p>
        </p:txBody>
      </p:sp>
    </p:spTree>
    <p:extLst>
      <p:ext uri="{BB962C8B-B14F-4D97-AF65-F5344CB8AC3E}">
        <p14:creationId xmlns:p14="http://schemas.microsoft.com/office/powerpoint/2010/main" val="26251814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8" name="Google Shape;148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ru-RU" dirty="0"/>
              <a:t>Прошло несколько месяцев и к нам пришла пандемия, мы стали базовым госпиталем, ККБ взяли на себя роль мониторинга статистики по региону, маршрутизации пациентов, мы тушили ряд вспышек на крупных месторождениях, таких например как полюс золото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lang="ru-RU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ru-RU" dirty="0"/>
              <a:t>Затем пандемия добралась до города Красноярска и наш госпиталь начал переполняться</a:t>
            </a:r>
          </a:p>
        </p:txBody>
      </p:sp>
    </p:spTree>
    <p:extLst>
      <p:ext uri="{BB962C8B-B14F-4D97-AF65-F5344CB8AC3E}">
        <p14:creationId xmlns:p14="http://schemas.microsoft.com/office/powerpoint/2010/main" val="30278374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8" name="Google Shape;148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ru-RU" dirty="0"/>
              <a:t>В ККБ уже 10 лет развивается система управления </a:t>
            </a:r>
            <a:r>
              <a:rPr lang="ru-RU" dirty="0" err="1"/>
              <a:t>рискми</a:t>
            </a:r>
            <a:r>
              <a:rPr lang="ru-RU" dirty="0"/>
              <a:t>, по сути есть инциденты которые регистрируются людьми, потом для них назначается группа которая будет его расследовать, </a:t>
            </a:r>
            <a:r>
              <a:rPr lang="ru-RU" dirty="0" err="1"/>
              <a:t>выясляются</a:t>
            </a:r>
            <a:r>
              <a:rPr lang="ru-RU" dirty="0"/>
              <a:t> корневые причины и корректирующие мероприятия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9364758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8" name="Google Shape;148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633371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8" name="Google Shape;148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ru-RU" dirty="0"/>
              <a:t>Пациенты которым ИИ определил высокий риск попадали на контроль ГВС по пульмонологии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lang="ru-RU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ru-RU" dirty="0"/>
              <a:t>Мы со </a:t>
            </a:r>
            <a:r>
              <a:rPr lang="ru-RU" dirty="0" err="1"/>
              <a:t>сбером</a:t>
            </a:r>
            <a:r>
              <a:rPr lang="ru-RU" dirty="0"/>
              <a:t> ввели грейды по рисками и тогда для каких-то пациентов вероятность была 100% а для каких-то 50%, это 2я колонка в таблице на экране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lang="ru-RU" dirty="0"/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100"/>
              <a:buFontTx/>
              <a:buNone/>
              <a:tabLst/>
              <a:defRPr/>
            </a:pPr>
            <a:r>
              <a:rPr lang="ru-RU" dirty="0"/>
              <a:t>Но для ежедневного контроля нашим пульмонологам нужна была дополнительная информация по эти пациентам и в том числе понимание динамики для ежедневного контроля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100"/>
              <a:buFontTx/>
              <a:buNone/>
              <a:tabLst/>
              <a:defRPr/>
            </a:pPr>
            <a:endParaRPr lang="ru-RU" dirty="0"/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100"/>
              <a:buFontTx/>
              <a:buNone/>
              <a:tabLst/>
              <a:defRPr/>
            </a:pPr>
            <a:r>
              <a:rPr lang="ru-RU" dirty="0"/>
              <a:t>Еще позже мы добавили обязательное указание лечащим врачом какие меры он предпринял на основе оценки ИИ. В таблице приведены реальные действия на основе оценок. 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255763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8" name="Google Shape;148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147258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.bin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nxth" TargetMode="External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Relationship Id="rId5" Type="http://schemas.openxmlformats.org/officeDocument/2006/relationships/hyperlink" Target="http://bit.ly/2TtBDfr" TargetMode="External"/><Relationship Id="rId4" Type="http://schemas.openxmlformats.org/officeDocument/2006/relationships/hyperlink" Target="http://bit.ly/2TyoMsr" TargetMode="Externa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2.bin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B0830E2-E9EF-8105-D8D7-7F2C9CEC1C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F9670C-EE53-1944-A3C3-193E246C964B}" type="datetimeFigureOut">
              <a:rPr lang="ru-RU"/>
              <a:pPr>
                <a:defRPr/>
              </a:pPr>
              <a:t>29.05.2024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5F470A5-C751-9B21-7BCC-9533A4127D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B8653EB-DAF5-2589-FDCC-BAD67D45E7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1E2622E-BC1C-CB4C-A4CC-6127930AEE9C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4876408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>
            <a:spLocks noGrp="1"/>
          </p:cNvSpPr>
          <p:nvPr>
            <p:ph type="ctrTitle"/>
          </p:nvPr>
        </p:nvSpPr>
        <p:spPr>
          <a:xfrm>
            <a:off x="2619801" y="470467"/>
            <a:ext cx="6952400" cy="12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860414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9"/>
          <p:cNvSpPr txBox="1">
            <a:spLocks noGrp="1"/>
          </p:cNvSpPr>
          <p:nvPr>
            <p:ph type="ctrTitle"/>
          </p:nvPr>
        </p:nvSpPr>
        <p:spPr>
          <a:xfrm>
            <a:off x="2134311" y="1313637"/>
            <a:ext cx="3564800" cy="27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53" name="Google Shape;53;p9"/>
          <p:cNvSpPr txBox="1">
            <a:spLocks noGrp="1"/>
          </p:cNvSpPr>
          <p:nvPr>
            <p:ph type="subTitle" idx="1"/>
          </p:nvPr>
        </p:nvSpPr>
        <p:spPr>
          <a:xfrm>
            <a:off x="2221100" y="4077900"/>
            <a:ext cx="3478000" cy="237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867">
                <a:solidFill>
                  <a:schemeClr val="dk1"/>
                </a:solidFill>
              </a:defRPr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54" name="Google Shape;54;p9"/>
          <p:cNvSpPr txBox="1">
            <a:spLocks noGrp="1"/>
          </p:cNvSpPr>
          <p:nvPr>
            <p:ph type="ctrTitle" idx="2"/>
          </p:nvPr>
        </p:nvSpPr>
        <p:spPr>
          <a:xfrm>
            <a:off x="2619800" y="470467"/>
            <a:ext cx="6952400" cy="12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004085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0"/>
          <p:cNvSpPr txBox="1">
            <a:spLocks noGrp="1"/>
          </p:cNvSpPr>
          <p:nvPr>
            <p:ph type="ctrTitle"/>
          </p:nvPr>
        </p:nvSpPr>
        <p:spPr>
          <a:xfrm flipH="1">
            <a:off x="3663705" y="3514233"/>
            <a:ext cx="6927600" cy="25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None/>
              <a:defRPr sz="4800"/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500"/>
              <a:buNone/>
              <a:defRPr sz="8666">
                <a:solidFill>
                  <a:schemeClr val="lt1"/>
                </a:solidFill>
              </a:defRPr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500"/>
              <a:buNone/>
              <a:defRPr sz="8666">
                <a:solidFill>
                  <a:schemeClr val="lt1"/>
                </a:solidFill>
              </a:defRPr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500"/>
              <a:buNone/>
              <a:defRPr sz="8666">
                <a:solidFill>
                  <a:schemeClr val="lt1"/>
                </a:solidFill>
              </a:defRPr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500"/>
              <a:buNone/>
              <a:defRPr sz="8666">
                <a:solidFill>
                  <a:schemeClr val="lt1"/>
                </a:solidFill>
              </a:defRPr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500"/>
              <a:buNone/>
              <a:defRPr sz="8666">
                <a:solidFill>
                  <a:schemeClr val="lt1"/>
                </a:solidFill>
              </a:defRPr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500"/>
              <a:buNone/>
              <a:defRPr sz="8666">
                <a:solidFill>
                  <a:schemeClr val="lt1"/>
                </a:solidFill>
              </a:defRPr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500"/>
              <a:buNone/>
              <a:defRPr sz="8666">
                <a:solidFill>
                  <a:schemeClr val="lt1"/>
                </a:solidFill>
              </a:defRPr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500"/>
              <a:buNone/>
              <a:defRPr sz="8666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7" name="Google Shape;57;p10"/>
          <p:cNvSpPr txBox="1">
            <a:spLocks noGrp="1"/>
          </p:cNvSpPr>
          <p:nvPr>
            <p:ph type="title" idx="2"/>
          </p:nvPr>
        </p:nvSpPr>
        <p:spPr>
          <a:xfrm flipH="1">
            <a:off x="6618905" y="3098467"/>
            <a:ext cx="3972400" cy="100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600"/>
              <a:buNone/>
              <a:defRPr sz="12800"/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Fira Sans Extra Condensed Medium"/>
              <a:buNone/>
              <a:defRPr sz="80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Fira Sans Extra Condensed Medium"/>
              <a:buNone/>
              <a:defRPr sz="80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Fira Sans Extra Condensed Medium"/>
              <a:buNone/>
              <a:defRPr sz="80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Fira Sans Extra Condensed Medium"/>
              <a:buNone/>
              <a:defRPr sz="80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Fira Sans Extra Condensed Medium"/>
              <a:buNone/>
              <a:defRPr sz="80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Fira Sans Extra Condensed Medium"/>
              <a:buNone/>
              <a:defRPr sz="80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Fira Sans Extra Condensed Medium"/>
              <a:buNone/>
              <a:defRPr sz="80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Fira Sans Extra Condensed Medium"/>
              <a:buNone/>
              <a:defRPr sz="80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endParaRPr/>
          </a:p>
        </p:txBody>
      </p:sp>
      <p:sp>
        <p:nvSpPr>
          <p:cNvPr id="58" name="Google Shape;58;p10"/>
          <p:cNvSpPr txBox="1">
            <a:spLocks noGrp="1"/>
          </p:cNvSpPr>
          <p:nvPr>
            <p:ph type="subTitle" idx="1"/>
          </p:nvPr>
        </p:nvSpPr>
        <p:spPr>
          <a:xfrm>
            <a:off x="4958105" y="5373975"/>
            <a:ext cx="5633200" cy="7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6946440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mall numbers">
  <p:cSld name="Small number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1"/>
          <p:cNvSpPr txBox="1">
            <a:spLocks noGrp="1"/>
          </p:cNvSpPr>
          <p:nvPr>
            <p:ph type="ctrTitle"/>
          </p:nvPr>
        </p:nvSpPr>
        <p:spPr>
          <a:xfrm>
            <a:off x="2619801" y="470467"/>
            <a:ext cx="6952400" cy="12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1" name="Google Shape;61;p11"/>
          <p:cNvSpPr txBox="1">
            <a:spLocks noGrp="1"/>
          </p:cNvSpPr>
          <p:nvPr>
            <p:ph type="title" idx="2"/>
          </p:nvPr>
        </p:nvSpPr>
        <p:spPr>
          <a:xfrm>
            <a:off x="1448868" y="1966833"/>
            <a:ext cx="2393600" cy="100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None/>
              <a:defRPr sz="8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Fira Sans Extra Condensed Medium"/>
              <a:buNone/>
              <a:defRPr sz="80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Fira Sans Extra Condensed Medium"/>
              <a:buNone/>
              <a:defRPr sz="80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Fira Sans Extra Condensed Medium"/>
              <a:buNone/>
              <a:defRPr sz="80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Fira Sans Extra Condensed Medium"/>
              <a:buNone/>
              <a:defRPr sz="80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Fira Sans Extra Condensed Medium"/>
              <a:buNone/>
              <a:defRPr sz="80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Fira Sans Extra Condensed Medium"/>
              <a:buNone/>
              <a:defRPr sz="80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Fira Sans Extra Condensed Medium"/>
              <a:buNone/>
              <a:defRPr sz="80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Fira Sans Extra Condensed Medium"/>
              <a:buNone/>
              <a:defRPr sz="80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endParaRPr/>
          </a:p>
        </p:txBody>
      </p:sp>
      <p:sp>
        <p:nvSpPr>
          <p:cNvPr id="62" name="Google Shape;62;p11"/>
          <p:cNvSpPr txBox="1">
            <a:spLocks noGrp="1"/>
          </p:cNvSpPr>
          <p:nvPr>
            <p:ph type="subTitle" idx="1"/>
          </p:nvPr>
        </p:nvSpPr>
        <p:spPr>
          <a:xfrm flipH="1">
            <a:off x="4642236" y="2221939"/>
            <a:ext cx="4353200" cy="44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63" name="Google Shape;63;p11"/>
          <p:cNvSpPr txBox="1">
            <a:spLocks noGrp="1"/>
          </p:cNvSpPr>
          <p:nvPr>
            <p:ph type="title" idx="3"/>
          </p:nvPr>
        </p:nvSpPr>
        <p:spPr>
          <a:xfrm>
            <a:off x="3064601" y="3300467"/>
            <a:ext cx="2351600" cy="100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None/>
              <a:defRPr sz="8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Fira Sans Extra Condensed Medium"/>
              <a:buNone/>
              <a:defRPr sz="80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Fira Sans Extra Condensed Medium"/>
              <a:buNone/>
              <a:defRPr sz="80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Fira Sans Extra Condensed Medium"/>
              <a:buNone/>
              <a:defRPr sz="80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Fira Sans Extra Condensed Medium"/>
              <a:buNone/>
              <a:defRPr sz="80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Fira Sans Extra Condensed Medium"/>
              <a:buNone/>
              <a:defRPr sz="80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Fira Sans Extra Condensed Medium"/>
              <a:buNone/>
              <a:defRPr sz="80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Fira Sans Extra Condensed Medium"/>
              <a:buNone/>
              <a:defRPr sz="80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Fira Sans Extra Condensed Medium"/>
              <a:buNone/>
              <a:defRPr sz="80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endParaRPr/>
          </a:p>
        </p:txBody>
      </p:sp>
      <p:sp>
        <p:nvSpPr>
          <p:cNvPr id="64" name="Google Shape;64;p11"/>
          <p:cNvSpPr txBox="1">
            <a:spLocks noGrp="1"/>
          </p:cNvSpPr>
          <p:nvPr>
            <p:ph type="subTitle" idx="4"/>
          </p:nvPr>
        </p:nvSpPr>
        <p:spPr>
          <a:xfrm flipH="1">
            <a:off x="6090735" y="3584567"/>
            <a:ext cx="4353200" cy="44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65" name="Google Shape;65;p11"/>
          <p:cNvSpPr txBox="1">
            <a:spLocks noGrp="1"/>
          </p:cNvSpPr>
          <p:nvPr>
            <p:ph type="title" idx="5"/>
          </p:nvPr>
        </p:nvSpPr>
        <p:spPr>
          <a:xfrm>
            <a:off x="4470901" y="4684833"/>
            <a:ext cx="2393600" cy="100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None/>
              <a:defRPr sz="8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Fira Sans Extra Condensed Medium"/>
              <a:buNone/>
              <a:defRPr sz="80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Fira Sans Extra Condensed Medium"/>
              <a:buNone/>
              <a:defRPr sz="80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Fira Sans Extra Condensed Medium"/>
              <a:buNone/>
              <a:defRPr sz="80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Fira Sans Extra Condensed Medium"/>
              <a:buNone/>
              <a:defRPr sz="80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Fira Sans Extra Condensed Medium"/>
              <a:buNone/>
              <a:defRPr sz="80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Fira Sans Extra Condensed Medium"/>
              <a:buNone/>
              <a:defRPr sz="80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Fira Sans Extra Condensed Medium"/>
              <a:buNone/>
              <a:defRPr sz="80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Fira Sans Extra Condensed Medium"/>
              <a:buNone/>
              <a:defRPr sz="80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endParaRPr/>
          </a:p>
        </p:txBody>
      </p:sp>
      <p:sp>
        <p:nvSpPr>
          <p:cNvPr id="66" name="Google Shape;66;p11"/>
          <p:cNvSpPr txBox="1">
            <a:spLocks noGrp="1"/>
          </p:cNvSpPr>
          <p:nvPr>
            <p:ph type="subTitle" idx="6"/>
          </p:nvPr>
        </p:nvSpPr>
        <p:spPr>
          <a:xfrm flipH="1">
            <a:off x="7561987" y="4946588"/>
            <a:ext cx="4353200" cy="44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lt1"/>
                </a:solidFill>
              </a:defRPr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0916582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2"/>
          <p:cNvSpPr txBox="1">
            <a:spLocks noGrp="1"/>
          </p:cNvSpPr>
          <p:nvPr>
            <p:ph type="ctrTitle"/>
          </p:nvPr>
        </p:nvSpPr>
        <p:spPr>
          <a:xfrm flipH="1">
            <a:off x="3672724" y="1796051"/>
            <a:ext cx="6927600" cy="25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None/>
              <a:defRPr sz="4800"/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500"/>
              <a:buNone/>
              <a:defRPr sz="8666">
                <a:solidFill>
                  <a:schemeClr val="lt1"/>
                </a:solidFill>
              </a:defRPr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500"/>
              <a:buNone/>
              <a:defRPr sz="8666">
                <a:solidFill>
                  <a:schemeClr val="lt1"/>
                </a:solidFill>
              </a:defRPr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500"/>
              <a:buNone/>
              <a:defRPr sz="8666">
                <a:solidFill>
                  <a:schemeClr val="lt1"/>
                </a:solidFill>
              </a:defRPr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500"/>
              <a:buNone/>
              <a:defRPr sz="8666">
                <a:solidFill>
                  <a:schemeClr val="lt1"/>
                </a:solidFill>
              </a:defRPr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500"/>
              <a:buNone/>
              <a:defRPr sz="8666">
                <a:solidFill>
                  <a:schemeClr val="lt1"/>
                </a:solidFill>
              </a:defRPr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500"/>
              <a:buNone/>
              <a:defRPr sz="8666">
                <a:solidFill>
                  <a:schemeClr val="lt1"/>
                </a:solidFill>
              </a:defRPr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500"/>
              <a:buNone/>
              <a:defRPr sz="8666">
                <a:solidFill>
                  <a:schemeClr val="lt1"/>
                </a:solidFill>
              </a:defRPr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500"/>
              <a:buNone/>
              <a:defRPr sz="8666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12"/>
          <p:cNvSpPr txBox="1">
            <a:spLocks noGrp="1"/>
          </p:cNvSpPr>
          <p:nvPr>
            <p:ph type="title" idx="2"/>
          </p:nvPr>
        </p:nvSpPr>
        <p:spPr>
          <a:xfrm flipH="1">
            <a:off x="6627924" y="1380284"/>
            <a:ext cx="3972400" cy="100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600"/>
              <a:buNone/>
              <a:defRPr sz="12800"/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Fira Sans Extra Condensed Medium"/>
              <a:buNone/>
              <a:defRPr sz="80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Fira Sans Extra Condensed Medium"/>
              <a:buNone/>
              <a:defRPr sz="80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Fira Sans Extra Condensed Medium"/>
              <a:buNone/>
              <a:defRPr sz="80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Fira Sans Extra Condensed Medium"/>
              <a:buNone/>
              <a:defRPr sz="80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Fira Sans Extra Condensed Medium"/>
              <a:buNone/>
              <a:defRPr sz="80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Fira Sans Extra Condensed Medium"/>
              <a:buNone/>
              <a:defRPr sz="80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Fira Sans Extra Condensed Medium"/>
              <a:buNone/>
              <a:defRPr sz="80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Fira Sans Extra Condensed Medium"/>
              <a:buNone/>
              <a:defRPr sz="80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endParaRPr/>
          </a:p>
        </p:txBody>
      </p:sp>
      <p:sp>
        <p:nvSpPr>
          <p:cNvPr id="70" name="Google Shape;70;p12"/>
          <p:cNvSpPr txBox="1">
            <a:spLocks noGrp="1"/>
          </p:cNvSpPr>
          <p:nvPr>
            <p:ph type="subTitle" idx="1"/>
          </p:nvPr>
        </p:nvSpPr>
        <p:spPr>
          <a:xfrm>
            <a:off x="4967124" y="3657319"/>
            <a:ext cx="5633200" cy="7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802155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3"/>
          <p:cNvSpPr txBox="1">
            <a:spLocks noGrp="1"/>
          </p:cNvSpPr>
          <p:nvPr>
            <p:ph type="ctrTitle"/>
          </p:nvPr>
        </p:nvSpPr>
        <p:spPr>
          <a:xfrm>
            <a:off x="2619801" y="470467"/>
            <a:ext cx="6952400" cy="12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73" name="Google Shape;73;p13"/>
          <p:cNvSpPr txBox="1">
            <a:spLocks noGrp="1"/>
          </p:cNvSpPr>
          <p:nvPr>
            <p:ph type="ctrTitle" idx="2"/>
          </p:nvPr>
        </p:nvSpPr>
        <p:spPr>
          <a:xfrm>
            <a:off x="2322600" y="3795600"/>
            <a:ext cx="1677200" cy="57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1867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74" name="Google Shape;74;p13"/>
          <p:cNvSpPr txBox="1">
            <a:spLocks noGrp="1"/>
          </p:cNvSpPr>
          <p:nvPr>
            <p:ph type="subTitle" idx="1"/>
          </p:nvPr>
        </p:nvSpPr>
        <p:spPr>
          <a:xfrm>
            <a:off x="2322600" y="2200033"/>
            <a:ext cx="2876400" cy="133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733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75" name="Google Shape;75;p13"/>
          <p:cNvSpPr txBox="1">
            <a:spLocks noGrp="1"/>
          </p:cNvSpPr>
          <p:nvPr>
            <p:ph type="ctrTitle" idx="3"/>
          </p:nvPr>
        </p:nvSpPr>
        <p:spPr>
          <a:xfrm>
            <a:off x="7511668" y="4847067"/>
            <a:ext cx="2374000" cy="57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1867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76" name="Google Shape;76;p13"/>
          <p:cNvSpPr txBox="1">
            <a:spLocks noGrp="1"/>
          </p:cNvSpPr>
          <p:nvPr>
            <p:ph type="subTitle" idx="4"/>
          </p:nvPr>
        </p:nvSpPr>
        <p:spPr>
          <a:xfrm>
            <a:off x="7009277" y="3253408"/>
            <a:ext cx="2876400" cy="133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733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668986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4"/>
          <p:cNvSpPr txBox="1">
            <a:spLocks noGrp="1"/>
          </p:cNvSpPr>
          <p:nvPr>
            <p:ph type="ctrTitle"/>
          </p:nvPr>
        </p:nvSpPr>
        <p:spPr>
          <a:xfrm flipH="1">
            <a:off x="1591372" y="2148200"/>
            <a:ext cx="6927600" cy="25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500"/>
              <a:buNone/>
              <a:defRPr sz="8666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500"/>
              <a:buNone/>
              <a:defRPr sz="8666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500"/>
              <a:buNone/>
              <a:defRPr sz="8666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500"/>
              <a:buNone/>
              <a:defRPr sz="8666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500"/>
              <a:buNone/>
              <a:defRPr sz="8666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500"/>
              <a:buNone/>
              <a:defRPr sz="8666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500"/>
              <a:buNone/>
              <a:defRPr sz="8666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500"/>
              <a:buNone/>
              <a:defRPr sz="8666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5502939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5"/>
          <p:cNvSpPr txBox="1">
            <a:spLocks noGrp="1"/>
          </p:cNvSpPr>
          <p:nvPr>
            <p:ph type="ctrTitle"/>
          </p:nvPr>
        </p:nvSpPr>
        <p:spPr>
          <a:xfrm flipH="1">
            <a:off x="927233" y="2019300"/>
            <a:ext cx="4746400" cy="104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800"/>
              <a:buNone/>
              <a:defRPr sz="2400">
                <a:solidFill>
                  <a:schemeClr val="hlink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800"/>
              <a:buNone/>
              <a:defRPr sz="2400">
                <a:solidFill>
                  <a:schemeClr val="hlink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800"/>
              <a:buNone/>
              <a:defRPr sz="2400">
                <a:solidFill>
                  <a:schemeClr val="hlink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800"/>
              <a:buNone/>
              <a:defRPr sz="2400">
                <a:solidFill>
                  <a:schemeClr val="hlink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800"/>
              <a:buNone/>
              <a:defRPr sz="2400">
                <a:solidFill>
                  <a:schemeClr val="hlink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800"/>
              <a:buNone/>
              <a:defRPr sz="2400">
                <a:solidFill>
                  <a:schemeClr val="hlink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800"/>
              <a:buNone/>
              <a:defRPr sz="2400">
                <a:solidFill>
                  <a:schemeClr val="hlink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800"/>
              <a:buNone/>
              <a:defRPr sz="2400">
                <a:solidFill>
                  <a:schemeClr val="hlink"/>
                </a:solidFill>
              </a:defRPr>
            </a:lvl9pPr>
          </a:lstStyle>
          <a:p>
            <a:endParaRPr/>
          </a:p>
        </p:txBody>
      </p:sp>
      <p:sp>
        <p:nvSpPr>
          <p:cNvPr id="81" name="Google Shape;81;p15"/>
          <p:cNvSpPr txBox="1">
            <a:spLocks noGrp="1"/>
          </p:cNvSpPr>
          <p:nvPr>
            <p:ph type="subTitle" idx="1"/>
          </p:nvPr>
        </p:nvSpPr>
        <p:spPr>
          <a:xfrm flipH="1">
            <a:off x="2108033" y="3412267"/>
            <a:ext cx="3565600" cy="116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9602200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6"/>
          <p:cNvSpPr txBox="1">
            <a:spLocks noGrp="1"/>
          </p:cNvSpPr>
          <p:nvPr>
            <p:ph type="title" hasCustomPrompt="1"/>
          </p:nvPr>
        </p:nvSpPr>
        <p:spPr>
          <a:xfrm>
            <a:off x="3000900" y="1335133"/>
            <a:ext cx="8254800" cy="26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3066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84" name="Google Shape;84;p16"/>
          <p:cNvSpPr txBox="1">
            <a:spLocks noGrp="1"/>
          </p:cNvSpPr>
          <p:nvPr>
            <p:ph type="body" idx="1"/>
          </p:nvPr>
        </p:nvSpPr>
        <p:spPr>
          <a:xfrm>
            <a:off x="2810600" y="3860067"/>
            <a:ext cx="8254800" cy="92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609555" lvl="0" indent="-40637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2133"/>
            </a:lvl1pPr>
            <a:lvl2pPr marL="1219110" lvl="1" indent="-406371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marL="1828664" lvl="2" indent="-406371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/>
            </a:lvl3pPr>
            <a:lvl4pPr marL="2438218" lvl="3" indent="-406371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/>
            </a:lvl4pPr>
            <a:lvl5pPr marL="3047772" lvl="4" indent="-406371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/>
            </a:lvl5pPr>
            <a:lvl6pPr marL="3657327" lvl="5" indent="-406371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/>
            </a:lvl6pPr>
            <a:lvl7pPr marL="4266880" lvl="6" indent="-406371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/>
            </a:lvl7pPr>
            <a:lvl8pPr marL="4876435" lvl="7" indent="-406371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/>
            </a:lvl8pPr>
            <a:lvl9pPr marL="5485990" lvl="8" indent="-406371" algn="ctr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7149082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94359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21278" y="1258784"/>
            <a:ext cx="10129652" cy="5097566"/>
          </a:xfrm>
        </p:spPr>
        <p:txBody>
          <a:bodyPr/>
          <a:lstStyle>
            <a:lvl1pPr>
              <a:buNone/>
              <a:defRPr>
                <a:latin typeface="Century Gothic" pitchFamily="34" charset="0"/>
              </a:defRPr>
            </a:lvl1pPr>
            <a:lvl2pPr>
              <a:defRPr>
                <a:latin typeface="Century Gothic" pitchFamily="34" charset="0"/>
              </a:defRPr>
            </a:lvl2pPr>
            <a:lvl3pPr>
              <a:defRPr>
                <a:latin typeface="Century Gothic" pitchFamily="34" charset="0"/>
              </a:defRPr>
            </a:lvl3pPr>
            <a:lvl4pPr>
              <a:defRPr>
                <a:latin typeface="Century Gothic" pitchFamily="34" charset="0"/>
              </a:defRPr>
            </a:lvl4pPr>
            <a:lvl5pPr>
              <a:defRPr>
                <a:latin typeface="Century Gothic" pitchFamily="34" charset="0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2" name="Номер слайда 5">
            <a:extLst>
              <a:ext uri="{FF2B5EF4-FFF2-40B4-BE49-F238E27FC236}">
                <a16:creationId xmlns:a16="http://schemas.microsoft.com/office/drawing/2014/main" id="{9FD5637B-2991-DCC3-D7BA-072C797062C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5FFB7FB-C43E-734A-9B6A-1FB968B9022E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09988617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3">
  <p:cSld name="Section header 3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8"/>
          <p:cNvSpPr txBox="1">
            <a:spLocks noGrp="1"/>
          </p:cNvSpPr>
          <p:nvPr>
            <p:ph type="ctrTitle"/>
          </p:nvPr>
        </p:nvSpPr>
        <p:spPr>
          <a:xfrm flipH="1">
            <a:off x="1573337" y="1796051"/>
            <a:ext cx="6927600" cy="25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500"/>
              <a:buNone/>
              <a:defRPr sz="8666"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500"/>
              <a:buNone/>
              <a:defRPr sz="8666"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500"/>
              <a:buNone/>
              <a:defRPr sz="8666"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500"/>
              <a:buNone/>
              <a:defRPr sz="8666"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500"/>
              <a:buNone/>
              <a:defRPr sz="8666"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500"/>
              <a:buNone/>
              <a:defRPr sz="8666"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500"/>
              <a:buNone/>
              <a:defRPr sz="8666"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500"/>
              <a:buNone/>
              <a:defRPr sz="8666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88" name="Google Shape;88;p18"/>
          <p:cNvSpPr txBox="1">
            <a:spLocks noGrp="1"/>
          </p:cNvSpPr>
          <p:nvPr>
            <p:ph type="title" idx="2"/>
          </p:nvPr>
        </p:nvSpPr>
        <p:spPr>
          <a:xfrm flipH="1">
            <a:off x="1573337" y="1380284"/>
            <a:ext cx="3972400" cy="100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600"/>
              <a:buNone/>
              <a:defRPr sz="12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Fira Sans Extra Condensed Medium"/>
              <a:buNone/>
              <a:defRPr sz="80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Fira Sans Extra Condensed Medium"/>
              <a:buNone/>
              <a:defRPr sz="80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Fira Sans Extra Condensed Medium"/>
              <a:buNone/>
              <a:defRPr sz="80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Fira Sans Extra Condensed Medium"/>
              <a:buNone/>
              <a:defRPr sz="80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Fira Sans Extra Condensed Medium"/>
              <a:buNone/>
              <a:defRPr sz="80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Fira Sans Extra Condensed Medium"/>
              <a:buNone/>
              <a:defRPr sz="80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Fira Sans Extra Condensed Medium"/>
              <a:buNone/>
              <a:defRPr sz="80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Fira Sans Extra Condensed Medium"/>
              <a:buNone/>
              <a:defRPr sz="80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endParaRPr/>
          </a:p>
        </p:txBody>
      </p:sp>
      <p:sp>
        <p:nvSpPr>
          <p:cNvPr id="89" name="Google Shape;89;p18"/>
          <p:cNvSpPr txBox="1">
            <a:spLocks noGrp="1"/>
          </p:cNvSpPr>
          <p:nvPr>
            <p:ph type="subTitle" idx="1"/>
          </p:nvPr>
        </p:nvSpPr>
        <p:spPr>
          <a:xfrm>
            <a:off x="1573337" y="3657319"/>
            <a:ext cx="5633200" cy="7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7438708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4">
  <p:cSld name="Section header 4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9"/>
          <p:cNvSpPr txBox="1">
            <a:spLocks noGrp="1"/>
          </p:cNvSpPr>
          <p:nvPr>
            <p:ph type="ctrTitle"/>
          </p:nvPr>
        </p:nvSpPr>
        <p:spPr>
          <a:xfrm flipH="1">
            <a:off x="3013772" y="2925073"/>
            <a:ext cx="6927600" cy="25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500"/>
              <a:buNone/>
              <a:defRPr sz="8666"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500"/>
              <a:buNone/>
              <a:defRPr sz="8666"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500"/>
              <a:buNone/>
              <a:defRPr sz="8666"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500"/>
              <a:buNone/>
              <a:defRPr sz="8666"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500"/>
              <a:buNone/>
              <a:defRPr sz="8666"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500"/>
              <a:buNone/>
              <a:defRPr sz="8666"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500"/>
              <a:buNone/>
              <a:defRPr sz="8666"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500"/>
              <a:buNone/>
              <a:defRPr sz="8666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92" name="Google Shape;92;p19"/>
          <p:cNvSpPr txBox="1">
            <a:spLocks noGrp="1"/>
          </p:cNvSpPr>
          <p:nvPr>
            <p:ph type="title" idx="2"/>
          </p:nvPr>
        </p:nvSpPr>
        <p:spPr>
          <a:xfrm flipH="1">
            <a:off x="3013772" y="2509307"/>
            <a:ext cx="3972400" cy="100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600"/>
              <a:buNone/>
              <a:defRPr sz="12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Fira Sans Extra Condensed Medium"/>
              <a:buNone/>
              <a:defRPr sz="80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Fira Sans Extra Condensed Medium"/>
              <a:buNone/>
              <a:defRPr sz="80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Fira Sans Extra Condensed Medium"/>
              <a:buNone/>
              <a:defRPr sz="80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Fira Sans Extra Condensed Medium"/>
              <a:buNone/>
              <a:defRPr sz="80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Fira Sans Extra Condensed Medium"/>
              <a:buNone/>
              <a:defRPr sz="80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Fira Sans Extra Condensed Medium"/>
              <a:buNone/>
              <a:defRPr sz="80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Fira Sans Extra Condensed Medium"/>
              <a:buNone/>
              <a:defRPr sz="80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Fira Sans Extra Condensed Medium"/>
              <a:buNone/>
              <a:defRPr sz="80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endParaRPr/>
          </a:p>
        </p:txBody>
      </p:sp>
      <p:sp>
        <p:nvSpPr>
          <p:cNvPr id="93" name="Google Shape;93;p19"/>
          <p:cNvSpPr txBox="1">
            <a:spLocks noGrp="1"/>
          </p:cNvSpPr>
          <p:nvPr>
            <p:ph type="subTitle" idx="1"/>
          </p:nvPr>
        </p:nvSpPr>
        <p:spPr>
          <a:xfrm>
            <a:off x="3013772" y="4634739"/>
            <a:ext cx="5633200" cy="7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9903132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5">
  <p:cSld name="Section header 5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20"/>
          <p:cNvSpPr txBox="1">
            <a:spLocks noGrp="1"/>
          </p:cNvSpPr>
          <p:nvPr>
            <p:ph type="ctrTitle"/>
          </p:nvPr>
        </p:nvSpPr>
        <p:spPr>
          <a:xfrm flipH="1">
            <a:off x="2264096" y="2904633"/>
            <a:ext cx="6927600" cy="25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None/>
              <a:defRPr sz="4800"/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500"/>
              <a:buNone/>
              <a:defRPr sz="8666">
                <a:solidFill>
                  <a:schemeClr val="lt1"/>
                </a:solidFill>
              </a:defRPr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500"/>
              <a:buNone/>
              <a:defRPr sz="8666">
                <a:solidFill>
                  <a:schemeClr val="lt1"/>
                </a:solidFill>
              </a:defRPr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500"/>
              <a:buNone/>
              <a:defRPr sz="8666">
                <a:solidFill>
                  <a:schemeClr val="lt1"/>
                </a:solidFill>
              </a:defRPr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500"/>
              <a:buNone/>
              <a:defRPr sz="8666">
                <a:solidFill>
                  <a:schemeClr val="lt1"/>
                </a:solidFill>
              </a:defRPr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500"/>
              <a:buNone/>
              <a:defRPr sz="8666">
                <a:solidFill>
                  <a:schemeClr val="lt1"/>
                </a:solidFill>
              </a:defRPr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500"/>
              <a:buNone/>
              <a:defRPr sz="8666">
                <a:solidFill>
                  <a:schemeClr val="lt1"/>
                </a:solidFill>
              </a:defRPr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500"/>
              <a:buNone/>
              <a:defRPr sz="8666">
                <a:solidFill>
                  <a:schemeClr val="lt1"/>
                </a:solidFill>
              </a:defRPr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500"/>
              <a:buNone/>
              <a:defRPr sz="8666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96" name="Google Shape;96;p20"/>
          <p:cNvSpPr txBox="1">
            <a:spLocks noGrp="1"/>
          </p:cNvSpPr>
          <p:nvPr>
            <p:ph type="title" idx="2"/>
          </p:nvPr>
        </p:nvSpPr>
        <p:spPr>
          <a:xfrm flipH="1">
            <a:off x="5219296" y="2488867"/>
            <a:ext cx="3972400" cy="100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600"/>
              <a:buNone/>
              <a:defRPr sz="12800"/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Fira Sans Extra Condensed Medium"/>
              <a:buNone/>
              <a:defRPr sz="80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Fira Sans Extra Condensed Medium"/>
              <a:buNone/>
              <a:defRPr sz="80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Fira Sans Extra Condensed Medium"/>
              <a:buNone/>
              <a:defRPr sz="80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Fira Sans Extra Condensed Medium"/>
              <a:buNone/>
              <a:defRPr sz="80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Fira Sans Extra Condensed Medium"/>
              <a:buNone/>
              <a:defRPr sz="80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Fira Sans Extra Condensed Medium"/>
              <a:buNone/>
              <a:defRPr sz="80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Fira Sans Extra Condensed Medium"/>
              <a:buNone/>
              <a:defRPr sz="80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Fira Sans Extra Condensed Medium"/>
              <a:buNone/>
              <a:defRPr sz="80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endParaRPr/>
          </a:p>
        </p:txBody>
      </p:sp>
      <p:sp>
        <p:nvSpPr>
          <p:cNvPr id="97" name="Google Shape;97;p20"/>
          <p:cNvSpPr txBox="1">
            <a:spLocks noGrp="1"/>
          </p:cNvSpPr>
          <p:nvPr>
            <p:ph type="subTitle" idx="1"/>
          </p:nvPr>
        </p:nvSpPr>
        <p:spPr>
          <a:xfrm>
            <a:off x="3558496" y="4634739"/>
            <a:ext cx="5633200" cy="7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8076318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3">
  <p:cSld name="Title and two columns 3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1"/>
          <p:cNvSpPr txBox="1">
            <a:spLocks noGrp="1"/>
          </p:cNvSpPr>
          <p:nvPr>
            <p:ph type="body" idx="1"/>
          </p:nvPr>
        </p:nvSpPr>
        <p:spPr>
          <a:xfrm>
            <a:off x="963167" y="1930400"/>
            <a:ext cx="4785600" cy="420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609555" lvl="0" indent="-40637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867"/>
            </a:lvl1pPr>
            <a:lvl2pPr marL="1219110" lvl="1" indent="-40637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664" lvl="2" indent="-406371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218" lvl="3" indent="-406371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772" lvl="4" indent="-406371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327" lvl="5" indent="-406371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6880" lvl="6" indent="-406371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435" lvl="7" indent="-406371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5990" lvl="8" indent="-406371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body" idx="2"/>
          </p:nvPr>
        </p:nvSpPr>
        <p:spPr>
          <a:xfrm>
            <a:off x="6443200" y="1930400"/>
            <a:ext cx="4785600" cy="420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609555" lvl="0" indent="-40637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867"/>
            </a:lvl1pPr>
            <a:lvl2pPr marL="1219110" lvl="1" indent="-406371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664" lvl="2" indent="-406371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218" lvl="3" indent="-406371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772" lvl="4" indent="-406371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327" lvl="5" indent="-406371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6880" lvl="6" indent="-406371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435" lvl="7" indent="-406371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5990" lvl="8" indent="-406371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101" name="Google Shape;101;p21"/>
          <p:cNvSpPr txBox="1">
            <a:spLocks noGrp="1"/>
          </p:cNvSpPr>
          <p:nvPr>
            <p:ph type="subTitle" idx="3"/>
          </p:nvPr>
        </p:nvSpPr>
        <p:spPr>
          <a:xfrm>
            <a:off x="965200" y="1270000"/>
            <a:ext cx="10265600" cy="53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>
                <a:solidFill>
                  <a:schemeClr val="hlink"/>
                </a:solidFill>
              </a:defRPr>
            </a:lvl1pPr>
            <a:lvl2pPr lvl="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None/>
              <a:defRPr/>
            </a:lvl3pPr>
            <a:lvl4pPr lvl="3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None/>
              <a:defRPr/>
            </a:lvl4pPr>
            <a:lvl5pPr lvl="4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None/>
              <a:defRPr/>
            </a:lvl5pPr>
            <a:lvl6pPr lvl="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None/>
              <a:defRPr/>
            </a:lvl6pPr>
            <a:lvl7pPr lvl="6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None/>
              <a:defRPr/>
            </a:lvl7pPr>
            <a:lvl8pPr lvl="7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None/>
              <a:defRPr/>
            </a:lvl8pPr>
            <a:lvl9pPr lvl="8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21"/>
          <p:cNvSpPr txBox="1">
            <a:spLocks noGrp="1"/>
          </p:cNvSpPr>
          <p:nvPr>
            <p:ph type="ctrTitle"/>
          </p:nvPr>
        </p:nvSpPr>
        <p:spPr>
          <a:xfrm>
            <a:off x="2619801" y="470467"/>
            <a:ext cx="6952400" cy="12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1607842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22"/>
          <p:cNvSpPr txBox="1">
            <a:spLocks noGrp="1"/>
          </p:cNvSpPr>
          <p:nvPr>
            <p:ph type="ctrTitle"/>
          </p:nvPr>
        </p:nvSpPr>
        <p:spPr>
          <a:xfrm>
            <a:off x="2619801" y="470467"/>
            <a:ext cx="6952400" cy="12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05" name="Google Shape;105;p22"/>
          <p:cNvSpPr txBox="1">
            <a:spLocks noGrp="1"/>
          </p:cNvSpPr>
          <p:nvPr>
            <p:ph type="ctrTitle" idx="2"/>
          </p:nvPr>
        </p:nvSpPr>
        <p:spPr>
          <a:xfrm>
            <a:off x="3047680" y="2202723"/>
            <a:ext cx="2390800" cy="57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106" name="Google Shape;106;p22"/>
          <p:cNvSpPr txBox="1">
            <a:spLocks noGrp="1"/>
          </p:cNvSpPr>
          <p:nvPr>
            <p:ph type="subTitle" idx="1"/>
          </p:nvPr>
        </p:nvSpPr>
        <p:spPr>
          <a:xfrm>
            <a:off x="3047680" y="2595056"/>
            <a:ext cx="2277600" cy="133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107" name="Google Shape;107;p22"/>
          <p:cNvSpPr txBox="1">
            <a:spLocks noGrp="1"/>
          </p:cNvSpPr>
          <p:nvPr>
            <p:ph type="ctrTitle" idx="3"/>
          </p:nvPr>
        </p:nvSpPr>
        <p:spPr>
          <a:xfrm>
            <a:off x="3047680" y="4760764"/>
            <a:ext cx="2390800" cy="57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108" name="Google Shape;108;p22"/>
          <p:cNvSpPr txBox="1">
            <a:spLocks noGrp="1"/>
          </p:cNvSpPr>
          <p:nvPr>
            <p:ph type="subTitle" idx="4"/>
          </p:nvPr>
        </p:nvSpPr>
        <p:spPr>
          <a:xfrm>
            <a:off x="3047680" y="5153097"/>
            <a:ext cx="2277600" cy="133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109" name="Google Shape;109;p22"/>
          <p:cNvSpPr txBox="1">
            <a:spLocks noGrp="1"/>
          </p:cNvSpPr>
          <p:nvPr>
            <p:ph type="ctrTitle" idx="5"/>
          </p:nvPr>
        </p:nvSpPr>
        <p:spPr>
          <a:xfrm>
            <a:off x="6729729" y="2202723"/>
            <a:ext cx="2390800" cy="57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110" name="Google Shape;110;p22"/>
          <p:cNvSpPr txBox="1">
            <a:spLocks noGrp="1"/>
          </p:cNvSpPr>
          <p:nvPr>
            <p:ph type="subTitle" idx="6"/>
          </p:nvPr>
        </p:nvSpPr>
        <p:spPr>
          <a:xfrm>
            <a:off x="6729732" y="2595056"/>
            <a:ext cx="2390800" cy="133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111" name="Google Shape;111;p22"/>
          <p:cNvSpPr txBox="1">
            <a:spLocks noGrp="1"/>
          </p:cNvSpPr>
          <p:nvPr>
            <p:ph type="ctrTitle" idx="7"/>
          </p:nvPr>
        </p:nvSpPr>
        <p:spPr>
          <a:xfrm>
            <a:off x="6729729" y="4760764"/>
            <a:ext cx="2390800" cy="57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112" name="Google Shape;112;p22"/>
          <p:cNvSpPr txBox="1">
            <a:spLocks noGrp="1"/>
          </p:cNvSpPr>
          <p:nvPr>
            <p:ph type="subTitle" idx="8"/>
          </p:nvPr>
        </p:nvSpPr>
        <p:spPr>
          <a:xfrm>
            <a:off x="6729732" y="5153097"/>
            <a:ext cx="2390800" cy="133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7694371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3"/>
          <p:cNvSpPr txBox="1">
            <a:spLocks noGrp="1"/>
          </p:cNvSpPr>
          <p:nvPr>
            <p:ph type="ctrTitle"/>
          </p:nvPr>
        </p:nvSpPr>
        <p:spPr>
          <a:xfrm>
            <a:off x="2619801" y="470467"/>
            <a:ext cx="6952400" cy="12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15" name="Google Shape;115;p23"/>
          <p:cNvSpPr txBox="1">
            <a:spLocks noGrp="1"/>
          </p:cNvSpPr>
          <p:nvPr>
            <p:ph type="ctrTitle" idx="2"/>
          </p:nvPr>
        </p:nvSpPr>
        <p:spPr>
          <a:xfrm>
            <a:off x="619304" y="2408667"/>
            <a:ext cx="2374000" cy="57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116" name="Google Shape;116;p23"/>
          <p:cNvSpPr txBox="1">
            <a:spLocks noGrp="1"/>
          </p:cNvSpPr>
          <p:nvPr>
            <p:ph type="subTitle" idx="1"/>
          </p:nvPr>
        </p:nvSpPr>
        <p:spPr>
          <a:xfrm>
            <a:off x="821504" y="2800999"/>
            <a:ext cx="1969600" cy="133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117" name="Google Shape;117;p23"/>
          <p:cNvSpPr txBox="1">
            <a:spLocks noGrp="1"/>
          </p:cNvSpPr>
          <p:nvPr>
            <p:ph type="ctrTitle" idx="3"/>
          </p:nvPr>
        </p:nvSpPr>
        <p:spPr>
          <a:xfrm>
            <a:off x="2769901" y="2408667"/>
            <a:ext cx="2374000" cy="57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118" name="Google Shape;118;p23"/>
          <p:cNvSpPr txBox="1">
            <a:spLocks noGrp="1"/>
          </p:cNvSpPr>
          <p:nvPr>
            <p:ph type="subTitle" idx="4"/>
          </p:nvPr>
        </p:nvSpPr>
        <p:spPr>
          <a:xfrm>
            <a:off x="2972101" y="2800999"/>
            <a:ext cx="1969600" cy="133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119" name="Google Shape;119;p23"/>
          <p:cNvSpPr txBox="1">
            <a:spLocks noGrp="1"/>
          </p:cNvSpPr>
          <p:nvPr>
            <p:ph type="ctrTitle" idx="5"/>
          </p:nvPr>
        </p:nvSpPr>
        <p:spPr>
          <a:xfrm>
            <a:off x="4920500" y="2408667"/>
            <a:ext cx="2374000" cy="57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120" name="Google Shape;120;p23"/>
          <p:cNvSpPr txBox="1">
            <a:spLocks noGrp="1"/>
          </p:cNvSpPr>
          <p:nvPr>
            <p:ph type="subTitle" idx="6"/>
          </p:nvPr>
        </p:nvSpPr>
        <p:spPr>
          <a:xfrm>
            <a:off x="5122700" y="2800999"/>
            <a:ext cx="1969600" cy="133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121" name="Google Shape;121;p23"/>
          <p:cNvSpPr txBox="1">
            <a:spLocks noGrp="1"/>
          </p:cNvSpPr>
          <p:nvPr>
            <p:ph type="ctrTitle" idx="7"/>
          </p:nvPr>
        </p:nvSpPr>
        <p:spPr>
          <a:xfrm>
            <a:off x="4942823" y="4733149"/>
            <a:ext cx="2374000" cy="57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122" name="Google Shape;122;p23"/>
          <p:cNvSpPr txBox="1">
            <a:spLocks noGrp="1"/>
          </p:cNvSpPr>
          <p:nvPr>
            <p:ph type="subTitle" idx="8"/>
          </p:nvPr>
        </p:nvSpPr>
        <p:spPr>
          <a:xfrm>
            <a:off x="5145029" y="5186935"/>
            <a:ext cx="1969600" cy="133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123" name="Google Shape;123;p23"/>
          <p:cNvSpPr txBox="1">
            <a:spLocks noGrp="1"/>
          </p:cNvSpPr>
          <p:nvPr>
            <p:ph type="ctrTitle" idx="9"/>
          </p:nvPr>
        </p:nvSpPr>
        <p:spPr>
          <a:xfrm>
            <a:off x="7124692" y="4733149"/>
            <a:ext cx="2374000" cy="57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124" name="Google Shape;124;p23"/>
          <p:cNvSpPr txBox="1">
            <a:spLocks noGrp="1"/>
          </p:cNvSpPr>
          <p:nvPr>
            <p:ph type="subTitle" idx="13"/>
          </p:nvPr>
        </p:nvSpPr>
        <p:spPr>
          <a:xfrm>
            <a:off x="7333681" y="5186935"/>
            <a:ext cx="1969600" cy="133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125" name="Google Shape;125;p23"/>
          <p:cNvSpPr txBox="1">
            <a:spLocks noGrp="1"/>
          </p:cNvSpPr>
          <p:nvPr>
            <p:ph type="ctrTitle" idx="14"/>
          </p:nvPr>
        </p:nvSpPr>
        <p:spPr>
          <a:xfrm>
            <a:off x="9306561" y="4733149"/>
            <a:ext cx="2374000" cy="57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126" name="Google Shape;126;p23"/>
          <p:cNvSpPr txBox="1">
            <a:spLocks noGrp="1"/>
          </p:cNvSpPr>
          <p:nvPr>
            <p:ph type="subTitle" idx="15"/>
          </p:nvPr>
        </p:nvSpPr>
        <p:spPr>
          <a:xfrm>
            <a:off x="9522333" y="5186935"/>
            <a:ext cx="1942400" cy="133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3217116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24"/>
          <p:cNvSpPr txBox="1">
            <a:spLocks noGrp="1"/>
          </p:cNvSpPr>
          <p:nvPr>
            <p:ph type="ctrTitle"/>
          </p:nvPr>
        </p:nvSpPr>
        <p:spPr>
          <a:xfrm>
            <a:off x="2619801" y="470467"/>
            <a:ext cx="6952400" cy="12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5620109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5"/>
          <p:cNvSpPr txBox="1">
            <a:spLocks noGrp="1"/>
          </p:cNvSpPr>
          <p:nvPr>
            <p:ph type="ctrTitle"/>
          </p:nvPr>
        </p:nvSpPr>
        <p:spPr>
          <a:xfrm>
            <a:off x="2619801" y="470467"/>
            <a:ext cx="6952400" cy="12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2215155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26"/>
          <p:cNvSpPr txBox="1">
            <a:spLocks noGrp="1"/>
          </p:cNvSpPr>
          <p:nvPr>
            <p:ph type="ctrTitle"/>
          </p:nvPr>
        </p:nvSpPr>
        <p:spPr>
          <a:xfrm>
            <a:off x="2619801" y="470467"/>
            <a:ext cx="6952400" cy="12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7428531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Title only 4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7"/>
          <p:cNvSpPr txBox="1">
            <a:spLocks noGrp="1"/>
          </p:cNvSpPr>
          <p:nvPr>
            <p:ph type="ctrTitle"/>
          </p:nvPr>
        </p:nvSpPr>
        <p:spPr>
          <a:xfrm>
            <a:off x="2619801" y="470467"/>
            <a:ext cx="6952400" cy="12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855511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8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7" name="Object 6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38715516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28"/>
          <p:cNvSpPr txBox="1">
            <a:spLocks noGrp="1"/>
          </p:cNvSpPr>
          <p:nvPr>
            <p:ph type="ctrTitle"/>
          </p:nvPr>
        </p:nvSpPr>
        <p:spPr>
          <a:xfrm flipH="1">
            <a:off x="2632200" y="1548000"/>
            <a:ext cx="6927600" cy="182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None/>
              <a:defRPr sz="6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37" name="Google Shape;137;p28"/>
          <p:cNvSpPr txBox="1">
            <a:spLocks noGrp="1"/>
          </p:cNvSpPr>
          <p:nvPr>
            <p:ph type="subTitle" idx="1"/>
          </p:nvPr>
        </p:nvSpPr>
        <p:spPr>
          <a:xfrm>
            <a:off x="2870000" y="3326467"/>
            <a:ext cx="6452000" cy="133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38" name="Google Shape;138;p28"/>
          <p:cNvSpPr txBox="1"/>
          <p:nvPr/>
        </p:nvSpPr>
        <p:spPr>
          <a:xfrm>
            <a:off x="834541" y="4963224"/>
            <a:ext cx="5106800" cy="237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tabLst/>
              <a:defRPr/>
            </a:pPr>
            <a:r>
              <a:rPr kumimoji="0" lang="en" sz="1333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CREDITS: This presentation template was created by </a:t>
            </a:r>
            <a:r>
              <a:rPr kumimoji="0" lang="en" sz="1333" b="1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>
                  <a:noFill/>
                </a:uFill>
                <a:latin typeface="Roboto Condensed"/>
                <a:ea typeface="Roboto Condensed"/>
                <a:cs typeface="Roboto Condensed"/>
                <a:sym typeface="Roboto Condensed"/>
                <a:hlinkClick r:id="rId3"/>
              </a:rPr>
              <a:t>Slidesgo</a:t>
            </a:r>
            <a:r>
              <a:rPr kumimoji="0" lang="en" sz="1333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, including icons by </a:t>
            </a:r>
            <a:r>
              <a:rPr kumimoji="0" lang="en" sz="1333" b="1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>
                  <a:noFill/>
                </a:uFill>
                <a:latin typeface="Roboto Condensed"/>
                <a:ea typeface="Roboto Condensed"/>
                <a:cs typeface="Roboto Condensed"/>
                <a:sym typeface="Roboto Condensed"/>
                <a:hlinkClick r:id="rId4"/>
              </a:rPr>
              <a:t>Flaticon</a:t>
            </a:r>
            <a:r>
              <a:rPr kumimoji="0" lang="en" sz="1333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, and infographics &amp; images by </a:t>
            </a:r>
            <a:r>
              <a:rPr kumimoji="0" lang="en" sz="1333" b="1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>
                  <a:noFill/>
                </a:uFill>
                <a:latin typeface="Roboto Condensed"/>
                <a:ea typeface="Roboto Condensed"/>
                <a:cs typeface="Roboto Condensed"/>
                <a:sym typeface="Roboto Condensed"/>
                <a:hlinkClick r:id="rId5"/>
              </a:rPr>
              <a:t>Freepik</a:t>
            </a:r>
            <a:r>
              <a:rPr kumimoji="0" lang="en" sz="1333" b="0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. </a:t>
            </a:r>
            <a:endParaRPr kumimoji="0" sz="1333" b="0" i="0" u="none" strike="noStrike" kern="1200" cap="none" spc="0" normalizeH="0" baseline="0" noProof="0">
              <a:ln>
                <a:noFill/>
              </a:ln>
              <a:solidFill>
                <a:srgbClr val="434343"/>
              </a:solidFill>
              <a:effectLst/>
              <a:uLnTx/>
              <a:uFillTx/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tabLst/>
              <a:defRPr/>
            </a:pPr>
            <a:r>
              <a:rPr kumimoji="0" lang="en" sz="1200" b="1" i="0" u="none" strike="noStrike" kern="120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Roboto Condensed"/>
                <a:ea typeface="Roboto Condensed"/>
                <a:cs typeface="Roboto Condensed"/>
                <a:sym typeface="Roboto Condensed"/>
              </a:rPr>
              <a:t>Please keep this slide for attribution.</a:t>
            </a:r>
            <a:endParaRPr kumimoji="0" sz="1200" b="1" i="0" u="none" strike="noStrike" kern="1200" cap="none" spc="0" normalizeH="0" baseline="0" noProof="0">
              <a:ln>
                <a:noFill/>
              </a:ln>
              <a:solidFill>
                <a:srgbClr val="434343"/>
              </a:solidFill>
              <a:effectLst/>
              <a:uLnTx/>
              <a:uFillTx/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867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</p:txBody>
      </p:sp>
    </p:spTree>
    <p:extLst>
      <p:ext uri="{BB962C8B-B14F-4D97-AF65-F5344CB8AC3E}">
        <p14:creationId xmlns:p14="http://schemas.microsoft.com/office/powerpoint/2010/main" val="180354625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2"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7" name="Object 6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1929516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1"/>
            <a:ext cx="5486400" cy="3017309"/>
          </a:xfrm>
          <a:prstGeom prst="rect">
            <a:avLst/>
          </a:prstGeom>
        </p:spPr>
        <p:txBody>
          <a:bodyPr lIns="60951" tIns="30476" rIns="60951" bIns="30476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B52B7B-24FD-B6D2-16F5-E1D1C70D7F2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04800" y="4237038"/>
            <a:ext cx="1422400" cy="244475"/>
          </a:xfrm>
        </p:spPr>
        <p:txBody>
          <a:bodyPr lIns="60951" tIns="30476" rIns="60951" bIns="30476"/>
          <a:lstStyle>
            <a:lvl1pPr eaLnBrk="1" hangingPunct="1"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0D8AB7-DFC5-A3C7-A9F4-A2C486B61B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82800" y="4237038"/>
            <a:ext cx="1930400" cy="244475"/>
          </a:xfrm>
        </p:spPr>
        <p:txBody>
          <a:bodyPr lIns="60951" tIns="30476" rIns="60951" bIns="30476"/>
          <a:lstStyle>
            <a:lvl1pPr eaLnBrk="1" hangingPunct="1">
              <a:defRPr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FADEDE-5FC3-0A8C-FF7E-BCD62A84C5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368800" y="4237038"/>
            <a:ext cx="1422400" cy="244475"/>
          </a:xfrm>
        </p:spPr>
        <p:txBody>
          <a:bodyPr lIns="60951" tIns="30476" rIns="60951" bIns="30476" anchor="t"/>
          <a:lstStyle>
            <a:lvl1pPr>
              <a:defRPr/>
            </a:lvl1pPr>
          </a:lstStyle>
          <a:p>
            <a:fld id="{609BDA44-C086-604E-9DED-E38B66C8299C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8291985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1514641" y="1858265"/>
            <a:ext cx="9182400" cy="23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4894241" y="3911363"/>
            <a:ext cx="5802800" cy="9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 Light"/>
              <a:buNone/>
              <a:defRPr sz="1867"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914390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body" idx="1"/>
          </p:nvPr>
        </p:nvSpPr>
        <p:spPr>
          <a:xfrm>
            <a:off x="1160867" y="1525600"/>
            <a:ext cx="9225600" cy="468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609555" lvl="0" indent="-37250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800"/>
              <a:buFont typeface="Nunito Light"/>
              <a:buAutoNum type="arabicPeriod"/>
              <a:defRPr>
                <a:solidFill>
                  <a:srgbClr val="000000"/>
                </a:solidFill>
              </a:defRPr>
            </a:lvl1pPr>
            <a:lvl2pPr marL="1219110" lvl="1" indent="-406371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Nunito Light"/>
              <a:buAutoNum type="alphaLcPeriod"/>
              <a:defRPr>
                <a:solidFill>
                  <a:srgbClr val="000000"/>
                </a:solidFill>
              </a:defRPr>
            </a:lvl2pPr>
            <a:lvl3pPr marL="1828664" lvl="2" indent="-406371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Nunito Light"/>
              <a:buAutoNum type="romanLcPeriod"/>
              <a:defRPr>
                <a:solidFill>
                  <a:srgbClr val="000000"/>
                </a:solidFill>
              </a:defRPr>
            </a:lvl3pPr>
            <a:lvl4pPr marL="2438218" lvl="3" indent="-406371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Nunito Light"/>
              <a:buAutoNum type="arabicPeriod"/>
              <a:defRPr>
                <a:solidFill>
                  <a:srgbClr val="000000"/>
                </a:solidFill>
              </a:defRPr>
            </a:lvl4pPr>
            <a:lvl5pPr marL="3047772" lvl="4" indent="-406371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Nunito Light"/>
              <a:buAutoNum type="alphaLcPeriod"/>
              <a:defRPr>
                <a:solidFill>
                  <a:srgbClr val="000000"/>
                </a:solidFill>
              </a:defRPr>
            </a:lvl5pPr>
            <a:lvl6pPr marL="3657327" lvl="5" indent="-406371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Nunito Light"/>
              <a:buAutoNum type="romanLcPeriod"/>
              <a:defRPr>
                <a:solidFill>
                  <a:srgbClr val="000000"/>
                </a:solidFill>
              </a:defRPr>
            </a:lvl6pPr>
            <a:lvl7pPr marL="4266880" lvl="6" indent="-406371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Nunito Light"/>
              <a:buAutoNum type="arabicPeriod"/>
              <a:defRPr>
                <a:solidFill>
                  <a:srgbClr val="000000"/>
                </a:solidFill>
              </a:defRPr>
            </a:lvl7pPr>
            <a:lvl8pPr marL="4876435" lvl="7" indent="-406371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Nunito Light"/>
              <a:buAutoNum type="alphaLcPeriod"/>
              <a:defRPr>
                <a:solidFill>
                  <a:srgbClr val="000000"/>
                </a:solidFill>
              </a:defRPr>
            </a:lvl8pPr>
            <a:lvl9pPr marL="5485990" lvl="8" indent="-406371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Clr>
                <a:srgbClr val="434343"/>
              </a:buClr>
              <a:buSzPts val="1200"/>
              <a:buFont typeface="Nunito Light"/>
              <a:buAutoNum type="romanLcPeriod"/>
              <a:defRPr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3" name="Google Shape;13;p3"/>
          <p:cNvSpPr txBox="1">
            <a:spLocks noGrp="1"/>
          </p:cNvSpPr>
          <p:nvPr>
            <p:ph type="ctrTitle"/>
          </p:nvPr>
        </p:nvSpPr>
        <p:spPr>
          <a:xfrm>
            <a:off x="2619801" y="470467"/>
            <a:ext cx="6952400" cy="12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911030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4"/>
          <p:cNvSpPr txBox="1">
            <a:spLocks noGrp="1"/>
          </p:cNvSpPr>
          <p:nvPr>
            <p:ph type="ctrTitle"/>
          </p:nvPr>
        </p:nvSpPr>
        <p:spPr>
          <a:xfrm>
            <a:off x="4514500" y="2798200"/>
            <a:ext cx="3163200" cy="12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000"/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6" name="Google Shape;16;p4"/>
          <p:cNvSpPr txBox="1">
            <a:spLocks noGrp="1"/>
          </p:cNvSpPr>
          <p:nvPr>
            <p:ph type="ctrTitle" idx="2"/>
          </p:nvPr>
        </p:nvSpPr>
        <p:spPr>
          <a:xfrm>
            <a:off x="520395" y="268871"/>
            <a:ext cx="2632400" cy="77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17" name="Google Shape;17;p4"/>
          <p:cNvSpPr txBox="1">
            <a:spLocks noGrp="1"/>
          </p:cNvSpPr>
          <p:nvPr>
            <p:ph type="subTitle" idx="1"/>
          </p:nvPr>
        </p:nvSpPr>
        <p:spPr>
          <a:xfrm>
            <a:off x="920595" y="773704"/>
            <a:ext cx="2232400" cy="76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9pPr>
          </a:lstStyle>
          <a:p>
            <a:endParaRPr dirty="0"/>
          </a:p>
        </p:txBody>
      </p:sp>
      <p:sp>
        <p:nvSpPr>
          <p:cNvPr id="18" name="Google Shape;18;p4"/>
          <p:cNvSpPr txBox="1">
            <a:spLocks noGrp="1"/>
          </p:cNvSpPr>
          <p:nvPr>
            <p:ph type="title" idx="3"/>
          </p:nvPr>
        </p:nvSpPr>
        <p:spPr>
          <a:xfrm>
            <a:off x="2824597" y="725931"/>
            <a:ext cx="1476800" cy="77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title" idx="4"/>
          </p:nvPr>
        </p:nvSpPr>
        <p:spPr>
          <a:xfrm>
            <a:off x="2807208" y="2021077"/>
            <a:ext cx="1476800" cy="77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endParaRPr/>
          </a:p>
        </p:txBody>
      </p:sp>
      <p:sp>
        <p:nvSpPr>
          <p:cNvPr id="20" name="Google Shape;20;p4"/>
          <p:cNvSpPr txBox="1">
            <a:spLocks noGrp="1"/>
          </p:cNvSpPr>
          <p:nvPr>
            <p:ph type="title" idx="5"/>
          </p:nvPr>
        </p:nvSpPr>
        <p:spPr>
          <a:xfrm>
            <a:off x="2807208" y="3316224"/>
            <a:ext cx="1476800" cy="77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endParaRPr/>
          </a:p>
        </p:txBody>
      </p:sp>
      <p:sp>
        <p:nvSpPr>
          <p:cNvPr id="21" name="Google Shape;21;p4"/>
          <p:cNvSpPr txBox="1">
            <a:spLocks noGrp="1"/>
          </p:cNvSpPr>
          <p:nvPr>
            <p:ph type="title" idx="6"/>
          </p:nvPr>
        </p:nvSpPr>
        <p:spPr>
          <a:xfrm>
            <a:off x="7896011" y="2790184"/>
            <a:ext cx="1429600" cy="77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endParaRPr/>
          </a:p>
        </p:txBody>
      </p:sp>
      <p:sp>
        <p:nvSpPr>
          <p:cNvPr id="22" name="Google Shape;22;p4"/>
          <p:cNvSpPr txBox="1">
            <a:spLocks noGrp="1"/>
          </p:cNvSpPr>
          <p:nvPr>
            <p:ph type="title" idx="7"/>
          </p:nvPr>
        </p:nvSpPr>
        <p:spPr>
          <a:xfrm>
            <a:off x="7896011" y="4149781"/>
            <a:ext cx="1429600" cy="77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title" idx="8"/>
          </p:nvPr>
        </p:nvSpPr>
        <p:spPr>
          <a:xfrm>
            <a:off x="7896011" y="5509377"/>
            <a:ext cx="1429600" cy="77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64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ctrTitle" idx="9"/>
          </p:nvPr>
        </p:nvSpPr>
        <p:spPr>
          <a:xfrm>
            <a:off x="520395" y="1557139"/>
            <a:ext cx="2632400" cy="77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subTitle" idx="13"/>
          </p:nvPr>
        </p:nvSpPr>
        <p:spPr>
          <a:xfrm>
            <a:off x="920595" y="2061969"/>
            <a:ext cx="2232400" cy="76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ctrTitle" idx="14"/>
          </p:nvPr>
        </p:nvSpPr>
        <p:spPr>
          <a:xfrm>
            <a:off x="520395" y="2855115"/>
            <a:ext cx="2632400" cy="77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27" name="Google Shape;27;p4"/>
          <p:cNvSpPr txBox="1">
            <a:spLocks noGrp="1"/>
          </p:cNvSpPr>
          <p:nvPr>
            <p:ph type="subTitle" idx="15"/>
          </p:nvPr>
        </p:nvSpPr>
        <p:spPr>
          <a:xfrm>
            <a:off x="920595" y="3359941"/>
            <a:ext cx="2232400" cy="76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9pPr>
          </a:lstStyle>
          <a:p>
            <a:endParaRPr/>
          </a:p>
        </p:txBody>
      </p:sp>
      <p:sp>
        <p:nvSpPr>
          <p:cNvPr id="28" name="Google Shape;28;p4"/>
          <p:cNvSpPr txBox="1">
            <a:spLocks noGrp="1"/>
          </p:cNvSpPr>
          <p:nvPr>
            <p:ph type="ctrTitle" idx="16"/>
          </p:nvPr>
        </p:nvSpPr>
        <p:spPr>
          <a:xfrm>
            <a:off x="9082077" y="2366907"/>
            <a:ext cx="2632400" cy="77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29" name="Google Shape;29;p4"/>
          <p:cNvSpPr txBox="1">
            <a:spLocks noGrp="1"/>
          </p:cNvSpPr>
          <p:nvPr>
            <p:ph type="subTitle" idx="17"/>
          </p:nvPr>
        </p:nvSpPr>
        <p:spPr>
          <a:xfrm>
            <a:off x="9082077" y="2871740"/>
            <a:ext cx="2232400" cy="76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9pPr>
          </a:lstStyle>
          <a:p>
            <a:endParaRPr/>
          </a:p>
        </p:txBody>
      </p:sp>
      <p:sp>
        <p:nvSpPr>
          <p:cNvPr id="30" name="Google Shape;30;p4"/>
          <p:cNvSpPr txBox="1">
            <a:spLocks noGrp="1"/>
          </p:cNvSpPr>
          <p:nvPr>
            <p:ph type="ctrTitle" idx="18"/>
          </p:nvPr>
        </p:nvSpPr>
        <p:spPr>
          <a:xfrm>
            <a:off x="9082077" y="3732127"/>
            <a:ext cx="2632400" cy="77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31" name="Google Shape;31;p4"/>
          <p:cNvSpPr txBox="1">
            <a:spLocks noGrp="1"/>
          </p:cNvSpPr>
          <p:nvPr>
            <p:ph type="subTitle" idx="19"/>
          </p:nvPr>
        </p:nvSpPr>
        <p:spPr>
          <a:xfrm>
            <a:off x="9082077" y="4236956"/>
            <a:ext cx="2232400" cy="76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9pPr>
          </a:lstStyle>
          <a:p>
            <a:endParaRPr/>
          </a:p>
        </p:txBody>
      </p:sp>
      <p:sp>
        <p:nvSpPr>
          <p:cNvPr id="32" name="Google Shape;32;p4"/>
          <p:cNvSpPr txBox="1">
            <a:spLocks noGrp="1"/>
          </p:cNvSpPr>
          <p:nvPr>
            <p:ph type="ctrTitle" idx="20"/>
          </p:nvPr>
        </p:nvSpPr>
        <p:spPr>
          <a:xfrm>
            <a:off x="9082077" y="5081804"/>
            <a:ext cx="2632400" cy="77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33" name="Google Shape;33;p4"/>
          <p:cNvSpPr txBox="1">
            <a:spLocks noGrp="1"/>
          </p:cNvSpPr>
          <p:nvPr>
            <p:ph type="subTitle" idx="21"/>
          </p:nvPr>
        </p:nvSpPr>
        <p:spPr>
          <a:xfrm>
            <a:off x="9082077" y="5586631"/>
            <a:ext cx="2232400" cy="76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359071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5"/>
          <p:cNvSpPr txBox="1">
            <a:spLocks noGrp="1"/>
          </p:cNvSpPr>
          <p:nvPr>
            <p:ph type="ctrTitle"/>
          </p:nvPr>
        </p:nvSpPr>
        <p:spPr>
          <a:xfrm flipH="1">
            <a:off x="1530200" y="4113533"/>
            <a:ext cx="6674000" cy="136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500"/>
              <a:buNone/>
              <a:defRPr sz="8666"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500"/>
              <a:buNone/>
              <a:defRPr sz="8666"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500"/>
              <a:buNone/>
              <a:defRPr sz="8666"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500"/>
              <a:buNone/>
              <a:defRPr sz="8666"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500"/>
              <a:buNone/>
              <a:defRPr sz="8666"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500"/>
              <a:buNone/>
              <a:defRPr sz="8666"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500"/>
              <a:buNone/>
              <a:defRPr sz="8666"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500"/>
              <a:buNone/>
              <a:defRPr sz="8666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6" name="Google Shape;36;p5"/>
          <p:cNvSpPr txBox="1">
            <a:spLocks noGrp="1"/>
          </p:cNvSpPr>
          <p:nvPr>
            <p:ph type="title" idx="2"/>
          </p:nvPr>
        </p:nvSpPr>
        <p:spPr>
          <a:xfrm flipH="1">
            <a:off x="1530105" y="3098467"/>
            <a:ext cx="3972400" cy="100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600"/>
              <a:buNone/>
              <a:defRPr sz="12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Fira Sans Extra Condensed Medium"/>
              <a:buNone/>
              <a:defRPr sz="80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Fira Sans Extra Condensed Medium"/>
              <a:buNone/>
              <a:defRPr sz="80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Fira Sans Extra Condensed Medium"/>
              <a:buNone/>
              <a:defRPr sz="80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Fira Sans Extra Condensed Medium"/>
              <a:buNone/>
              <a:defRPr sz="80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Fira Sans Extra Condensed Medium"/>
              <a:buNone/>
              <a:defRPr sz="80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Fira Sans Extra Condensed Medium"/>
              <a:buNone/>
              <a:defRPr sz="80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Fira Sans Extra Condensed Medium"/>
              <a:buNone/>
              <a:defRPr sz="80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Fira Sans Extra Condensed Medium"/>
              <a:buNone/>
              <a:defRPr sz="80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endParaRPr/>
          </a:p>
        </p:txBody>
      </p:sp>
      <p:sp>
        <p:nvSpPr>
          <p:cNvPr id="37" name="Google Shape;37;p5"/>
          <p:cNvSpPr txBox="1">
            <a:spLocks noGrp="1"/>
          </p:cNvSpPr>
          <p:nvPr>
            <p:ph type="subTitle" idx="1"/>
          </p:nvPr>
        </p:nvSpPr>
        <p:spPr>
          <a:xfrm>
            <a:off x="1530100" y="5371945"/>
            <a:ext cx="5633200" cy="7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357776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6"/>
          <p:cNvSpPr txBox="1">
            <a:spLocks noGrp="1"/>
          </p:cNvSpPr>
          <p:nvPr>
            <p:ph type="ctrTitle"/>
          </p:nvPr>
        </p:nvSpPr>
        <p:spPr>
          <a:xfrm>
            <a:off x="3517800" y="501997"/>
            <a:ext cx="5156400" cy="27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40" name="Google Shape;40;p6"/>
          <p:cNvSpPr txBox="1">
            <a:spLocks noGrp="1"/>
          </p:cNvSpPr>
          <p:nvPr>
            <p:ph type="subTitle" idx="1"/>
          </p:nvPr>
        </p:nvSpPr>
        <p:spPr>
          <a:xfrm>
            <a:off x="3440300" y="3085633"/>
            <a:ext cx="5311200" cy="142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486947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7"/>
          <p:cNvSpPr txBox="1">
            <a:spLocks noGrp="1"/>
          </p:cNvSpPr>
          <p:nvPr>
            <p:ph type="ctrTitle"/>
          </p:nvPr>
        </p:nvSpPr>
        <p:spPr>
          <a:xfrm>
            <a:off x="748800" y="3739617"/>
            <a:ext cx="3564800" cy="57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subTitle" idx="1"/>
          </p:nvPr>
        </p:nvSpPr>
        <p:spPr>
          <a:xfrm>
            <a:off x="1163267" y="4120633"/>
            <a:ext cx="2736000" cy="133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467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ctrTitle" idx="2"/>
          </p:nvPr>
        </p:nvSpPr>
        <p:spPr>
          <a:xfrm>
            <a:off x="4313600" y="3739617"/>
            <a:ext cx="3564800" cy="57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45" name="Google Shape;45;p7"/>
          <p:cNvSpPr txBox="1">
            <a:spLocks noGrp="1"/>
          </p:cNvSpPr>
          <p:nvPr>
            <p:ph type="subTitle" idx="3"/>
          </p:nvPr>
        </p:nvSpPr>
        <p:spPr>
          <a:xfrm>
            <a:off x="4617200" y="2715667"/>
            <a:ext cx="2957600" cy="133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467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ctrTitle" idx="4"/>
          </p:nvPr>
        </p:nvSpPr>
        <p:spPr>
          <a:xfrm>
            <a:off x="7878400" y="3739617"/>
            <a:ext cx="3564800" cy="57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subTitle" idx="5"/>
          </p:nvPr>
        </p:nvSpPr>
        <p:spPr>
          <a:xfrm>
            <a:off x="8182000" y="4120633"/>
            <a:ext cx="2957600" cy="133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467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ctrTitle" idx="6"/>
          </p:nvPr>
        </p:nvSpPr>
        <p:spPr>
          <a:xfrm>
            <a:off x="2619801" y="470467"/>
            <a:ext cx="6952400" cy="12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399314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6.xml"/><Relationship Id="rId18" Type="http://schemas.openxmlformats.org/officeDocument/2006/relationships/slideLayout" Target="../slideLayouts/slideLayout21.xml"/><Relationship Id="rId26" Type="http://schemas.openxmlformats.org/officeDocument/2006/relationships/slideLayout" Target="../slideLayouts/slideLayout29.xml"/><Relationship Id="rId3" Type="http://schemas.openxmlformats.org/officeDocument/2006/relationships/slideLayout" Target="../slideLayouts/slideLayout6.xml"/><Relationship Id="rId21" Type="http://schemas.openxmlformats.org/officeDocument/2006/relationships/slideLayout" Target="../slideLayouts/slideLayout24.xml"/><Relationship Id="rId7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5.xml"/><Relationship Id="rId17" Type="http://schemas.openxmlformats.org/officeDocument/2006/relationships/slideLayout" Target="../slideLayouts/slideLayout20.xml"/><Relationship Id="rId25" Type="http://schemas.openxmlformats.org/officeDocument/2006/relationships/slideLayout" Target="../slideLayouts/slideLayout28.xml"/><Relationship Id="rId2" Type="http://schemas.openxmlformats.org/officeDocument/2006/relationships/slideLayout" Target="../slideLayouts/slideLayout5.xml"/><Relationship Id="rId16" Type="http://schemas.openxmlformats.org/officeDocument/2006/relationships/slideLayout" Target="../slideLayouts/slideLayout19.xml"/><Relationship Id="rId20" Type="http://schemas.openxmlformats.org/officeDocument/2006/relationships/slideLayout" Target="../slideLayouts/slideLayout23.xml"/><Relationship Id="rId29" Type="http://schemas.openxmlformats.org/officeDocument/2006/relationships/slideLayout" Target="../slideLayouts/slideLayout32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24" Type="http://schemas.openxmlformats.org/officeDocument/2006/relationships/slideLayout" Target="../slideLayouts/slideLayout27.xml"/><Relationship Id="rId5" Type="http://schemas.openxmlformats.org/officeDocument/2006/relationships/slideLayout" Target="../slideLayouts/slideLayout8.xml"/><Relationship Id="rId15" Type="http://schemas.openxmlformats.org/officeDocument/2006/relationships/slideLayout" Target="../slideLayouts/slideLayout18.xml"/><Relationship Id="rId23" Type="http://schemas.openxmlformats.org/officeDocument/2006/relationships/slideLayout" Target="../slideLayouts/slideLayout26.xml"/><Relationship Id="rId28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13.xml"/><Relationship Id="rId19" Type="http://schemas.openxmlformats.org/officeDocument/2006/relationships/slideLayout" Target="../slideLayouts/slideLayout22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7.xml"/><Relationship Id="rId22" Type="http://schemas.openxmlformats.org/officeDocument/2006/relationships/slideLayout" Target="../slideLayouts/slideLayout25.xml"/><Relationship Id="rId27" Type="http://schemas.openxmlformats.org/officeDocument/2006/relationships/slideLayout" Target="../slideLayouts/slideLayout30.xml"/><Relationship Id="rId30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Текст 2">
            <a:extLst>
              <a:ext uri="{FF2B5EF4-FFF2-40B4-BE49-F238E27FC236}">
                <a16:creationId xmlns:a16="http://schemas.microsoft.com/office/drawing/2014/main" id="{4B06C468-D191-6784-E8FF-F6C4C01EC87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A6D6489-E483-C916-13D5-BF1AC8BC3BA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515DA57-ED57-9343-8E82-233C3C0BAC6C}" type="datetimeFigureOut">
              <a:rPr lang="ru-RU"/>
              <a:pPr>
                <a:defRPr/>
              </a:pPr>
              <a:t>29.05.2024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37B8F68-A538-1565-DEF2-3A41DD9429C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8A68A70-68C2-8ACD-2FDB-0C7742F4B7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51B25B1B-7960-C14C-BC4F-8AC8852AEE7F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12" r:id="rId1"/>
    <p:sldLayoutId id="2147483913" r:id="rId2"/>
    <p:sldLayoutId id="2147483952" r:id="rId3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800"/>
              <a:buFont typeface="Exo 2"/>
              <a:buNone/>
              <a:defRPr sz="2800" b="1" i="0" u="none" strike="noStrike" cap="none">
                <a:solidFill>
                  <a:schemeClr val="hlink"/>
                </a:solidFill>
                <a:latin typeface="Exo 2"/>
                <a:ea typeface="Exo 2"/>
                <a:cs typeface="Exo 2"/>
                <a:sym typeface="Exo 2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Exo 2"/>
              <a:buNone/>
              <a:defRPr sz="2800" b="0" i="0" u="none" strike="noStrike" cap="none"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Exo 2"/>
              <a:buNone/>
              <a:defRPr sz="2800" b="0" i="0" u="none" strike="noStrike" cap="none"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Exo 2"/>
              <a:buNone/>
              <a:defRPr sz="2800" b="0" i="0" u="none" strike="noStrike" cap="none"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Exo 2"/>
              <a:buNone/>
              <a:defRPr sz="2800" b="0" i="0" u="none" strike="noStrike" cap="none"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Exo 2"/>
              <a:buNone/>
              <a:defRPr sz="2800" b="0" i="0" u="none" strike="noStrike" cap="none"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Exo 2"/>
              <a:buNone/>
              <a:defRPr sz="2800" b="0" i="0" u="none" strike="noStrike" cap="none"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Exo 2"/>
              <a:buNone/>
              <a:defRPr sz="2800" b="0" i="0" u="none" strike="noStrike" cap="none"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Exo 2"/>
              <a:buNone/>
              <a:defRPr sz="2800" b="0" i="0" u="none" strike="noStrike" cap="none"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200"/>
              <a:buFont typeface="Roboto Condensed Light"/>
              <a:buChar char="●"/>
              <a:defRPr sz="1200" b="0" i="0" u="none" strike="noStrike" cap="none">
                <a:solidFill>
                  <a:schemeClr val="hlink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1pPr>
            <a:lvl2pPr marL="914400" marR="0" lvl="1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hlink"/>
              </a:buClr>
              <a:buSzPts val="1200"/>
              <a:buFont typeface="Roboto Condensed Light"/>
              <a:buChar char="○"/>
              <a:defRPr sz="1200" b="0" i="0" u="none" strike="noStrike" cap="none">
                <a:solidFill>
                  <a:schemeClr val="hlink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2pPr>
            <a:lvl3pPr marL="1371600" marR="0" lvl="2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hlink"/>
              </a:buClr>
              <a:buSzPts val="1200"/>
              <a:buFont typeface="Roboto Condensed Light"/>
              <a:buChar char="■"/>
              <a:defRPr sz="1200" b="0" i="0" u="none" strike="noStrike" cap="none">
                <a:solidFill>
                  <a:schemeClr val="hlink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3pPr>
            <a:lvl4pPr marL="1828800" marR="0" lvl="3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hlink"/>
              </a:buClr>
              <a:buSzPts val="1200"/>
              <a:buFont typeface="Roboto Condensed Light"/>
              <a:buChar char="●"/>
              <a:defRPr sz="1200" b="0" i="0" u="none" strike="noStrike" cap="none">
                <a:solidFill>
                  <a:schemeClr val="hlink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4pPr>
            <a:lvl5pPr marL="2286000" marR="0" lvl="4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hlink"/>
              </a:buClr>
              <a:buSzPts val="1200"/>
              <a:buFont typeface="Roboto Condensed Light"/>
              <a:buChar char="○"/>
              <a:defRPr sz="1200" b="0" i="0" u="none" strike="noStrike" cap="none">
                <a:solidFill>
                  <a:schemeClr val="hlink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5pPr>
            <a:lvl6pPr marL="2743200" marR="0" lvl="5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hlink"/>
              </a:buClr>
              <a:buSzPts val="1200"/>
              <a:buFont typeface="Roboto Condensed Light"/>
              <a:buChar char="■"/>
              <a:defRPr sz="1200" b="0" i="0" u="none" strike="noStrike" cap="none">
                <a:solidFill>
                  <a:schemeClr val="hlink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6pPr>
            <a:lvl7pPr marL="3200400" marR="0" lvl="6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hlink"/>
              </a:buClr>
              <a:buSzPts val="1200"/>
              <a:buFont typeface="Roboto Condensed Light"/>
              <a:buChar char="●"/>
              <a:defRPr sz="1200" b="0" i="0" u="none" strike="noStrike" cap="none">
                <a:solidFill>
                  <a:schemeClr val="hlink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7pPr>
            <a:lvl8pPr marL="3657600" marR="0" lvl="7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hlink"/>
              </a:buClr>
              <a:buSzPts val="1200"/>
              <a:buFont typeface="Roboto Condensed Light"/>
              <a:buChar char="○"/>
              <a:defRPr sz="1200" b="0" i="0" u="none" strike="noStrike" cap="none">
                <a:solidFill>
                  <a:schemeClr val="hlink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8pPr>
            <a:lvl9pPr marL="4114800" marR="0" lvl="8" indent="-3048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hlink"/>
              </a:buClr>
              <a:buSzPts val="1200"/>
              <a:buFont typeface="Roboto Condensed Light"/>
              <a:buChar char="■"/>
              <a:defRPr sz="1200" b="0" i="0" u="none" strike="noStrike" cap="none">
                <a:solidFill>
                  <a:schemeClr val="hlink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8310011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924" r:id="rId1"/>
    <p:sldLayoutId id="2147483925" r:id="rId2"/>
    <p:sldLayoutId id="2147483926" r:id="rId3"/>
    <p:sldLayoutId id="2147483927" r:id="rId4"/>
    <p:sldLayoutId id="2147483928" r:id="rId5"/>
    <p:sldLayoutId id="2147483929" r:id="rId6"/>
    <p:sldLayoutId id="2147483930" r:id="rId7"/>
    <p:sldLayoutId id="2147483931" r:id="rId8"/>
    <p:sldLayoutId id="2147483932" r:id="rId9"/>
    <p:sldLayoutId id="2147483933" r:id="rId10"/>
    <p:sldLayoutId id="2147483934" r:id="rId11"/>
    <p:sldLayoutId id="2147483935" r:id="rId12"/>
    <p:sldLayoutId id="2147483936" r:id="rId13"/>
    <p:sldLayoutId id="2147483937" r:id="rId14"/>
    <p:sldLayoutId id="2147483938" r:id="rId15"/>
    <p:sldLayoutId id="2147483939" r:id="rId16"/>
    <p:sldLayoutId id="2147483940" r:id="rId17"/>
    <p:sldLayoutId id="2147483941" r:id="rId18"/>
    <p:sldLayoutId id="2147483942" r:id="rId19"/>
    <p:sldLayoutId id="2147483943" r:id="rId20"/>
    <p:sldLayoutId id="2147483944" r:id="rId21"/>
    <p:sldLayoutId id="2147483945" r:id="rId22"/>
    <p:sldLayoutId id="2147483946" r:id="rId23"/>
    <p:sldLayoutId id="2147483947" r:id="rId24"/>
    <p:sldLayoutId id="2147483948" r:id="rId25"/>
    <p:sldLayoutId id="2147483949" r:id="rId26"/>
    <p:sldLayoutId id="2147483950" r:id="rId27"/>
    <p:sldLayoutId id="2147483951" r:id="rId28"/>
    <p:sldLayoutId id="2147483953" r:id="rId29"/>
  </p:sldLayoutIdLst>
  <p:hf hd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emf"/><Relationship Id="rId2" Type="http://schemas.openxmlformats.org/officeDocument/2006/relationships/tags" Target="../tags/tag3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22.jpe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5" Type="http://schemas.openxmlformats.org/officeDocument/2006/relationships/chart" Target="../charts/chart1.xml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5" Type="http://schemas.openxmlformats.org/officeDocument/2006/relationships/chart" Target="../charts/chart2.xml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8.png"/><Relationship Id="rId5" Type="http://schemas.openxmlformats.org/officeDocument/2006/relationships/image" Target="../media/image23.png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0.png"/><Relationship Id="rId5" Type="http://schemas.openxmlformats.org/officeDocument/2006/relationships/image" Target="../media/image23.png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2.png"/><Relationship Id="rId5" Type="http://schemas.openxmlformats.org/officeDocument/2006/relationships/image" Target="../media/image23.png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24.png"/><Relationship Id="rId7" Type="http://schemas.openxmlformats.org/officeDocument/2006/relationships/image" Target="../media/image56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5.png"/><Relationship Id="rId11" Type="http://schemas.microsoft.com/office/2007/relationships/hdphoto" Target="../media/hdphoto1.wdp"/><Relationship Id="rId5" Type="http://schemas.openxmlformats.org/officeDocument/2006/relationships/image" Target="../media/image54.png"/><Relationship Id="rId10" Type="http://schemas.openxmlformats.org/officeDocument/2006/relationships/image" Target="../media/image59.png"/><Relationship Id="rId4" Type="http://schemas.openxmlformats.org/officeDocument/2006/relationships/image" Target="../media/image23.png"/><Relationship Id="rId9" Type="http://schemas.openxmlformats.org/officeDocument/2006/relationships/image" Target="../media/image5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3.png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5.png"/><Relationship Id="rId4" Type="http://schemas.openxmlformats.org/officeDocument/2006/relationships/image" Target="../media/image2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2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23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jpeg"/><Relationship Id="rId3" Type="http://schemas.openxmlformats.org/officeDocument/2006/relationships/image" Target="../media/image24.png"/><Relationship Id="rId7" Type="http://schemas.openxmlformats.org/officeDocument/2006/relationships/image" Target="../media/image70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9.jpeg"/><Relationship Id="rId5" Type="http://schemas.openxmlformats.org/officeDocument/2006/relationships/image" Target="../media/image23.png"/><Relationship Id="rId4" Type="http://schemas.openxmlformats.org/officeDocument/2006/relationships/image" Target="../media/image31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jpeg"/><Relationship Id="rId3" Type="http://schemas.openxmlformats.org/officeDocument/2006/relationships/image" Target="../media/image24.png"/><Relationship Id="rId7" Type="http://schemas.openxmlformats.org/officeDocument/2006/relationships/image" Target="../media/image73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2.jpeg"/><Relationship Id="rId5" Type="http://schemas.openxmlformats.org/officeDocument/2006/relationships/image" Target="../media/image23.png"/><Relationship Id="rId4" Type="http://schemas.openxmlformats.org/officeDocument/2006/relationships/image" Target="../media/image31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jpeg"/><Relationship Id="rId3" Type="http://schemas.openxmlformats.org/officeDocument/2006/relationships/image" Target="../media/image24.png"/><Relationship Id="rId7" Type="http://schemas.openxmlformats.org/officeDocument/2006/relationships/image" Target="../media/image76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5.jpeg"/><Relationship Id="rId5" Type="http://schemas.openxmlformats.org/officeDocument/2006/relationships/image" Target="../media/image23.png"/><Relationship Id="rId4" Type="http://schemas.openxmlformats.org/officeDocument/2006/relationships/image" Target="../media/image31.png"/><Relationship Id="rId9" Type="http://schemas.openxmlformats.org/officeDocument/2006/relationships/image" Target="../media/image78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jpeg"/><Relationship Id="rId3" Type="http://schemas.openxmlformats.org/officeDocument/2006/relationships/image" Target="../media/image24.png"/><Relationship Id="rId7" Type="http://schemas.openxmlformats.org/officeDocument/2006/relationships/image" Target="../media/image80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9.jpeg"/><Relationship Id="rId5" Type="http://schemas.openxmlformats.org/officeDocument/2006/relationships/image" Target="../media/image23.png"/><Relationship Id="rId4" Type="http://schemas.openxmlformats.org/officeDocument/2006/relationships/image" Target="../media/image3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8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3.png"/><Relationship Id="rId5" Type="http://schemas.openxmlformats.org/officeDocument/2006/relationships/image" Target="../media/image24.png"/><Relationship Id="rId4" Type="http://schemas.openxmlformats.org/officeDocument/2006/relationships/notesSlide" Target="../notesSlides/notesSlide2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3.png"/><Relationship Id="rId5" Type="http://schemas.openxmlformats.org/officeDocument/2006/relationships/image" Target="../media/image23.png"/><Relationship Id="rId4" Type="http://schemas.openxmlformats.org/officeDocument/2006/relationships/image" Target="../media/image3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84.png"/><Relationship Id="rId4" Type="http://schemas.openxmlformats.org/officeDocument/2006/relationships/image" Target="../media/image2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85.png"/><Relationship Id="rId4" Type="http://schemas.openxmlformats.org/officeDocument/2006/relationships/image" Target="../media/image2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86.png"/><Relationship Id="rId4" Type="http://schemas.openxmlformats.org/officeDocument/2006/relationships/image" Target="../media/image2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9.png"/><Relationship Id="rId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0.png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2.png"/><Relationship Id="rId5" Type="http://schemas.openxmlformats.org/officeDocument/2006/relationships/image" Target="../media/image23.png"/><Relationship Id="rId4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4.jp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13" Type="http://schemas.openxmlformats.org/officeDocument/2006/relationships/image" Target="../media/image43.png"/><Relationship Id="rId3" Type="http://schemas.openxmlformats.org/officeDocument/2006/relationships/image" Target="../media/image24.png"/><Relationship Id="rId7" Type="http://schemas.openxmlformats.org/officeDocument/2006/relationships/image" Target="../media/image37.jpeg"/><Relationship Id="rId12" Type="http://schemas.openxmlformats.org/officeDocument/2006/relationships/image" Target="../media/image4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6.png"/><Relationship Id="rId11" Type="http://schemas.openxmlformats.org/officeDocument/2006/relationships/image" Target="../media/image41.jpeg"/><Relationship Id="rId5" Type="http://schemas.openxmlformats.org/officeDocument/2006/relationships/image" Target="../media/image35.png"/><Relationship Id="rId10" Type="http://schemas.openxmlformats.org/officeDocument/2006/relationships/image" Target="../media/image40.jpeg"/><Relationship Id="rId4" Type="http://schemas.openxmlformats.org/officeDocument/2006/relationships/image" Target="../media/image23.png"/><Relationship Id="rId9" Type="http://schemas.openxmlformats.org/officeDocument/2006/relationships/image" Target="../media/image3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14514"/>
            <a:ext cx="12192000" cy="6908800"/>
          </a:xfrm>
          <a:prstGeom prst="rect">
            <a:avLst/>
          </a:prstGeom>
        </p:spPr>
      </p:pic>
      <p:graphicFrame>
        <p:nvGraphicFramePr>
          <p:cNvPr id="6" name="Object 5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6" name="think-cell Slide" r:id="rId6" imgW="270" imgH="270" progId="TCLayout.ActiveDocument.1">
                  <p:embed/>
                </p:oleObj>
              </mc:Choice>
              <mc:Fallback>
                <p:oleObj name="think-cell Slide" r:id="rId6" imgW="270" imgH="270" progId="TCLayout.ActiveDocument.1">
                  <p:embed/>
                  <p:pic>
                    <p:nvPicPr>
                      <p:cNvPr id="6" name="Object 5" hidden="1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/>
          <p:cNvSpPr/>
          <p:nvPr/>
        </p:nvSpPr>
        <p:spPr>
          <a:xfrm>
            <a:off x="-1588" y="-14514"/>
            <a:ext cx="12195176" cy="6908800"/>
          </a:xfrm>
          <a:prstGeom prst="rect">
            <a:avLst/>
          </a:prstGeom>
          <a:gradFill>
            <a:gsLst>
              <a:gs pos="92000">
                <a:schemeClr val="accent2">
                  <a:alpha val="83000"/>
                </a:schemeClr>
              </a:gs>
              <a:gs pos="10000">
                <a:schemeClr val="accent2">
                  <a:lumMod val="20000"/>
                  <a:lumOff val="80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098764" y="4687052"/>
            <a:ext cx="1123706" cy="1015663"/>
          </a:xfrm>
          <a:prstGeom prst="rect">
            <a:avLst/>
          </a:prstGeom>
          <a:noFill/>
          <a:ln>
            <a:noFill/>
          </a:ln>
          <a:effectLst>
            <a:outerShdw blurRad="190500" dist="279400" dir="7560000" algn="ctr" rotWithShape="0">
              <a:srgbClr val="000000">
                <a:alpha val="25000"/>
              </a:srgbClr>
            </a:outerShdw>
          </a:effectLst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ru-RU" sz="6600" b="1" dirty="0">
                <a:solidFill>
                  <a:schemeClr val="lt1"/>
                </a:solidFill>
                <a:latin typeface="Gabriela" panose="00000500000000000000" pitchFamily="2" charset="0"/>
              </a:rPr>
              <a:t>ИТ</a:t>
            </a:r>
            <a:endParaRPr lang="en-US" sz="6600" b="1" dirty="0">
              <a:solidFill>
                <a:schemeClr val="lt1"/>
              </a:solidFill>
              <a:latin typeface="Gabriela" panose="00000500000000000000" pitchFamily="2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78842" y="4764159"/>
            <a:ext cx="1317240" cy="1562075"/>
          </a:xfrm>
          <a:custGeom>
            <a:avLst/>
            <a:gdLst>
              <a:gd name="connsiteX0" fmla="*/ 0 w 889000"/>
              <a:gd name="connsiteY0" fmla="*/ 0 h 889000"/>
              <a:gd name="connsiteX1" fmla="*/ 889000 w 889000"/>
              <a:gd name="connsiteY1" fmla="*/ 0 h 889000"/>
              <a:gd name="connsiteX2" fmla="*/ 889000 w 889000"/>
              <a:gd name="connsiteY2" fmla="*/ 889000 h 889000"/>
              <a:gd name="connsiteX3" fmla="*/ 0 w 889000"/>
              <a:gd name="connsiteY3" fmla="*/ 889000 h 889000"/>
              <a:gd name="connsiteX4" fmla="*/ 0 w 889000"/>
              <a:gd name="connsiteY4" fmla="*/ 0 h 889000"/>
              <a:gd name="connsiteX0" fmla="*/ 889000 w 980440"/>
              <a:gd name="connsiteY0" fmla="*/ 0 h 889000"/>
              <a:gd name="connsiteX1" fmla="*/ 889000 w 980440"/>
              <a:gd name="connsiteY1" fmla="*/ 889000 h 889000"/>
              <a:gd name="connsiteX2" fmla="*/ 0 w 980440"/>
              <a:gd name="connsiteY2" fmla="*/ 889000 h 889000"/>
              <a:gd name="connsiteX3" fmla="*/ 0 w 980440"/>
              <a:gd name="connsiteY3" fmla="*/ 0 h 889000"/>
              <a:gd name="connsiteX4" fmla="*/ 980440 w 980440"/>
              <a:gd name="connsiteY4" fmla="*/ 91440 h 889000"/>
              <a:gd name="connsiteX0" fmla="*/ 889000 w 889000"/>
              <a:gd name="connsiteY0" fmla="*/ 0 h 889000"/>
              <a:gd name="connsiteX1" fmla="*/ 889000 w 889000"/>
              <a:gd name="connsiteY1" fmla="*/ 889000 h 889000"/>
              <a:gd name="connsiteX2" fmla="*/ 0 w 889000"/>
              <a:gd name="connsiteY2" fmla="*/ 889000 h 889000"/>
              <a:gd name="connsiteX3" fmla="*/ 0 w 889000"/>
              <a:gd name="connsiteY3" fmla="*/ 0 h 889000"/>
              <a:gd name="connsiteX0" fmla="*/ 889000 w 889000"/>
              <a:gd name="connsiteY0" fmla="*/ 889000 h 889000"/>
              <a:gd name="connsiteX1" fmla="*/ 0 w 889000"/>
              <a:gd name="connsiteY1" fmla="*/ 889000 h 889000"/>
              <a:gd name="connsiteX2" fmla="*/ 0 w 889000"/>
              <a:gd name="connsiteY2" fmla="*/ 0 h 88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89000" h="889000">
                <a:moveTo>
                  <a:pt x="889000" y="889000"/>
                </a:moveTo>
                <a:lnTo>
                  <a:pt x="0" y="889000"/>
                </a:lnTo>
                <a:lnTo>
                  <a:pt x="0" y="0"/>
                </a:lnTo>
              </a:path>
            </a:pathLst>
          </a:custGeom>
          <a:noFill/>
          <a:ln w="12700">
            <a:solidFill>
              <a:schemeClr val="bg1"/>
            </a:solidFill>
          </a:ln>
          <a:effectLst>
            <a:outerShdw blurRad="114300" dist="228600" dir="7620000" algn="t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4"/>
          <p:cNvSpPr/>
          <p:nvPr/>
        </p:nvSpPr>
        <p:spPr>
          <a:xfrm rot="10800000">
            <a:off x="2206439" y="4052520"/>
            <a:ext cx="319064" cy="1568887"/>
          </a:xfrm>
          <a:custGeom>
            <a:avLst/>
            <a:gdLst>
              <a:gd name="connsiteX0" fmla="*/ 0 w 889000"/>
              <a:gd name="connsiteY0" fmla="*/ 0 h 889000"/>
              <a:gd name="connsiteX1" fmla="*/ 889000 w 889000"/>
              <a:gd name="connsiteY1" fmla="*/ 0 h 889000"/>
              <a:gd name="connsiteX2" fmla="*/ 889000 w 889000"/>
              <a:gd name="connsiteY2" fmla="*/ 889000 h 889000"/>
              <a:gd name="connsiteX3" fmla="*/ 0 w 889000"/>
              <a:gd name="connsiteY3" fmla="*/ 889000 h 889000"/>
              <a:gd name="connsiteX4" fmla="*/ 0 w 889000"/>
              <a:gd name="connsiteY4" fmla="*/ 0 h 889000"/>
              <a:gd name="connsiteX0" fmla="*/ 889000 w 980440"/>
              <a:gd name="connsiteY0" fmla="*/ 0 h 889000"/>
              <a:gd name="connsiteX1" fmla="*/ 889000 w 980440"/>
              <a:gd name="connsiteY1" fmla="*/ 889000 h 889000"/>
              <a:gd name="connsiteX2" fmla="*/ 0 w 980440"/>
              <a:gd name="connsiteY2" fmla="*/ 889000 h 889000"/>
              <a:gd name="connsiteX3" fmla="*/ 0 w 980440"/>
              <a:gd name="connsiteY3" fmla="*/ 0 h 889000"/>
              <a:gd name="connsiteX4" fmla="*/ 980440 w 980440"/>
              <a:gd name="connsiteY4" fmla="*/ 91440 h 889000"/>
              <a:gd name="connsiteX0" fmla="*/ 889000 w 889000"/>
              <a:gd name="connsiteY0" fmla="*/ 0 h 889000"/>
              <a:gd name="connsiteX1" fmla="*/ 889000 w 889000"/>
              <a:gd name="connsiteY1" fmla="*/ 889000 h 889000"/>
              <a:gd name="connsiteX2" fmla="*/ 0 w 889000"/>
              <a:gd name="connsiteY2" fmla="*/ 889000 h 889000"/>
              <a:gd name="connsiteX3" fmla="*/ 0 w 889000"/>
              <a:gd name="connsiteY3" fmla="*/ 0 h 889000"/>
              <a:gd name="connsiteX0" fmla="*/ 889000 w 889000"/>
              <a:gd name="connsiteY0" fmla="*/ 889000 h 889000"/>
              <a:gd name="connsiteX1" fmla="*/ 0 w 889000"/>
              <a:gd name="connsiteY1" fmla="*/ 889000 h 889000"/>
              <a:gd name="connsiteX2" fmla="*/ 0 w 889000"/>
              <a:gd name="connsiteY2" fmla="*/ 0 h 88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89000" h="889000">
                <a:moveTo>
                  <a:pt x="889000" y="889000"/>
                </a:moveTo>
                <a:lnTo>
                  <a:pt x="0" y="889000"/>
                </a:lnTo>
                <a:lnTo>
                  <a:pt x="0" y="0"/>
                </a:lnTo>
              </a:path>
            </a:pathLst>
          </a:custGeom>
          <a:noFill/>
          <a:ln w="12700">
            <a:solidFill>
              <a:schemeClr val="bg1"/>
            </a:solidFill>
          </a:ln>
          <a:effectLst>
            <a:outerShdw blurRad="114300" dist="228600" dir="7620000" algn="t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4"/>
          <p:cNvSpPr/>
          <p:nvPr/>
        </p:nvSpPr>
        <p:spPr>
          <a:xfrm rot="5400000">
            <a:off x="771332" y="4100580"/>
            <a:ext cx="1425571" cy="1444637"/>
          </a:xfrm>
          <a:custGeom>
            <a:avLst/>
            <a:gdLst>
              <a:gd name="connsiteX0" fmla="*/ 0 w 889000"/>
              <a:gd name="connsiteY0" fmla="*/ 0 h 889000"/>
              <a:gd name="connsiteX1" fmla="*/ 889000 w 889000"/>
              <a:gd name="connsiteY1" fmla="*/ 0 h 889000"/>
              <a:gd name="connsiteX2" fmla="*/ 889000 w 889000"/>
              <a:gd name="connsiteY2" fmla="*/ 889000 h 889000"/>
              <a:gd name="connsiteX3" fmla="*/ 0 w 889000"/>
              <a:gd name="connsiteY3" fmla="*/ 889000 h 889000"/>
              <a:gd name="connsiteX4" fmla="*/ 0 w 889000"/>
              <a:gd name="connsiteY4" fmla="*/ 0 h 889000"/>
              <a:gd name="connsiteX0" fmla="*/ 889000 w 980440"/>
              <a:gd name="connsiteY0" fmla="*/ 0 h 889000"/>
              <a:gd name="connsiteX1" fmla="*/ 889000 w 980440"/>
              <a:gd name="connsiteY1" fmla="*/ 889000 h 889000"/>
              <a:gd name="connsiteX2" fmla="*/ 0 w 980440"/>
              <a:gd name="connsiteY2" fmla="*/ 889000 h 889000"/>
              <a:gd name="connsiteX3" fmla="*/ 0 w 980440"/>
              <a:gd name="connsiteY3" fmla="*/ 0 h 889000"/>
              <a:gd name="connsiteX4" fmla="*/ 980440 w 980440"/>
              <a:gd name="connsiteY4" fmla="*/ 91440 h 889000"/>
              <a:gd name="connsiteX0" fmla="*/ 889000 w 889000"/>
              <a:gd name="connsiteY0" fmla="*/ 0 h 889000"/>
              <a:gd name="connsiteX1" fmla="*/ 889000 w 889000"/>
              <a:gd name="connsiteY1" fmla="*/ 889000 h 889000"/>
              <a:gd name="connsiteX2" fmla="*/ 0 w 889000"/>
              <a:gd name="connsiteY2" fmla="*/ 889000 h 889000"/>
              <a:gd name="connsiteX3" fmla="*/ 0 w 889000"/>
              <a:gd name="connsiteY3" fmla="*/ 0 h 889000"/>
              <a:gd name="connsiteX0" fmla="*/ 889000 w 889000"/>
              <a:gd name="connsiteY0" fmla="*/ 889000 h 889000"/>
              <a:gd name="connsiteX1" fmla="*/ 0 w 889000"/>
              <a:gd name="connsiteY1" fmla="*/ 889000 h 889000"/>
              <a:gd name="connsiteX2" fmla="*/ 0 w 889000"/>
              <a:gd name="connsiteY2" fmla="*/ 0 h 88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89000" h="889000">
                <a:moveTo>
                  <a:pt x="889000" y="889000"/>
                </a:moveTo>
                <a:lnTo>
                  <a:pt x="0" y="889000"/>
                </a:lnTo>
                <a:lnTo>
                  <a:pt x="0" y="0"/>
                </a:lnTo>
              </a:path>
            </a:pathLst>
          </a:custGeom>
          <a:noFill/>
          <a:ln w="12700">
            <a:solidFill>
              <a:schemeClr val="bg1"/>
            </a:solidFill>
          </a:ln>
          <a:effectLst>
            <a:outerShdw blurRad="114300" dist="228600" dir="7620000" algn="t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ectangle 14"/>
          <p:cNvSpPr/>
          <p:nvPr/>
        </p:nvSpPr>
        <p:spPr>
          <a:xfrm rot="16200000">
            <a:off x="2029036" y="5829764"/>
            <a:ext cx="521468" cy="319068"/>
          </a:xfrm>
          <a:custGeom>
            <a:avLst/>
            <a:gdLst>
              <a:gd name="connsiteX0" fmla="*/ 0 w 889000"/>
              <a:gd name="connsiteY0" fmla="*/ 0 h 889000"/>
              <a:gd name="connsiteX1" fmla="*/ 889000 w 889000"/>
              <a:gd name="connsiteY1" fmla="*/ 0 h 889000"/>
              <a:gd name="connsiteX2" fmla="*/ 889000 w 889000"/>
              <a:gd name="connsiteY2" fmla="*/ 889000 h 889000"/>
              <a:gd name="connsiteX3" fmla="*/ 0 w 889000"/>
              <a:gd name="connsiteY3" fmla="*/ 889000 h 889000"/>
              <a:gd name="connsiteX4" fmla="*/ 0 w 889000"/>
              <a:gd name="connsiteY4" fmla="*/ 0 h 889000"/>
              <a:gd name="connsiteX0" fmla="*/ 889000 w 980440"/>
              <a:gd name="connsiteY0" fmla="*/ 0 h 889000"/>
              <a:gd name="connsiteX1" fmla="*/ 889000 w 980440"/>
              <a:gd name="connsiteY1" fmla="*/ 889000 h 889000"/>
              <a:gd name="connsiteX2" fmla="*/ 0 w 980440"/>
              <a:gd name="connsiteY2" fmla="*/ 889000 h 889000"/>
              <a:gd name="connsiteX3" fmla="*/ 0 w 980440"/>
              <a:gd name="connsiteY3" fmla="*/ 0 h 889000"/>
              <a:gd name="connsiteX4" fmla="*/ 980440 w 980440"/>
              <a:gd name="connsiteY4" fmla="*/ 91440 h 889000"/>
              <a:gd name="connsiteX0" fmla="*/ 889000 w 889000"/>
              <a:gd name="connsiteY0" fmla="*/ 0 h 889000"/>
              <a:gd name="connsiteX1" fmla="*/ 889000 w 889000"/>
              <a:gd name="connsiteY1" fmla="*/ 889000 h 889000"/>
              <a:gd name="connsiteX2" fmla="*/ 0 w 889000"/>
              <a:gd name="connsiteY2" fmla="*/ 889000 h 889000"/>
              <a:gd name="connsiteX3" fmla="*/ 0 w 889000"/>
              <a:gd name="connsiteY3" fmla="*/ 0 h 889000"/>
              <a:gd name="connsiteX0" fmla="*/ 889000 w 889000"/>
              <a:gd name="connsiteY0" fmla="*/ 889000 h 889000"/>
              <a:gd name="connsiteX1" fmla="*/ 0 w 889000"/>
              <a:gd name="connsiteY1" fmla="*/ 889000 h 889000"/>
              <a:gd name="connsiteX2" fmla="*/ 0 w 889000"/>
              <a:gd name="connsiteY2" fmla="*/ 0 h 88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89000" h="889000">
                <a:moveTo>
                  <a:pt x="889000" y="889000"/>
                </a:moveTo>
                <a:lnTo>
                  <a:pt x="0" y="889000"/>
                </a:lnTo>
                <a:lnTo>
                  <a:pt x="0" y="0"/>
                </a:lnTo>
              </a:path>
            </a:pathLst>
          </a:custGeom>
          <a:noFill/>
          <a:ln w="12700">
            <a:solidFill>
              <a:schemeClr val="bg1"/>
            </a:solidFill>
          </a:ln>
          <a:effectLst>
            <a:outerShdw blurRad="114300" dist="228600" dir="7620000" algn="t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</a:p>
        </p:txBody>
      </p:sp>
      <p:pic>
        <p:nvPicPr>
          <p:cNvPr id="23" name="Рисунок 5" descr="\\srv\обмен\Фирменный стиль\Для применения\PNG\Лого с надписью прозрачный.png">
            <a:extLst>
              <a:ext uri="{FF2B5EF4-FFF2-40B4-BE49-F238E27FC236}">
                <a16:creationId xmlns:a16="http://schemas.microsoft.com/office/drawing/2014/main" id="{C6B2093D-89D2-0259-178A-33C833F4C7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9370" y="354498"/>
            <a:ext cx="1327012" cy="502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TextBox 4">
            <a:extLst>
              <a:ext uri="{FF2B5EF4-FFF2-40B4-BE49-F238E27FC236}">
                <a16:creationId xmlns:a16="http://schemas.microsoft.com/office/drawing/2014/main" id="{4CA0DA00-979E-5580-E19C-E9069C61C3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49305" y="2198837"/>
            <a:ext cx="7430966" cy="2922624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marL="173038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4000" b="1" i="1" dirty="0">
                <a:solidFill>
                  <a:schemeClr val="bg1"/>
                </a:solidFill>
                <a:latin typeface="Century Gothic" panose="020B0502020202020204" pitchFamily="34" charset="0"/>
              </a:rPr>
              <a:t>Управление рисками в медицине, в том числе с использованием ИИ</a:t>
            </a:r>
          </a:p>
        </p:txBody>
      </p: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3F18478C-C5A3-FE75-4D5F-DBA387E77676}"/>
              </a:ext>
            </a:extLst>
          </p:cNvPr>
          <p:cNvSpPr/>
          <p:nvPr/>
        </p:nvSpPr>
        <p:spPr>
          <a:xfrm>
            <a:off x="3290887" y="2160573"/>
            <a:ext cx="5610225" cy="3683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altLang="ru-RU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rPr>
              <a:t>Краевая клиническая больница, г. Красноярск</a:t>
            </a:r>
          </a:p>
        </p:txBody>
      </p:sp>
      <p:sp>
        <p:nvSpPr>
          <p:cNvPr id="26" name="Прямоугольник 4">
            <a:extLst>
              <a:ext uri="{FF2B5EF4-FFF2-40B4-BE49-F238E27FC236}">
                <a16:creationId xmlns:a16="http://schemas.microsoft.com/office/drawing/2014/main" id="{7EA05B6D-86A8-3950-953B-EF2A9D26E6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91350" y="4948001"/>
            <a:ext cx="5200650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b="1" dirty="0">
                <a:latin typeface="Century Gothic" panose="020B0502020202020204" pitchFamily="34" charset="0"/>
              </a:rPr>
              <a:t>Черкашин Олег Андреевич</a:t>
            </a:r>
          </a:p>
          <a:p>
            <a:pPr eaLnBrk="1" hangingPunct="1"/>
            <a:r>
              <a:rPr lang="ru-RU" altLang="ru-RU" dirty="0">
                <a:latin typeface="Century Gothic" panose="020B0502020202020204" pitchFamily="34" charset="0"/>
              </a:rPr>
              <a:t>Начальник отдела АСУ,  </a:t>
            </a:r>
          </a:p>
          <a:p>
            <a:pPr eaLnBrk="1" hangingPunct="1"/>
            <a:r>
              <a:rPr lang="ru-RU" altLang="ru-RU" dirty="0">
                <a:latin typeface="Century Gothic" panose="020B0502020202020204" pitchFamily="34" charset="0"/>
              </a:rPr>
              <a:t>КГБУЗ «Краевая клиническая больница» </a:t>
            </a:r>
          </a:p>
          <a:p>
            <a:pPr eaLnBrk="1" hangingPunct="1"/>
            <a:r>
              <a:rPr lang="ru-RU" altLang="ru-RU" dirty="0">
                <a:latin typeface="Century Gothic" panose="020B0502020202020204" pitchFamily="34" charset="0"/>
              </a:rPr>
              <a:t>Главный внештатный специалист по ИТ,  </a:t>
            </a:r>
          </a:p>
          <a:p>
            <a:pPr eaLnBrk="1" hangingPunct="1"/>
            <a:r>
              <a:rPr lang="ru-RU" altLang="ru-RU" dirty="0">
                <a:latin typeface="Century Gothic" panose="020B0502020202020204" pitchFamily="34" charset="0"/>
              </a:rPr>
              <a:t>Министерство здравоохранения Красноярского края</a:t>
            </a:r>
          </a:p>
        </p:txBody>
      </p:sp>
    </p:spTree>
    <p:extLst>
      <p:ext uri="{BB962C8B-B14F-4D97-AF65-F5344CB8AC3E}">
        <p14:creationId xmlns:p14="http://schemas.microsoft.com/office/powerpoint/2010/main" val="70049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1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1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1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1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5" grpId="0" animBg="1"/>
      <p:bldP spid="16" grpId="0" animBg="1"/>
      <p:bldP spid="17" grpId="0" animBg="1"/>
      <p:bldP spid="21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Рисунок 5" descr="\\srv\обмен\Фирменный стиль\Для применения\PNG\Лого с надписью прозрачный.png">
            <a:extLst>
              <a:ext uri="{FF2B5EF4-FFF2-40B4-BE49-F238E27FC236}">
                <a16:creationId xmlns:a16="http://schemas.microsoft.com/office/drawing/2014/main" id="{C6B2093D-89D2-0259-178A-33C833F4C7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9349" y="448458"/>
            <a:ext cx="1059085" cy="4007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TextBox 24"/>
          <p:cNvSpPr txBox="1"/>
          <p:nvPr/>
        </p:nvSpPr>
        <p:spPr>
          <a:xfrm>
            <a:off x="487246" y="336820"/>
            <a:ext cx="10352203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3600" b="1" kern="2000" dirty="0">
                <a:solidFill>
                  <a:srgbClr val="E67B22"/>
                </a:solidFill>
                <a:latin typeface="Century Gothic" panose="020B0502020202020204" pitchFamily="34" charset="0"/>
              </a:rPr>
              <a:t>Статистика</a:t>
            </a:r>
            <a:endParaRPr kumimoji="0" lang="ru-RU" sz="3600" b="1" i="0" u="none" strike="noStrike" kern="2000" cap="none" spc="0" normalizeH="0" baseline="0" noProof="0" dirty="0">
              <a:ln>
                <a:noFill/>
              </a:ln>
              <a:solidFill>
                <a:srgbClr val="E67B22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26" name="Straight Connector 54"/>
          <p:cNvCxnSpPr/>
          <p:nvPr/>
        </p:nvCxnSpPr>
        <p:spPr>
          <a:xfrm>
            <a:off x="0" y="1219200"/>
            <a:ext cx="12192000" cy="0"/>
          </a:xfrm>
          <a:prstGeom prst="line">
            <a:avLst/>
          </a:prstGeom>
          <a:ln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graphicFrame>
        <p:nvGraphicFramePr>
          <p:cNvPr id="3" name="Объект 5">
            <a:extLst>
              <a:ext uri="{FF2B5EF4-FFF2-40B4-BE49-F238E27FC236}">
                <a16:creationId xmlns:a16="http://schemas.microsoft.com/office/drawing/2014/main" id="{089DD4BC-55B9-A6C0-8C19-2ADB0D58D34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9896979"/>
              </p:ext>
            </p:extLst>
          </p:nvPr>
        </p:nvGraphicFramePr>
        <p:xfrm>
          <a:off x="710705" y="1523832"/>
          <a:ext cx="10998365" cy="50843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11338319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Рисунок 5" descr="\\srv\обмен\Фирменный стиль\Для применения\PNG\Лого с надписью прозрачный.png">
            <a:extLst>
              <a:ext uri="{FF2B5EF4-FFF2-40B4-BE49-F238E27FC236}">
                <a16:creationId xmlns:a16="http://schemas.microsoft.com/office/drawing/2014/main" id="{C6B2093D-89D2-0259-178A-33C833F4C7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9349" y="448458"/>
            <a:ext cx="1059085" cy="4007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TextBox 24"/>
          <p:cNvSpPr txBox="1"/>
          <p:nvPr/>
        </p:nvSpPr>
        <p:spPr>
          <a:xfrm>
            <a:off x="487247" y="336820"/>
            <a:ext cx="2098331" cy="5539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2000" cap="none" spc="0" normalizeH="0" baseline="0" noProof="0" dirty="0">
                <a:ln>
                  <a:noFill/>
                </a:ln>
                <a:solidFill>
                  <a:srgbClr val="E67B2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Триггеры</a:t>
            </a:r>
          </a:p>
        </p:txBody>
      </p:sp>
      <p:cxnSp>
        <p:nvCxnSpPr>
          <p:cNvPr id="26" name="Straight Connector 54"/>
          <p:cNvCxnSpPr/>
          <p:nvPr/>
        </p:nvCxnSpPr>
        <p:spPr>
          <a:xfrm>
            <a:off x="0" y="1219200"/>
            <a:ext cx="12192000" cy="0"/>
          </a:xfrm>
          <a:prstGeom prst="line">
            <a:avLst/>
          </a:prstGeom>
          <a:ln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7" name="Объект 2">
            <a:extLst>
              <a:ext uri="{FF2B5EF4-FFF2-40B4-BE49-F238E27FC236}">
                <a16:creationId xmlns:a16="http://schemas.microsoft.com/office/drawing/2014/main" id="{196E1642-8C9D-47A7-AAAE-D0E2DABA86C5}"/>
              </a:ext>
            </a:extLst>
          </p:cNvPr>
          <p:cNvSpPr txBox="1">
            <a:spLocks/>
          </p:cNvSpPr>
          <p:nvPr/>
        </p:nvSpPr>
        <p:spPr>
          <a:xfrm>
            <a:off x="99036" y="1291208"/>
            <a:ext cx="7191207" cy="20963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609555" marR="0" lvl="0" indent="-37250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800"/>
              <a:buFont typeface="Nunito Light"/>
              <a:buAutoNum type="arabicPeriod"/>
              <a:defRPr sz="1200" b="0" i="0" u="none" strike="noStrike" cap="none">
                <a:solidFill>
                  <a:srgbClr val="000000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1pPr>
            <a:lvl2pPr marL="1219110" marR="0" lvl="1" indent="-406371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Nunito Light"/>
              <a:buAutoNum type="alphaLcPeriod"/>
              <a:defRPr sz="1200" b="0" i="0" u="none" strike="noStrike" cap="none">
                <a:solidFill>
                  <a:srgbClr val="000000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2pPr>
            <a:lvl3pPr marL="1828664" marR="0" lvl="2" indent="-406371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Nunito Light"/>
              <a:buAutoNum type="romanLcPeriod"/>
              <a:defRPr sz="1200" b="0" i="0" u="none" strike="noStrike" cap="none">
                <a:solidFill>
                  <a:srgbClr val="000000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3pPr>
            <a:lvl4pPr marL="2438218" marR="0" lvl="3" indent="-406371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Nunito Light"/>
              <a:buAutoNum type="arabicPeriod"/>
              <a:defRPr sz="1200" b="0" i="0" u="none" strike="noStrike" cap="none">
                <a:solidFill>
                  <a:srgbClr val="000000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4pPr>
            <a:lvl5pPr marL="3047772" marR="0" lvl="4" indent="-406371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Nunito Light"/>
              <a:buAutoNum type="alphaLcPeriod"/>
              <a:defRPr sz="1200" b="0" i="0" u="none" strike="noStrike" cap="none">
                <a:solidFill>
                  <a:srgbClr val="000000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5pPr>
            <a:lvl6pPr marL="3657327" marR="0" lvl="5" indent="-406371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Nunito Light"/>
              <a:buAutoNum type="romanLcPeriod"/>
              <a:defRPr sz="1200" b="0" i="0" u="none" strike="noStrike" cap="none">
                <a:solidFill>
                  <a:srgbClr val="000000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6pPr>
            <a:lvl7pPr marL="4266880" marR="0" lvl="6" indent="-406371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Nunito Light"/>
              <a:buAutoNum type="arabicPeriod"/>
              <a:defRPr sz="1200" b="0" i="0" u="none" strike="noStrike" cap="none">
                <a:solidFill>
                  <a:srgbClr val="000000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7pPr>
            <a:lvl8pPr marL="4876435" marR="0" lvl="7" indent="-406371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Nunito Light"/>
              <a:buAutoNum type="alphaLcPeriod"/>
              <a:defRPr sz="1200" b="0" i="0" u="none" strike="noStrike" cap="none">
                <a:solidFill>
                  <a:srgbClr val="000000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8pPr>
            <a:lvl9pPr marL="5485990" marR="0" lvl="8" indent="-406371" algn="l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Clr>
                <a:srgbClr val="434343"/>
              </a:buClr>
              <a:buSzPts val="1200"/>
              <a:buFont typeface="Nunito Light"/>
              <a:buAutoNum type="romanLcPeriod"/>
              <a:defRPr sz="1200" b="0" i="0" u="none" strike="noStrike" cap="none">
                <a:solidFill>
                  <a:srgbClr val="000000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9pPr>
          </a:lstStyle>
          <a:p>
            <a:pPr marL="237050" indent="0" fontAlgn="auto">
              <a:buNone/>
            </a:pPr>
            <a:r>
              <a:rPr lang="ru-RU" sz="1700" i="1" kern="0" dirty="0"/>
              <a:t>«</a:t>
            </a:r>
            <a:r>
              <a:rPr lang="ru-RU" sz="1700" b="1" i="1" kern="0" dirty="0"/>
              <a:t>Триггер в медицине</a:t>
            </a:r>
            <a:r>
              <a:rPr lang="ru-RU" sz="1700" i="1" kern="0" dirty="0"/>
              <a:t>» - это пусковой механизм, пусковой фактор, вслед за которым происходит определенная реакция или цепь реакций в ответ на раздражение</a:t>
            </a:r>
          </a:p>
          <a:p>
            <a:pPr marL="237050" indent="0" fontAlgn="auto">
              <a:buNone/>
            </a:pPr>
            <a:r>
              <a:rPr lang="ru-RU" sz="1700" b="1" i="1" kern="0" dirty="0"/>
              <a:t>«Триггер в программировании»</a:t>
            </a:r>
            <a:r>
              <a:rPr lang="ru-RU" sz="1700" i="1" kern="0" dirty="0"/>
              <a:t> — процедура особого типа, которую пользователь не вызывает непосредственно, а исполнение которой обусловлено действием по модификации данных</a:t>
            </a:r>
          </a:p>
          <a:p>
            <a:pPr fontAlgn="auto"/>
            <a:endParaRPr lang="ru-RU" sz="1700" i="1" kern="0" dirty="0"/>
          </a:p>
        </p:txBody>
      </p:sp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B6DB41A7-1AA0-435B-8A18-6E305933B4C3}"/>
              </a:ext>
            </a:extLst>
          </p:cNvPr>
          <p:cNvGrpSpPr/>
          <p:nvPr/>
        </p:nvGrpSpPr>
        <p:grpSpPr>
          <a:xfrm>
            <a:off x="0" y="3668659"/>
            <a:ext cx="12192000" cy="3189333"/>
            <a:chOff x="1457" y="3011939"/>
            <a:chExt cx="9151010" cy="2131561"/>
          </a:xfrm>
        </p:grpSpPr>
        <p:pic>
          <p:nvPicPr>
            <p:cNvPr id="9" name="Picture 5">
              <a:extLst>
                <a:ext uri="{FF2B5EF4-FFF2-40B4-BE49-F238E27FC236}">
                  <a16:creationId xmlns:a16="http://schemas.microsoft.com/office/drawing/2014/main" id="{96008252-511B-43A8-A8E6-AB7805E5CC6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4" t="41345" r="1770" b="16816"/>
            <a:stretch/>
          </p:blipFill>
          <p:spPr bwMode="auto">
            <a:xfrm>
              <a:off x="1457" y="3011939"/>
              <a:ext cx="9151010" cy="21315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0" name="Прямая соединительная линия 9">
              <a:extLst>
                <a:ext uri="{FF2B5EF4-FFF2-40B4-BE49-F238E27FC236}">
                  <a16:creationId xmlns:a16="http://schemas.microsoft.com/office/drawing/2014/main" id="{E1C062A8-A399-4CA6-B125-236BC45F3644}"/>
                </a:ext>
              </a:extLst>
            </p:cNvPr>
            <p:cNvCxnSpPr/>
            <p:nvPr/>
          </p:nvCxnSpPr>
          <p:spPr>
            <a:xfrm>
              <a:off x="236172" y="3999729"/>
              <a:ext cx="8856984" cy="0"/>
            </a:xfrm>
            <a:prstGeom prst="line">
              <a:avLst/>
            </a:prstGeom>
            <a:ln w="190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1" name="Группа 10">
              <a:extLst>
                <a:ext uri="{FF2B5EF4-FFF2-40B4-BE49-F238E27FC236}">
                  <a16:creationId xmlns:a16="http://schemas.microsoft.com/office/drawing/2014/main" id="{927317E8-0C63-47E7-98C9-C7225378F801}"/>
                </a:ext>
              </a:extLst>
            </p:cNvPr>
            <p:cNvGrpSpPr/>
            <p:nvPr/>
          </p:nvGrpSpPr>
          <p:grpSpPr>
            <a:xfrm>
              <a:off x="430098" y="3441128"/>
              <a:ext cx="8626028" cy="600149"/>
              <a:chOff x="421631" y="1241698"/>
              <a:chExt cx="8626028" cy="600149"/>
            </a:xfrm>
          </p:grpSpPr>
          <p:sp>
            <p:nvSpPr>
              <p:cNvPr id="12" name="Овал 11">
                <a:extLst>
                  <a:ext uri="{FF2B5EF4-FFF2-40B4-BE49-F238E27FC236}">
                    <a16:creationId xmlns:a16="http://schemas.microsoft.com/office/drawing/2014/main" id="{60206E3E-50FC-4047-B05B-7980E62E9887}"/>
                  </a:ext>
                </a:extLst>
              </p:cNvPr>
              <p:cNvSpPr/>
              <p:nvPr/>
            </p:nvSpPr>
            <p:spPr bwMode="auto">
              <a:xfrm>
                <a:off x="697856" y="1579835"/>
                <a:ext cx="144016" cy="133424"/>
              </a:xfrm>
              <a:prstGeom prst="ellipse">
                <a:avLst/>
              </a:prstGeom>
              <a:noFill/>
              <a:ln w="38100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rtlCol="0" anchor="ctr"/>
              <a:lstStyle/>
              <a:p>
                <a:pPr algn="ctr"/>
                <a:endParaRPr lang="ru-RU" sz="1600" dirty="0">
                  <a:solidFill>
                    <a:srgbClr val="333333"/>
                  </a:solidFill>
                </a:endParaRPr>
              </a:p>
            </p:txBody>
          </p:sp>
          <p:sp>
            <p:nvSpPr>
              <p:cNvPr id="13" name="Овал 12">
                <a:extLst>
                  <a:ext uri="{FF2B5EF4-FFF2-40B4-BE49-F238E27FC236}">
                    <a16:creationId xmlns:a16="http://schemas.microsoft.com/office/drawing/2014/main" id="{57C5587F-8B1B-4F2B-A715-8DCD6D7E2924}"/>
                  </a:ext>
                </a:extLst>
              </p:cNvPr>
              <p:cNvSpPr/>
              <p:nvPr/>
            </p:nvSpPr>
            <p:spPr bwMode="auto">
              <a:xfrm>
                <a:off x="421631" y="1684610"/>
                <a:ext cx="144016" cy="133424"/>
              </a:xfrm>
              <a:prstGeom prst="ellipse">
                <a:avLst/>
              </a:prstGeom>
              <a:noFill/>
              <a:ln w="38100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rtlCol="0" anchor="ctr"/>
              <a:lstStyle/>
              <a:p>
                <a:pPr algn="ctr"/>
                <a:endParaRPr lang="ru-RU" sz="1600" dirty="0">
                  <a:solidFill>
                    <a:srgbClr val="333333"/>
                  </a:solidFill>
                </a:endParaRPr>
              </a:p>
            </p:txBody>
          </p:sp>
          <p:sp>
            <p:nvSpPr>
              <p:cNvPr id="14" name="Овал 13">
                <a:extLst>
                  <a:ext uri="{FF2B5EF4-FFF2-40B4-BE49-F238E27FC236}">
                    <a16:creationId xmlns:a16="http://schemas.microsoft.com/office/drawing/2014/main" id="{F16BEB23-FE93-4DB9-9F89-488CD02EB9B5}"/>
                  </a:ext>
                </a:extLst>
              </p:cNvPr>
              <p:cNvSpPr/>
              <p:nvPr/>
            </p:nvSpPr>
            <p:spPr bwMode="auto">
              <a:xfrm>
                <a:off x="888355" y="1565548"/>
                <a:ext cx="144016" cy="133424"/>
              </a:xfrm>
              <a:prstGeom prst="ellipse">
                <a:avLst/>
              </a:prstGeom>
              <a:noFill/>
              <a:ln w="38100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rtlCol="0" anchor="ctr"/>
              <a:lstStyle/>
              <a:p>
                <a:pPr algn="ctr"/>
                <a:endParaRPr lang="ru-RU" sz="1600" dirty="0">
                  <a:solidFill>
                    <a:srgbClr val="333333"/>
                  </a:solidFill>
                </a:endParaRPr>
              </a:p>
            </p:txBody>
          </p:sp>
          <p:sp>
            <p:nvSpPr>
              <p:cNvPr id="15" name="Овал 14">
                <a:extLst>
                  <a:ext uri="{FF2B5EF4-FFF2-40B4-BE49-F238E27FC236}">
                    <a16:creationId xmlns:a16="http://schemas.microsoft.com/office/drawing/2014/main" id="{368FCA83-89C3-4B93-99D5-BE6C302BB07E}"/>
                  </a:ext>
                </a:extLst>
              </p:cNvPr>
              <p:cNvSpPr/>
              <p:nvPr/>
            </p:nvSpPr>
            <p:spPr bwMode="auto">
              <a:xfrm>
                <a:off x="1697981" y="1422673"/>
                <a:ext cx="144016" cy="133424"/>
              </a:xfrm>
              <a:prstGeom prst="ellipse">
                <a:avLst/>
              </a:prstGeom>
              <a:noFill/>
              <a:ln w="38100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rtlCol="0" anchor="ctr"/>
              <a:lstStyle/>
              <a:p>
                <a:pPr algn="ctr"/>
                <a:endParaRPr lang="ru-RU" sz="1600" dirty="0">
                  <a:solidFill>
                    <a:srgbClr val="333333"/>
                  </a:solidFill>
                </a:endParaRPr>
              </a:p>
            </p:txBody>
          </p:sp>
          <p:sp>
            <p:nvSpPr>
              <p:cNvPr id="16" name="Овал 15">
                <a:extLst>
                  <a:ext uri="{FF2B5EF4-FFF2-40B4-BE49-F238E27FC236}">
                    <a16:creationId xmlns:a16="http://schemas.microsoft.com/office/drawing/2014/main" id="{12A43E44-5388-4B9D-98BF-2AA3FF35A484}"/>
                  </a:ext>
                </a:extLst>
              </p:cNvPr>
              <p:cNvSpPr/>
              <p:nvPr/>
            </p:nvSpPr>
            <p:spPr bwMode="auto">
              <a:xfrm>
                <a:off x="1764655" y="1551260"/>
                <a:ext cx="144016" cy="133424"/>
              </a:xfrm>
              <a:prstGeom prst="ellipse">
                <a:avLst/>
              </a:prstGeom>
              <a:noFill/>
              <a:ln w="38100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rtlCol="0" anchor="ctr"/>
              <a:lstStyle/>
              <a:p>
                <a:pPr algn="ctr"/>
                <a:endParaRPr lang="ru-RU" sz="1600" dirty="0">
                  <a:solidFill>
                    <a:srgbClr val="333333"/>
                  </a:solidFill>
                </a:endParaRPr>
              </a:p>
            </p:txBody>
          </p:sp>
          <p:sp>
            <p:nvSpPr>
              <p:cNvPr id="17" name="Овал 16">
                <a:extLst>
                  <a:ext uri="{FF2B5EF4-FFF2-40B4-BE49-F238E27FC236}">
                    <a16:creationId xmlns:a16="http://schemas.microsoft.com/office/drawing/2014/main" id="{7FA226C1-9B95-4D3B-81D2-129878671DC8}"/>
                  </a:ext>
                </a:extLst>
              </p:cNvPr>
              <p:cNvSpPr/>
              <p:nvPr/>
            </p:nvSpPr>
            <p:spPr bwMode="auto">
              <a:xfrm>
                <a:off x="2140893" y="1313135"/>
                <a:ext cx="144016" cy="133424"/>
              </a:xfrm>
              <a:prstGeom prst="ellipse">
                <a:avLst/>
              </a:prstGeom>
              <a:noFill/>
              <a:ln w="38100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rtlCol="0" anchor="ctr"/>
              <a:lstStyle/>
              <a:p>
                <a:pPr algn="ctr"/>
                <a:endParaRPr lang="ru-RU" sz="1600" dirty="0">
                  <a:solidFill>
                    <a:srgbClr val="333333"/>
                  </a:solidFill>
                </a:endParaRPr>
              </a:p>
            </p:txBody>
          </p:sp>
          <p:sp>
            <p:nvSpPr>
              <p:cNvPr id="18" name="Овал 17">
                <a:extLst>
                  <a:ext uri="{FF2B5EF4-FFF2-40B4-BE49-F238E27FC236}">
                    <a16:creationId xmlns:a16="http://schemas.microsoft.com/office/drawing/2014/main" id="{9C6EF75E-E0B9-499E-802E-5F5981DEFC44}"/>
                  </a:ext>
                </a:extLst>
              </p:cNvPr>
              <p:cNvSpPr/>
              <p:nvPr/>
            </p:nvSpPr>
            <p:spPr bwMode="auto">
              <a:xfrm>
                <a:off x="1974205" y="1698898"/>
                <a:ext cx="144016" cy="133424"/>
              </a:xfrm>
              <a:prstGeom prst="ellipse">
                <a:avLst/>
              </a:prstGeom>
              <a:noFill/>
              <a:ln w="38100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rtlCol="0" anchor="ctr"/>
              <a:lstStyle/>
              <a:p>
                <a:pPr algn="ctr"/>
                <a:endParaRPr lang="ru-RU" sz="1600" dirty="0">
                  <a:solidFill>
                    <a:srgbClr val="333333"/>
                  </a:solidFill>
                </a:endParaRPr>
              </a:p>
            </p:txBody>
          </p:sp>
          <p:sp>
            <p:nvSpPr>
              <p:cNvPr id="19" name="Овал 18">
                <a:extLst>
                  <a:ext uri="{FF2B5EF4-FFF2-40B4-BE49-F238E27FC236}">
                    <a16:creationId xmlns:a16="http://schemas.microsoft.com/office/drawing/2014/main" id="{E2D577CB-062B-4342-BED8-CBDC89041A01}"/>
                  </a:ext>
                </a:extLst>
              </p:cNvPr>
              <p:cNvSpPr/>
              <p:nvPr/>
            </p:nvSpPr>
            <p:spPr bwMode="auto">
              <a:xfrm>
                <a:off x="1617018" y="1684611"/>
                <a:ext cx="144016" cy="133424"/>
              </a:xfrm>
              <a:prstGeom prst="ellipse">
                <a:avLst/>
              </a:prstGeom>
              <a:noFill/>
              <a:ln w="38100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rtlCol="0" anchor="ctr"/>
              <a:lstStyle/>
              <a:p>
                <a:pPr algn="ctr"/>
                <a:endParaRPr lang="ru-RU" sz="1600" dirty="0">
                  <a:solidFill>
                    <a:srgbClr val="333333"/>
                  </a:solidFill>
                </a:endParaRPr>
              </a:p>
            </p:txBody>
          </p:sp>
          <p:sp>
            <p:nvSpPr>
              <p:cNvPr id="20" name="Овал 19">
                <a:extLst>
                  <a:ext uri="{FF2B5EF4-FFF2-40B4-BE49-F238E27FC236}">
                    <a16:creationId xmlns:a16="http://schemas.microsoft.com/office/drawing/2014/main" id="{827C075C-FCA1-4404-887D-2CC280C6F2E7}"/>
                  </a:ext>
                </a:extLst>
              </p:cNvPr>
              <p:cNvSpPr/>
              <p:nvPr/>
            </p:nvSpPr>
            <p:spPr bwMode="auto">
              <a:xfrm>
                <a:off x="2326630" y="1708423"/>
                <a:ext cx="144016" cy="133424"/>
              </a:xfrm>
              <a:prstGeom prst="ellipse">
                <a:avLst/>
              </a:prstGeom>
              <a:noFill/>
              <a:ln w="38100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rtlCol="0" anchor="ctr"/>
              <a:lstStyle/>
              <a:p>
                <a:pPr algn="ctr"/>
                <a:endParaRPr lang="ru-RU" sz="1600" dirty="0">
                  <a:solidFill>
                    <a:srgbClr val="333333"/>
                  </a:solidFill>
                </a:endParaRPr>
              </a:p>
            </p:txBody>
          </p:sp>
          <p:sp>
            <p:nvSpPr>
              <p:cNvPr id="21" name="Овал 20">
                <a:extLst>
                  <a:ext uri="{FF2B5EF4-FFF2-40B4-BE49-F238E27FC236}">
                    <a16:creationId xmlns:a16="http://schemas.microsoft.com/office/drawing/2014/main" id="{AC586D78-9C76-4FB7-93D9-B4595EBCAC07}"/>
                  </a:ext>
                </a:extLst>
              </p:cNvPr>
              <p:cNvSpPr/>
              <p:nvPr/>
            </p:nvSpPr>
            <p:spPr bwMode="auto">
              <a:xfrm>
                <a:off x="3112443" y="1694136"/>
                <a:ext cx="144016" cy="133424"/>
              </a:xfrm>
              <a:prstGeom prst="ellipse">
                <a:avLst/>
              </a:prstGeom>
              <a:noFill/>
              <a:ln w="38100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rtlCol="0" anchor="ctr"/>
              <a:lstStyle/>
              <a:p>
                <a:pPr algn="ctr"/>
                <a:endParaRPr lang="ru-RU" sz="1600" dirty="0">
                  <a:solidFill>
                    <a:srgbClr val="333333"/>
                  </a:solidFill>
                </a:endParaRPr>
              </a:p>
            </p:txBody>
          </p:sp>
          <p:sp>
            <p:nvSpPr>
              <p:cNvPr id="22" name="Овал 21">
                <a:extLst>
                  <a:ext uri="{FF2B5EF4-FFF2-40B4-BE49-F238E27FC236}">
                    <a16:creationId xmlns:a16="http://schemas.microsoft.com/office/drawing/2014/main" id="{96F87992-CD57-4CC3-9A88-8B5C8FC79F30}"/>
                  </a:ext>
                </a:extLst>
              </p:cNvPr>
              <p:cNvSpPr/>
              <p:nvPr/>
            </p:nvSpPr>
            <p:spPr bwMode="auto">
              <a:xfrm>
                <a:off x="3393430" y="1503636"/>
                <a:ext cx="144016" cy="133424"/>
              </a:xfrm>
              <a:prstGeom prst="ellipse">
                <a:avLst/>
              </a:prstGeom>
              <a:noFill/>
              <a:ln w="38100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rtlCol="0" anchor="ctr"/>
              <a:lstStyle/>
              <a:p>
                <a:pPr algn="ctr"/>
                <a:endParaRPr lang="ru-RU" sz="1600" dirty="0">
                  <a:solidFill>
                    <a:srgbClr val="333333"/>
                  </a:solidFill>
                </a:endParaRPr>
              </a:p>
            </p:txBody>
          </p:sp>
          <p:sp>
            <p:nvSpPr>
              <p:cNvPr id="23" name="Овал 22">
                <a:extLst>
                  <a:ext uri="{FF2B5EF4-FFF2-40B4-BE49-F238E27FC236}">
                    <a16:creationId xmlns:a16="http://schemas.microsoft.com/office/drawing/2014/main" id="{76000ADF-1882-4527-8884-132095991D6F}"/>
                  </a:ext>
                </a:extLst>
              </p:cNvPr>
              <p:cNvSpPr/>
              <p:nvPr/>
            </p:nvSpPr>
            <p:spPr bwMode="auto">
              <a:xfrm>
                <a:off x="3955405" y="1517923"/>
                <a:ext cx="144016" cy="133424"/>
              </a:xfrm>
              <a:prstGeom prst="ellipse">
                <a:avLst/>
              </a:prstGeom>
              <a:noFill/>
              <a:ln w="38100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rtlCol="0" anchor="ctr"/>
              <a:lstStyle/>
              <a:p>
                <a:pPr algn="ctr"/>
                <a:endParaRPr lang="ru-RU" sz="1600" dirty="0">
                  <a:solidFill>
                    <a:srgbClr val="333333"/>
                  </a:solidFill>
                </a:endParaRPr>
              </a:p>
            </p:txBody>
          </p:sp>
          <p:sp>
            <p:nvSpPr>
              <p:cNvPr id="27" name="Овал 26">
                <a:extLst>
                  <a:ext uri="{FF2B5EF4-FFF2-40B4-BE49-F238E27FC236}">
                    <a16:creationId xmlns:a16="http://schemas.microsoft.com/office/drawing/2014/main" id="{0659DBB2-F2EA-41C5-9388-C4177D3D5E12}"/>
                  </a:ext>
                </a:extLst>
              </p:cNvPr>
              <p:cNvSpPr/>
              <p:nvPr/>
            </p:nvSpPr>
            <p:spPr bwMode="auto">
              <a:xfrm>
                <a:off x="3641080" y="1651273"/>
                <a:ext cx="144016" cy="133424"/>
              </a:xfrm>
              <a:prstGeom prst="ellipse">
                <a:avLst/>
              </a:prstGeom>
              <a:noFill/>
              <a:ln w="38100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rtlCol="0" anchor="ctr"/>
              <a:lstStyle/>
              <a:p>
                <a:pPr algn="ctr"/>
                <a:endParaRPr lang="ru-RU" sz="1600" dirty="0">
                  <a:solidFill>
                    <a:srgbClr val="333333"/>
                  </a:solidFill>
                </a:endParaRPr>
              </a:p>
            </p:txBody>
          </p:sp>
          <p:sp>
            <p:nvSpPr>
              <p:cNvPr id="28" name="Овал 27">
                <a:extLst>
                  <a:ext uri="{FF2B5EF4-FFF2-40B4-BE49-F238E27FC236}">
                    <a16:creationId xmlns:a16="http://schemas.microsoft.com/office/drawing/2014/main" id="{668D72C6-4D44-4C05-8998-A13BF7FC1E13}"/>
                  </a:ext>
                </a:extLst>
              </p:cNvPr>
              <p:cNvSpPr/>
              <p:nvPr/>
            </p:nvSpPr>
            <p:spPr bwMode="auto">
              <a:xfrm>
                <a:off x="4074468" y="1679848"/>
                <a:ext cx="144016" cy="133424"/>
              </a:xfrm>
              <a:prstGeom prst="ellipse">
                <a:avLst/>
              </a:prstGeom>
              <a:noFill/>
              <a:ln w="38100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rtlCol="0" anchor="ctr"/>
              <a:lstStyle/>
              <a:p>
                <a:pPr algn="ctr"/>
                <a:endParaRPr lang="ru-RU" sz="1600" dirty="0">
                  <a:solidFill>
                    <a:srgbClr val="333333"/>
                  </a:solidFill>
                </a:endParaRPr>
              </a:p>
            </p:txBody>
          </p:sp>
          <p:sp>
            <p:nvSpPr>
              <p:cNvPr id="29" name="Овал 28">
                <a:extLst>
                  <a:ext uri="{FF2B5EF4-FFF2-40B4-BE49-F238E27FC236}">
                    <a16:creationId xmlns:a16="http://schemas.microsoft.com/office/drawing/2014/main" id="{C61B1AF4-2E11-4EEB-8549-A90786E8E380}"/>
                  </a:ext>
                </a:extLst>
              </p:cNvPr>
              <p:cNvSpPr/>
              <p:nvPr/>
            </p:nvSpPr>
            <p:spPr bwMode="auto">
              <a:xfrm>
                <a:off x="4455468" y="1241698"/>
                <a:ext cx="144016" cy="133424"/>
              </a:xfrm>
              <a:prstGeom prst="ellipse">
                <a:avLst/>
              </a:prstGeom>
              <a:noFill/>
              <a:ln w="38100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rtlCol="0" anchor="ctr"/>
              <a:lstStyle/>
              <a:p>
                <a:pPr algn="ctr"/>
                <a:endParaRPr lang="ru-RU" sz="1600" dirty="0">
                  <a:solidFill>
                    <a:srgbClr val="333333"/>
                  </a:solidFill>
                </a:endParaRPr>
              </a:p>
            </p:txBody>
          </p:sp>
          <p:sp>
            <p:nvSpPr>
              <p:cNvPr id="30" name="Овал 29">
                <a:extLst>
                  <a:ext uri="{FF2B5EF4-FFF2-40B4-BE49-F238E27FC236}">
                    <a16:creationId xmlns:a16="http://schemas.microsoft.com/office/drawing/2014/main" id="{CDD75769-559E-4CEE-BE35-35CDB779A7C6}"/>
                  </a:ext>
                </a:extLst>
              </p:cNvPr>
              <p:cNvSpPr/>
              <p:nvPr/>
            </p:nvSpPr>
            <p:spPr bwMode="auto">
              <a:xfrm>
                <a:off x="4703118" y="1498873"/>
                <a:ext cx="144016" cy="133424"/>
              </a:xfrm>
              <a:prstGeom prst="ellipse">
                <a:avLst/>
              </a:prstGeom>
              <a:noFill/>
              <a:ln w="38100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rtlCol="0" anchor="ctr"/>
              <a:lstStyle/>
              <a:p>
                <a:pPr algn="ctr"/>
                <a:endParaRPr lang="ru-RU" sz="1600" dirty="0">
                  <a:solidFill>
                    <a:srgbClr val="333333"/>
                  </a:solidFill>
                </a:endParaRPr>
              </a:p>
            </p:txBody>
          </p:sp>
          <p:sp>
            <p:nvSpPr>
              <p:cNvPr id="31" name="Овал 30">
                <a:extLst>
                  <a:ext uri="{FF2B5EF4-FFF2-40B4-BE49-F238E27FC236}">
                    <a16:creationId xmlns:a16="http://schemas.microsoft.com/office/drawing/2014/main" id="{AF5A4E0A-2072-4D27-A3E6-435FCECB759D}"/>
                  </a:ext>
                </a:extLst>
              </p:cNvPr>
              <p:cNvSpPr/>
              <p:nvPr/>
            </p:nvSpPr>
            <p:spPr bwMode="auto">
              <a:xfrm>
                <a:off x="6174731" y="1617936"/>
                <a:ext cx="144016" cy="133424"/>
              </a:xfrm>
              <a:prstGeom prst="ellipse">
                <a:avLst/>
              </a:prstGeom>
              <a:noFill/>
              <a:ln w="38100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rtlCol="0" anchor="ctr"/>
              <a:lstStyle/>
              <a:p>
                <a:pPr algn="ctr"/>
                <a:endParaRPr lang="ru-RU" sz="1600" dirty="0">
                  <a:solidFill>
                    <a:srgbClr val="333333"/>
                  </a:solidFill>
                </a:endParaRPr>
              </a:p>
            </p:txBody>
          </p:sp>
          <p:sp>
            <p:nvSpPr>
              <p:cNvPr id="32" name="Овал 31">
                <a:extLst>
                  <a:ext uri="{FF2B5EF4-FFF2-40B4-BE49-F238E27FC236}">
                    <a16:creationId xmlns:a16="http://schemas.microsoft.com/office/drawing/2014/main" id="{333AC956-9774-4282-BFBF-3CDA75FB04C9}"/>
                  </a:ext>
                </a:extLst>
              </p:cNvPr>
              <p:cNvSpPr/>
              <p:nvPr/>
            </p:nvSpPr>
            <p:spPr bwMode="auto">
              <a:xfrm>
                <a:off x="6774805" y="1665561"/>
                <a:ext cx="144016" cy="133424"/>
              </a:xfrm>
              <a:prstGeom prst="ellipse">
                <a:avLst/>
              </a:prstGeom>
              <a:noFill/>
              <a:ln w="38100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rtlCol="0" anchor="ctr"/>
              <a:lstStyle/>
              <a:p>
                <a:pPr algn="ctr"/>
                <a:endParaRPr lang="ru-RU" sz="1600" dirty="0">
                  <a:solidFill>
                    <a:srgbClr val="333333"/>
                  </a:solidFill>
                </a:endParaRPr>
              </a:p>
            </p:txBody>
          </p:sp>
          <p:sp>
            <p:nvSpPr>
              <p:cNvPr id="33" name="Овал 32">
                <a:extLst>
                  <a:ext uri="{FF2B5EF4-FFF2-40B4-BE49-F238E27FC236}">
                    <a16:creationId xmlns:a16="http://schemas.microsoft.com/office/drawing/2014/main" id="{2FB9ED13-4E94-4509-926D-EA14CF89264C}"/>
                  </a:ext>
                </a:extLst>
              </p:cNvPr>
              <p:cNvSpPr/>
              <p:nvPr/>
            </p:nvSpPr>
            <p:spPr bwMode="auto">
              <a:xfrm>
                <a:off x="7679681" y="1694135"/>
                <a:ext cx="144016" cy="133424"/>
              </a:xfrm>
              <a:prstGeom prst="ellipse">
                <a:avLst/>
              </a:prstGeom>
              <a:noFill/>
              <a:ln w="38100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rtlCol="0" anchor="ctr"/>
              <a:lstStyle/>
              <a:p>
                <a:pPr algn="ctr"/>
                <a:endParaRPr lang="ru-RU" sz="1600" dirty="0">
                  <a:solidFill>
                    <a:srgbClr val="333333"/>
                  </a:solidFill>
                </a:endParaRPr>
              </a:p>
            </p:txBody>
          </p:sp>
          <p:sp>
            <p:nvSpPr>
              <p:cNvPr id="34" name="Овал 33">
                <a:extLst>
                  <a:ext uri="{FF2B5EF4-FFF2-40B4-BE49-F238E27FC236}">
                    <a16:creationId xmlns:a16="http://schemas.microsoft.com/office/drawing/2014/main" id="{805E4519-568A-4309-90C6-FD3C81717E53}"/>
                  </a:ext>
                </a:extLst>
              </p:cNvPr>
              <p:cNvSpPr/>
              <p:nvPr/>
            </p:nvSpPr>
            <p:spPr bwMode="auto">
              <a:xfrm>
                <a:off x="8719867" y="1283208"/>
                <a:ext cx="144016" cy="133424"/>
              </a:xfrm>
              <a:prstGeom prst="ellipse">
                <a:avLst/>
              </a:prstGeom>
              <a:noFill/>
              <a:ln w="38100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rtlCol="0" anchor="ctr"/>
              <a:lstStyle/>
              <a:p>
                <a:pPr algn="ctr"/>
                <a:endParaRPr lang="ru-RU" sz="1600" dirty="0">
                  <a:solidFill>
                    <a:srgbClr val="333333"/>
                  </a:solidFill>
                </a:endParaRPr>
              </a:p>
            </p:txBody>
          </p:sp>
          <p:sp>
            <p:nvSpPr>
              <p:cNvPr id="35" name="Овал 34">
                <a:extLst>
                  <a:ext uri="{FF2B5EF4-FFF2-40B4-BE49-F238E27FC236}">
                    <a16:creationId xmlns:a16="http://schemas.microsoft.com/office/drawing/2014/main" id="{2CADD665-17A0-4F4A-8BA5-E02D31BEDC53}"/>
                  </a:ext>
                </a:extLst>
              </p:cNvPr>
              <p:cNvSpPr/>
              <p:nvPr/>
            </p:nvSpPr>
            <p:spPr bwMode="auto">
              <a:xfrm>
                <a:off x="8903643" y="1708422"/>
                <a:ext cx="144016" cy="133424"/>
              </a:xfrm>
              <a:prstGeom prst="ellipse">
                <a:avLst/>
              </a:prstGeom>
              <a:noFill/>
              <a:ln w="38100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rtlCol="0" anchor="ctr"/>
              <a:lstStyle/>
              <a:p>
                <a:pPr algn="ctr"/>
                <a:endParaRPr lang="ru-RU" sz="1600" dirty="0">
                  <a:solidFill>
                    <a:srgbClr val="333333"/>
                  </a:solidFill>
                </a:endParaRPr>
              </a:p>
            </p:txBody>
          </p:sp>
        </p:grpSp>
      </p:grpSp>
      <p:grpSp>
        <p:nvGrpSpPr>
          <p:cNvPr id="36" name="Группа 35">
            <a:extLst>
              <a:ext uri="{FF2B5EF4-FFF2-40B4-BE49-F238E27FC236}">
                <a16:creationId xmlns:a16="http://schemas.microsoft.com/office/drawing/2014/main" id="{78DD135A-CB76-4B93-BEBB-B7501BA4F96D}"/>
              </a:ext>
            </a:extLst>
          </p:cNvPr>
          <p:cNvGrpSpPr/>
          <p:nvPr/>
        </p:nvGrpSpPr>
        <p:grpSpPr>
          <a:xfrm>
            <a:off x="7540668" y="1244255"/>
            <a:ext cx="4651331" cy="2383615"/>
            <a:chOff x="0" y="2988765"/>
            <a:chExt cx="4245340" cy="2154735"/>
          </a:xfrm>
        </p:grpSpPr>
        <p:pic>
          <p:nvPicPr>
            <p:cNvPr id="37" name="Picture 6">
              <a:extLst>
                <a:ext uri="{FF2B5EF4-FFF2-40B4-BE49-F238E27FC236}">
                  <a16:creationId xmlns:a16="http://schemas.microsoft.com/office/drawing/2014/main" id="{11AB1F3A-0B82-44F0-9C77-1FA45C26569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988765"/>
              <a:ext cx="4245340" cy="2154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8" name="Прямоугольник 37">
              <a:extLst>
                <a:ext uri="{FF2B5EF4-FFF2-40B4-BE49-F238E27FC236}">
                  <a16:creationId xmlns:a16="http://schemas.microsoft.com/office/drawing/2014/main" id="{E2B44DC8-7E42-46B6-9817-45E9BD68C5A8}"/>
                </a:ext>
              </a:extLst>
            </p:cNvPr>
            <p:cNvSpPr/>
            <p:nvPr/>
          </p:nvSpPr>
          <p:spPr bwMode="auto">
            <a:xfrm>
              <a:off x="2337792" y="4162425"/>
              <a:ext cx="139700" cy="88900"/>
            </a:xfrm>
            <a:prstGeom prst="rect">
              <a:avLst/>
            </a:prstGeom>
            <a:noFill/>
            <a:ln w="9525">
              <a:solidFill>
                <a:srgbClr val="FF0000"/>
              </a:solidFill>
              <a:miter lim="800000"/>
              <a:headEnd/>
              <a:tailEnd/>
            </a:ln>
          </p:spPr>
          <p:txBody>
            <a:bodyPr rtlCol="0" anchor="ctr"/>
            <a:lstStyle/>
            <a:p>
              <a:pPr algn="ctr"/>
              <a:endParaRPr lang="ru-RU" sz="1600" dirty="0">
                <a:solidFill>
                  <a:srgbClr val="333333"/>
                </a:solidFill>
              </a:endParaRPr>
            </a:p>
          </p:txBody>
        </p:sp>
        <p:sp>
          <p:nvSpPr>
            <p:cNvPr id="39" name="Прямоугольник 38">
              <a:extLst>
                <a:ext uri="{FF2B5EF4-FFF2-40B4-BE49-F238E27FC236}">
                  <a16:creationId xmlns:a16="http://schemas.microsoft.com/office/drawing/2014/main" id="{719A985B-67D0-4FC5-9F77-0228CBAB7817}"/>
                </a:ext>
              </a:extLst>
            </p:cNvPr>
            <p:cNvSpPr/>
            <p:nvPr/>
          </p:nvSpPr>
          <p:spPr bwMode="auto">
            <a:xfrm>
              <a:off x="2340967" y="4533900"/>
              <a:ext cx="139700" cy="88900"/>
            </a:xfrm>
            <a:prstGeom prst="rect">
              <a:avLst/>
            </a:prstGeom>
            <a:noFill/>
            <a:ln w="9525">
              <a:solidFill>
                <a:srgbClr val="FF0000"/>
              </a:solidFill>
              <a:miter lim="800000"/>
              <a:headEnd/>
              <a:tailEnd/>
            </a:ln>
          </p:spPr>
          <p:txBody>
            <a:bodyPr rtlCol="0" anchor="ctr"/>
            <a:lstStyle/>
            <a:p>
              <a:pPr algn="ctr"/>
              <a:endParaRPr lang="ru-RU" sz="1600" dirty="0">
                <a:solidFill>
                  <a:srgbClr val="333333"/>
                </a:solidFill>
              </a:endParaRPr>
            </a:p>
          </p:txBody>
        </p:sp>
      </p:grpSp>
      <p:sp>
        <p:nvSpPr>
          <p:cNvPr id="40" name="Прямоугольник 39">
            <a:extLst>
              <a:ext uri="{FF2B5EF4-FFF2-40B4-BE49-F238E27FC236}">
                <a16:creationId xmlns:a16="http://schemas.microsoft.com/office/drawing/2014/main" id="{8E58C544-EF30-48BA-A9D7-7D984BC6F807}"/>
              </a:ext>
            </a:extLst>
          </p:cNvPr>
          <p:cNvSpPr/>
          <p:nvPr/>
        </p:nvSpPr>
        <p:spPr bwMode="auto">
          <a:xfrm>
            <a:off x="-19580" y="3616167"/>
            <a:ext cx="12211579" cy="77545"/>
          </a:xfrm>
          <a:prstGeom prst="rect">
            <a:avLst/>
          </a:prstGeom>
          <a:solidFill>
            <a:srgbClr val="FF6600"/>
          </a:solidFill>
          <a:ln w="9525">
            <a:solidFill>
              <a:srgbClr val="FF6600"/>
            </a:solidFill>
            <a:miter lim="800000"/>
            <a:headEnd/>
            <a:tailEnd/>
          </a:ln>
        </p:spPr>
        <p:txBody>
          <a:bodyPr rtlCol="0" anchor="ctr"/>
          <a:lstStyle/>
          <a:p>
            <a:pPr algn="ctr"/>
            <a:endParaRPr lang="ru-RU" sz="1600" dirty="0">
              <a:solidFill>
                <a:srgbClr val="333333"/>
              </a:solidFill>
            </a:endParaRPr>
          </a:p>
        </p:txBody>
      </p:sp>
      <p:sp>
        <p:nvSpPr>
          <p:cNvPr id="41" name="Прямоугольник 40">
            <a:extLst>
              <a:ext uri="{FF2B5EF4-FFF2-40B4-BE49-F238E27FC236}">
                <a16:creationId xmlns:a16="http://schemas.microsoft.com/office/drawing/2014/main" id="{200D57F6-CA63-4C4B-BEDF-BD64E98505A1}"/>
              </a:ext>
            </a:extLst>
          </p:cNvPr>
          <p:cNvSpPr/>
          <p:nvPr/>
        </p:nvSpPr>
        <p:spPr bwMode="auto">
          <a:xfrm>
            <a:off x="7478135" y="1203466"/>
            <a:ext cx="62533" cy="2490246"/>
          </a:xfrm>
          <a:prstGeom prst="rect">
            <a:avLst/>
          </a:prstGeom>
          <a:solidFill>
            <a:srgbClr val="FF6600"/>
          </a:solidFill>
          <a:ln w="9525">
            <a:solidFill>
              <a:srgbClr val="FF6600"/>
            </a:solidFill>
            <a:miter lim="800000"/>
            <a:headEnd/>
            <a:tailEnd/>
          </a:ln>
        </p:spPr>
        <p:txBody>
          <a:bodyPr rtlCol="0" anchor="ctr"/>
          <a:lstStyle/>
          <a:p>
            <a:pPr algn="ctr"/>
            <a:endParaRPr lang="ru-RU" sz="1600" dirty="0">
              <a:solidFill>
                <a:srgbClr val="3333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88026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Рисунок 5" descr="\\srv\обмен\Фирменный стиль\Для применения\PNG\Лого с надписью прозрачный.png">
            <a:extLst>
              <a:ext uri="{FF2B5EF4-FFF2-40B4-BE49-F238E27FC236}">
                <a16:creationId xmlns:a16="http://schemas.microsoft.com/office/drawing/2014/main" id="{C6B2093D-89D2-0259-178A-33C833F4C7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9349" y="448458"/>
            <a:ext cx="1059085" cy="4007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TextBox 24"/>
          <p:cNvSpPr txBox="1"/>
          <p:nvPr/>
        </p:nvSpPr>
        <p:spPr>
          <a:xfrm>
            <a:off x="487247" y="336820"/>
            <a:ext cx="7122143" cy="5539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3600" b="1" kern="2000" dirty="0">
                <a:solidFill>
                  <a:srgbClr val="E67B22"/>
                </a:solidFill>
                <a:latin typeface="Century Gothic" panose="020B0502020202020204" pitchFamily="34" charset="0"/>
              </a:rPr>
              <a:t>Триггер – назначение при СКФ</a:t>
            </a:r>
            <a:endParaRPr kumimoji="0" lang="ru-RU" sz="3600" b="1" i="0" u="none" strike="noStrike" kern="2000" cap="none" spc="0" normalizeH="0" baseline="0" noProof="0" dirty="0">
              <a:ln>
                <a:noFill/>
              </a:ln>
              <a:solidFill>
                <a:srgbClr val="E67B22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26" name="Straight Connector 54"/>
          <p:cNvCxnSpPr/>
          <p:nvPr/>
        </p:nvCxnSpPr>
        <p:spPr>
          <a:xfrm>
            <a:off x="0" y="1219200"/>
            <a:ext cx="12192000" cy="0"/>
          </a:xfrm>
          <a:prstGeom prst="line">
            <a:avLst/>
          </a:prstGeom>
          <a:ln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2" name="Объект 2">
            <a:extLst>
              <a:ext uri="{FF2B5EF4-FFF2-40B4-BE49-F238E27FC236}">
                <a16:creationId xmlns:a16="http://schemas.microsoft.com/office/drawing/2014/main" id="{F24B67B4-3260-0521-EAAD-CC22DA930F20}"/>
              </a:ext>
            </a:extLst>
          </p:cNvPr>
          <p:cNvSpPr txBox="1">
            <a:spLocks/>
          </p:cNvSpPr>
          <p:nvPr/>
        </p:nvSpPr>
        <p:spPr>
          <a:xfrm>
            <a:off x="331470" y="1428856"/>
            <a:ext cx="11523286" cy="16561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609555" marR="0" lvl="0" indent="-37250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800"/>
              <a:buFont typeface="Nunito Light"/>
              <a:buAutoNum type="arabicPeriod"/>
              <a:defRPr sz="1200" b="0" i="0" u="none" strike="noStrike" cap="none">
                <a:solidFill>
                  <a:srgbClr val="000000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1pPr>
            <a:lvl2pPr marL="1219110" marR="0" lvl="1" indent="-406371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Nunito Light"/>
              <a:buAutoNum type="alphaLcPeriod"/>
              <a:defRPr sz="1200" b="0" i="0" u="none" strike="noStrike" cap="none">
                <a:solidFill>
                  <a:srgbClr val="000000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2pPr>
            <a:lvl3pPr marL="1828664" marR="0" lvl="2" indent="-406371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Nunito Light"/>
              <a:buAutoNum type="romanLcPeriod"/>
              <a:defRPr sz="1200" b="0" i="0" u="none" strike="noStrike" cap="none">
                <a:solidFill>
                  <a:srgbClr val="000000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3pPr>
            <a:lvl4pPr marL="2438218" marR="0" lvl="3" indent="-406371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Nunito Light"/>
              <a:buAutoNum type="arabicPeriod"/>
              <a:defRPr sz="1200" b="0" i="0" u="none" strike="noStrike" cap="none">
                <a:solidFill>
                  <a:srgbClr val="000000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4pPr>
            <a:lvl5pPr marL="3047772" marR="0" lvl="4" indent="-406371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Nunito Light"/>
              <a:buAutoNum type="alphaLcPeriod"/>
              <a:defRPr sz="1200" b="0" i="0" u="none" strike="noStrike" cap="none">
                <a:solidFill>
                  <a:srgbClr val="000000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5pPr>
            <a:lvl6pPr marL="3657327" marR="0" lvl="5" indent="-406371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Nunito Light"/>
              <a:buAutoNum type="romanLcPeriod"/>
              <a:defRPr sz="1200" b="0" i="0" u="none" strike="noStrike" cap="none">
                <a:solidFill>
                  <a:srgbClr val="000000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6pPr>
            <a:lvl7pPr marL="4266880" marR="0" lvl="6" indent="-406371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Nunito Light"/>
              <a:buAutoNum type="arabicPeriod"/>
              <a:defRPr sz="1200" b="0" i="0" u="none" strike="noStrike" cap="none">
                <a:solidFill>
                  <a:srgbClr val="000000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7pPr>
            <a:lvl8pPr marL="4876435" marR="0" lvl="7" indent="-406371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Nunito Light"/>
              <a:buAutoNum type="alphaLcPeriod"/>
              <a:defRPr sz="1200" b="0" i="0" u="none" strike="noStrike" cap="none">
                <a:solidFill>
                  <a:srgbClr val="000000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8pPr>
            <a:lvl9pPr marL="5485990" marR="0" lvl="8" indent="-406371" algn="l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Clr>
                <a:srgbClr val="434343"/>
              </a:buClr>
              <a:buSzPts val="1200"/>
              <a:buFont typeface="Nunito Light"/>
              <a:buAutoNum type="romanLcPeriod"/>
              <a:defRPr sz="1200" b="0" i="0" u="none" strike="noStrike" cap="none">
                <a:solidFill>
                  <a:srgbClr val="000000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9pPr>
          </a:lstStyle>
          <a:p>
            <a:pPr marL="237050" indent="0" fontAlgn="auto">
              <a:buNone/>
            </a:pPr>
            <a:r>
              <a:rPr lang="ru-RU" sz="2000" kern="0" dirty="0"/>
              <a:t>При СКФ </a:t>
            </a:r>
            <a:r>
              <a:rPr lang="en-US" sz="2000" kern="0" dirty="0"/>
              <a:t>&lt; 30 </a:t>
            </a:r>
            <a:r>
              <a:rPr lang="ru-RU" sz="2000" kern="0" dirty="0"/>
              <a:t>противопоказаны целый ряд препаратов, например «</a:t>
            </a:r>
            <a:r>
              <a:rPr lang="ru-RU" sz="2000" kern="0" dirty="0">
                <a:solidFill>
                  <a:srgbClr val="F06400"/>
                </a:solidFill>
              </a:rPr>
              <a:t>Кетопрофен</a:t>
            </a:r>
            <a:r>
              <a:rPr lang="ru-RU" sz="2000" kern="0" dirty="0"/>
              <a:t>»</a:t>
            </a:r>
          </a:p>
          <a:p>
            <a:pPr marL="237050" indent="0" fontAlgn="auto">
              <a:buNone/>
            </a:pPr>
            <a:r>
              <a:rPr lang="ru-RU" sz="2000" kern="0" dirty="0"/>
              <a:t>Последствия - </a:t>
            </a:r>
            <a:r>
              <a:rPr lang="ru-RU" sz="2000" kern="0" dirty="0">
                <a:solidFill>
                  <a:srgbClr val="FF0000"/>
                </a:solidFill>
              </a:rPr>
              <a:t>Ятрогенные осложнения:</a:t>
            </a:r>
            <a:r>
              <a:rPr lang="en-US" sz="2000" kern="0" dirty="0">
                <a:solidFill>
                  <a:srgbClr val="FF0000"/>
                </a:solidFill>
              </a:rPr>
              <a:t> </a:t>
            </a:r>
            <a:r>
              <a:rPr lang="ru-RU" sz="2000" kern="0" dirty="0">
                <a:solidFill>
                  <a:srgbClr val="FF0000"/>
                </a:solidFill>
              </a:rPr>
              <a:t>Слепота</a:t>
            </a:r>
            <a:r>
              <a:rPr lang="en-US" sz="2000" kern="0" dirty="0">
                <a:solidFill>
                  <a:srgbClr val="FF0000"/>
                </a:solidFill>
              </a:rPr>
              <a:t>, </a:t>
            </a:r>
            <a:r>
              <a:rPr lang="ru-RU" sz="2000" kern="0" dirty="0">
                <a:solidFill>
                  <a:srgbClr val="FF0000"/>
                </a:solidFill>
              </a:rPr>
              <a:t>язвенная болезнь, и прочие..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EBC5965-F38B-7648-307F-219D134E2E8F}"/>
              </a:ext>
            </a:extLst>
          </p:cNvPr>
          <p:cNvSpPr txBox="1"/>
          <p:nvPr/>
        </p:nvSpPr>
        <p:spPr>
          <a:xfrm>
            <a:off x="575049" y="4355904"/>
            <a:ext cx="4320479" cy="2246759"/>
          </a:xfrm>
          <a:prstGeom prst="rect">
            <a:avLst/>
          </a:prstGeom>
        </p:spPr>
        <p:txBody>
          <a:bodyPr vert="horz" wrap="square" lIns="91430" tIns="45715" rIns="91430" bIns="45715" rtlCol="0" anchor="ctr">
            <a:spAutoFit/>
          </a:bodyPr>
          <a:lstStyle/>
          <a:p>
            <a:pPr defTabSz="914288" fontAlgn="auto">
              <a:spcAft>
                <a:spcPts val="0"/>
              </a:spcAft>
            </a:pPr>
            <a:r>
              <a:rPr lang="ru-RU" sz="2800" dirty="0">
                <a:solidFill>
                  <a:srgbClr val="FF8C1E"/>
                </a:solidFill>
                <a:latin typeface="+mj-lt"/>
                <a:ea typeface="+mj-ea"/>
                <a:cs typeface="+mj-cs"/>
              </a:rPr>
              <a:t>В сентябре 2018 из </a:t>
            </a:r>
            <a:r>
              <a:rPr lang="ru-RU" sz="2800" b="1" dirty="0">
                <a:solidFill>
                  <a:srgbClr val="FF8C1E"/>
                </a:solidFill>
                <a:latin typeface="+mj-lt"/>
                <a:ea typeface="+mj-ea"/>
                <a:cs typeface="+mj-cs"/>
              </a:rPr>
              <a:t>1106</a:t>
            </a:r>
            <a:r>
              <a:rPr lang="ru-RU" sz="2800" dirty="0">
                <a:solidFill>
                  <a:srgbClr val="FF8C1E"/>
                </a:solidFill>
                <a:latin typeface="+mj-lt"/>
                <a:ea typeface="+mj-ea"/>
                <a:cs typeface="+mj-cs"/>
              </a:rPr>
              <a:t>  лежащих пациентов найдено </a:t>
            </a:r>
            <a:r>
              <a:rPr lang="ru-RU" sz="2800" b="1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16</a:t>
            </a:r>
            <a:r>
              <a:rPr lang="ru-RU" sz="2800" dirty="0">
                <a:solidFill>
                  <a:srgbClr val="FF8C1E"/>
                </a:solidFill>
                <a:latin typeface="+mj-lt"/>
                <a:ea typeface="+mj-ea"/>
                <a:cs typeface="+mj-cs"/>
              </a:rPr>
              <a:t> с противопоказанными назначениями</a:t>
            </a:r>
          </a:p>
        </p:txBody>
      </p:sp>
      <p:graphicFrame>
        <p:nvGraphicFramePr>
          <p:cNvPr id="5" name="Диаграмма 4">
            <a:extLst>
              <a:ext uri="{FF2B5EF4-FFF2-40B4-BE49-F238E27FC236}">
                <a16:creationId xmlns:a16="http://schemas.microsoft.com/office/drawing/2014/main" id="{C48200BE-2E72-0FAC-BE80-01B59EFA7E7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68790572"/>
              </p:ext>
            </p:extLst>
          </p:nvPr>
        </p:nvGraphicFramePr>
        <p:xfrm>
          <a:off x="6252210" y="2754630"/>
          <a:ext cx="5292736" cy="37795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548294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Graphic spid="5" grpId="0">
        <p:bldAsOne/>
      </p:bldGraphic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C1B45FC6-8EA1-4E3E-AD06-17D801ABCC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70496" y="323794"/>
            <a:ext cx="1184260" cy="536268"/>
          </a:xfrm>
          <a:prstGeom prst="rect">
            <a:avLst/>
          </a:prstGeom>
        </p:spPr>
      </p:pic>
      <p:pic>
        <p:nvPicPr>
          <p:cNvPr id="24" name="Рисунок 5" descr="\\srv\обмен\Фирменный стиль\Для применения\PNG\Лого с надписью прозрачный.png">
            <a:extLst>
              <a:ext uri="{FF2B5EF4-FFF2-40B4-BE49-F238E27FC236}">
                <a16:creationId xmlns:a16="http://schemas.microsoft.com/office/drawing/2014/main" id="{C6B2093D-89D2-0259-178A-33C833F4C7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5690" y="448458"/>
            <a:ext cx="1059085" cy="4007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TextBox 24"/>
          <p:cNvSpPr txBox="1"/>
          <p:nvPr/>
        </p:nvSpPr>
        <p:spPr>
          <a:xfrm>
            <a:off x="487247" y="336820"/>
            <a:ext cx="8783753" cy="4616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000" b="1" i="0" u="none" strike="noStrike" kern="2000" cap="none" spc="0" normalizeH="0" baseline="0" noProof="0" dirty="0">
                <a:ln>
                  <a:noFill/>
                </a:ln>
                <a:solidFill>
                  <a:srgbClr val="E67B2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Работа с найденными событиями</a:t>
            </a:r>
          </a:p>
        </p:txBody>
      </p:sp>
      <p:cxnSp>
        <p:nvCxnSpPr>
          <p:cNvPr id="26" name="Straight Connector 54"/>
          <p:cNvCxnSpPr/>
          <p:nvPr/>
        </p:nvCxnSpPr>
        <p:spPr>
          <a:xfrm>
            <a:off x="0" y="1219200"/>
            <a:ext cx="12192000" cy="0"/>
          </a:xfrm>
          <a:prstGeom prst="line">
            <a:avLst/>
          </a:prstGeom>
          <a:ln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10" name="Picture 5">
            <a:extLst>
              <a:ext uri="{FF2B5EF4-FFF2-40B4-BE49-F238E27FC236}">
                <a16:creationId xmlns:a16="http://schemas.microsoft.com/office/drawing/2014/main" id="{601C2263-CFB5-47CC-A816-F29243D080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594" y="4139020"/>
            <a:ext cx="8064812" cy="24459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6">
            <a:extLst>
              <a:ext uri="{FF2B5EF4-FFF2-40B4-BE49-F238E27FC236}">
                <a16:creationId xmlns:a16="http://schemas.microsoft.com/office/drawing/2014/main" id="{DC913E6F-6E64-4A66-87B0-4E010E1EF0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594" y="1425250"/>
            <a:ext cx="8064812" cy="22911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805446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C1B45FC6-8EA1-4E3E-AD06-17D801ABCC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70496" y="323794"/>
            <a:ext cx="1184260" cy="536268"/>
          </a:xfrm>
          <a:prstGeom prst="rect">
            <a:avLst/>
          </a:prstGeom>
        </p:spPr>
      </p:pic>
      <p:pic>
        <p:nvPicPr>
          <p:cNvPr id="24" name="Рисунок 5" descr="\\srv\обмен\Фирменный стиль\Для применения\PNG\Лого с надписью прозрачный.png">
            <a:extLst>
              <a:ext uri="{FF2B5EF4-FFF2-40B4-BE49-F238E27FC236}">
                <a16:creationId xmlns:a16="http://schemas.microsoft.com/office/drawing/2014/main" id="{C6B2093D-89D2-0259-178A-33C833F4C7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5690" y="448458"/>
            <a:ext cx="1059085" cy="4007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TextBox 24"/>
          <p:cNvSpPr txBox="1"/>
          <p:nvPr/>
        </p:nvSpPr>
        <p:spPr>
          <a:xfrm>
            <a:off x="487247" y="336820"/>
            <a:ext cx="8783753" cy="4616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000" b="1" i="0" u="none" strike="noStrike" kern="2000" cap="none" spc="0" normalizeH="0" baseline="0" noProof="0" dirty="0">
                <a:ln>
                  <a:noFill/>
                </a:ln>
                <a:solidFill>
                  <a:srgbClr val="E67B2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Работа с найденными событиями</a:t>
            </a:r>
          </a:p>
        </p:txBody>
      </p:sp>
      <p:cxnSp>
        <p:nvCxnSpPr>
          <p:cNvPr id="26" name="Straight Connector 54"/>
          <p:cNvCxnSpPr/>
          <p:nvPr/>
        </p:nvCxnSpPr>
        <p:spPr>
          <a:xfrm>
            <a:off x="0" y="1219200"/>
            <a:ext cx="12192000" cy="0"/>
          </a:xfrm>
          <a:prstGeom prst="line">
            <a:avLst/>
          </a:prstGeom>
          <a:ln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8" name="Picture 8">
            <a:extLst>
              <a:ext uri="{FF2B5EF4-FFF2-40B4-BE49-F238E27FC236}">
                <a16:creationId xmlns:a16="http://schemas.microsoft.com/office/drawing/2014/main" id="{C103F5D2-3878-4B6C-953B-714E1655AD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0939" y="1456630"/>
            <a:ext cx="5349120" cy="49529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9">
            <a:extLst>
              <a:ext uri="{FF2B5EF4-FFF2-40B4-BE49-F238E27FC236}">
                <a16:creationId xmlns:a16="http://schemas.microsoft.com/office/drawing/2014/main" id="{7305AF94-49C7-4E6E-A933-7EC0A944AD0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939"/>
          <a:stretch/>
        </p:blipFill>
        <p:spPr bwMode="auto">
          <a:xfrm>
            <a:off x="398872" y="1456631"/>
            <a:ext cx="5697128" cy="49529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788940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C1B45FC6-8EA1-4E3E-AD06-17D801ABCC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70496" y="323794"/>
            <a:ext cx="1184260" cy="536268"/>
          </a:xfrm>
          <a:prstGeom prst="rect">
            <a:avLst/>
          </a:prstGeom>
        </p:spPr>
      </p:pic>
      <p:pic>
        <p:nvPicPr>
          <p:cNvPr id="24" name="Рисунок 5" descr="\\srv\обмен\Фирменный стиль\Для применения\PNG\Лого с надписью прозрачный.png">
            <a:extLst>
              <a:ext uri="{FF2B5EF4-FFF2-40B4-BE49-F238E27FC236}">
                <a16:creationId xmlns:a16="http://schemas.microsoft.com/office/drawing/2014/main" id="{C6B2093D-89D2-0259-178A-33C833F4C7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5690" y="448458"/>
            <a:ext cx="1059085" cy="4007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TextBox 24"/>
          <p:cNvSpPr txBox="1"/>
          <p:nvPr/>
        </p:nvSpPr>
        <p:spPr>
          <a:xfrm>
            <a:off x="487247" y="336820"/>
            <a:ext cx="8783753" cy="4616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000" b="1" i="0" u="none" strike="noStrike" kern="2000" cap="none" spc="0" normalizeH="0" baseline="0" noProof="0" dirty="0">
                <a:ln>
                  <a:noFill/>
                </a:ln>
                <a:solidFill>
                  <a:srgbClr val="E67B2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Наполнение базы знаний</a:t>
            </a:r>
          </a:p>
        </p:txBody>
      </p:sp>
      <p:cxnSp>
        <p:nvCxnSpPr>
          <p:cNvPr id="26" name="Straight Connector 54"/>
          <p:cNvCxnSpPr/>
          <p:nvPr/>
        </p:nvCxnSpPr>
        <p:spPr>
          <a:xfrm>
            <a:off x="0" y="1219200"/>
            <a:ext cx="12192000" cy="0"/>
          </a:xfrm>
          <a:prstGeom prst="line">
            <a:avLst/>
          </a:prstGeom>
          <a:ln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10" name="Picture 3">
            <a:extLst>
              <a:ext uri="{FF2B5EF4-FFF2-40B4-BE49-F238E27FC236}">
                <a16:creationId xmlns:a16="http://schemas.microsoft.com/office/drawing/2014/main" id="{4B4183FE-CDBD-47C8-81C2-7FE6A00FD3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4575" y="1681226"/>
            <a:ext cx="4690178" cy="42378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4">
            <a:extLst>
              <a:ext uri="{FF2B5EF4-FFF2-40B4-BE49-F238E27FC236}">
                <a16:creationId xmlns:a16="http://schemas.microsoft.com/office/drawing/2014/main" id="{39B4DC5B-9C51-4543-BEC5-A5EEC90B91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247" y="1681225"/>
            <a:ext cx="6091466" cy="42378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905604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Рисунок 5" descr="\\srv\обмен\Фирменный стиль\Для применения\PNG\Лого с надписью прозрачный.png">
            <a:extLst>
              <a:ext uri="{FF2B5EF4-FFF2-40B4-BE49-F238E27FC236}">
                <a16:creationId xmlns:a16="http://schemas.microsoft.com/office/drawing/2014/main" id="{C6B2093D-89D2-0259-178A-33C833F4C7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9349" y="448458"/>
            <a:ext cx="1059085" cy="4007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TextBox 24"/>
          <p:cNvSpPr txBox="1"/>
          <p:nvPr/>
        </p:nvSpPr>
        <p:spPr>
          <a:xfrm>
            <a:off x="487247" y="336820"/>
            <a:ext cx="7529305" cy="5539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3600" b="1" kern="2000" dirty="0">
                <a:solidFill>
                  <a:srgbClr val="E67B22"/>
                </a:solidFill>
                <a:latin typeface="Century Gothic" panose="020B0502020202020204" pitchFamily="34" charset="0"/>
              </a:rPr>
              <a:t>Управление рисками и </a:t>
            </a:r>
            <a:r>
              <a:rPr lang="ru-RU" sz="3600" b="1" kern="2000" dirty="0" err="1">
                <a:solidFill>
                  <a:srgbClr val="E67B22"/>
                </a:solidFill>
                <a:latin typeface="Century Gothic" panose="020B0502020202020204" pitchFamily="34" charset="0"/>
              </a:rPr>
              <a:t>тригеры</a:t>
            </a:r>
            <a:endParaRPr kumimoji="0" lang="ru-RU" sz="3600" b="1" i="0" u="none" strike="noStrike" kern="2000" cap="none" spc="0" normalizeH="0" baseline="0" noProof="0" dirty="0">
              <a:ln>
                <a:noFill/>
              </a:ln>
              <a:solidFill>
                <a:srgbClr val="E67B22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26" name="Straight Connector 54"/>
          <p:cNvCxnSpPr/>
          <p:nvPr/>
        </p:nvCxnSpPr>
        <p:spPr>
          <a:xfrm>
            <a:off x="0" y="1219200"/>
            <a:ext cx="12192000" cy="0"/>
          </a:xfrm>
          <a:prstGeom prst="line">
            <a:avLst/>
          </a:prstGeom>
          <a:ln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9E41B899-D9EA-AB2B-3BF7-5C993B6AB806}"/>
              </a:ext>
            </a:extLst>
          </p:cNvPr>
          <p:cNvSpPr/>
          <p:nvPr/>
        </p:nvSpPr>
        <p:spPr>
          <a:xfrm>
            <a:off x="127000" y="1305655"/>
            <a:ext cx="12065000" cy="5062924"/>
          </a:xfrm>
          <a:prstGeom prst="rect">
            <a:avLst/>
          </a:prstGeom>
        </p:spPr>
        <p:txBody>
          <a:bodyPr wrap="square" numCol="2">
            <a:spAutoFit/>
          </a:bodyPr>
          <a:lstStyle/>
          <a:p>
            <a:r>
              <a:rPr lang="ru-RU" sz="1700" b="1" dirty="0"/>
              <a:t>Лекарственная безопасность</a:t>
            </a:r>
            <a:r>
              <a:rPr lang="ru-RU" sz="1700" dirty="0"/>
              <a:t>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1700" dirty="0"/>
              <a:t>   Недопустимое назначение по СКФ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1700" dirty="0"/>
              <a:t>   Недопустимое назначение беременной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1700" dirty="0"/>
              <a:t>   Недопустимое назначение по возрасту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1700" dirty="0"/>
              <a:t>   Несовместимое назначение (ЭКФ)</a:t>
            </a:r>
            <a:endParaRPr lang="en-US" sz="1700" dirty="0"/>
          </a:p>
          <a:p>
            <a:pPr>
              <a:buFont typeface="Arial" panose="020B0604020202020204" pitchFamily="34" charset="0"/>
              <a:buChar char="•"/>
            </a:pPr>
            <a:r>
              <a:rPr lang="ru-RU" sz="1700" dirty="0"/>
              <a:t>   Высокий МНО и применение варфарина</a:t>
            </a:r>
          </a:p>
          <a:p>
            <a:pPr marL="0" indent="0"/>
            <a:endParaRPr lang="ru-RU" sz="1700" dirty="0"/>
          </a:p>
          <a:p>
            <a:pPr marL="0" indent="0"/>
            <a:r>
              <a:rPr lang="ru-RU" sz="1700" b="1" dirty="0"/>
              <a:t>Эпидемиологическая безопасность</a:t>
            </a:r>
            <a:r>
              <a:rPr lang="ru-RU" sz="1700" dirty="0"/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700" dirty="0"/>
              <a:t>Инфекция в области хирургического вмешательства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700" dirty="0"/>
              <a:t>Катетер-ассоциированная инфекция мочевыводящих путей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700" dirty="0"/>
              <a:t>Катетер-ассоциированная инфекция кровотока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700" dirty="0" err="1"/>
              <a:t>Нозокомиальная</a:t>
            </a:r>
            <a:r>
              <a:rPr lang="ru-RU" sz="1700" dirty="0"/>
              <a:t> пневмония / вентилятор-ассоциированная пневмония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1700" dirty="0"/>
          </a:p>
          <a:p>
            <a:pPr marL="0" indent="0"/>
            <a:r>
              <a:rPr lang="ru-RU" sz="1700" b="1" dirty="0"/>
              <a:t>Оказание </a:t>
            </a:r>
            <a:r>
              <a:rPr lang="ru-RU" sz="1700" b="1" dirty="0" err="1"/>
              <a:t>мед.помощи</a:t>
            </a:r>
            <a:r>
              <a:rPr lang="ru-RU" sz="1700" b="1" dirty="0"/>
              <a:t> в стационаре</a:t>
            </a:r>
            <a:r>
              <a:rPr lang="ru-RU" sz="1700" dirty="0"/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700" dirty="0"/>
              <a:t>Внутрибольничный инсульт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700" dirty="0"/>
              <a:t>Внутрибольничный </a:t>
            </a:r>
            <a:r>
              <a:rPr lang="ru-RU" sz="1700" dirty="0" err="1"/>
              <a:t>инфакрт</a:t>
            </a:r>
            <a:endParaRPr lang="ru-RU" sz="17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700" dirty="0"/>
              <a:t>Внутрибольничная ТЭЛА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7A4090B3-206D-EF2A-78CC-2E62F7267FE2}"/>
              </a:ext>
            </a:extLst>
          </p:cNvPr>
          <p:cNvSpPr/>
          <p:nvPr/>
        </p:nvSpPr>
        <p:spPr>
          <a:xfrm>
            <a:off x="6096000" y="1305655"/>
            <a:ext cx="6096000" cy="4801314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indent="0"/>
            <a:r>
              <a:rPr lang="ru-RU" sz="1700" b="1" dirty="0"/>
              <a:t>Оказание экстренной помощи</a:t>
            </a:r>
            <a:r>
              <a:rPr lang="ru-RU" sz="1700" dirty="0"/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700" dirty="0"/>
              <a:t>Длительное обследование приемном отделении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700" dirty="0"/>
              <a:t>Длительное время дверь-баллон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700" dirty="0"/>
              <a:t>Длительное время ОНМК-КТ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700" dirty="0"/>
              <a:t>Повторное обращение в ПО</a:t>
            </a:r>
          </a:p>
          <a:p>
            <a:pPr marL="285750" indent="-285750"/>
            <a:endParaRPr lang="ru-RU" sz="1700" dirty="0"/>
          </a:p>
          <a:p>
            <a:pPr marL="0" indent="0"/>
            <a:r>
              <a:rPr lang="ru-RU" sz="1700" b="1" dirty="0"/>
              <a:t>Хирургическая безопасность</a:t>
            </a:r>
            <a:r>
              <a:rPr lang="ru-RU" sz="1700" dirty="0"/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700" dirty="0"/>
              <a:t>Повторная операция в течение 24 часов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700" dirty="0"/>
              <a:t>Инфекции после эндопротезирования</a:t>
            </a:r>
          </a:p>
          <a:p>
            <a:pPr marL="0" indent="0"/>
            <a:endParaRPr lang="ru-RU" sz="1700" dirty="0"/>
          </a:p>
          <a:p>
            <a:pPr marL="0" indent="0"/>
            <a:r>
              <a:rPr lang="ru-RU" sz="1700" b="1" dirty="0"/>
              <a:t>Опыт пациента</a:t>
            </a:r>
            <a:r>
              <a:rPr lang="ru-RU" sz="1700" dirty="0"/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700" dirty="0"/>
              <a:t>Низкая оценка пациента </a:t>
            </a:r>
            <a:r>
              <a:rPr lang="en-US" sz="1700" dirty="0"/>
              <a:t>CSI </a:t>
            </a:r>
            <a:r>
              <a:rPr lang="ru-RU" sz="1700" dirty="0"/>
              <a:t>по результатам звонка роботом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1700" dirty="0"/>
          </a:p>
          <a:p>
            <a:pPr marL="0" indent="0"/>
            <a:r>
              <a:rPr lang="ru-RU" sz="1700" b="1" dirty="0"/>
              <a:t>Управление персоналом</a:t>
            </a:r>
            <a:r>
              <a:rPr lang="ru-RU" sz="1700" dirty="0"/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700" dirty="0"/>
              <a:t>Низкий рейтинг новичка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700" dirty="0"/>
              <a:t>Увольнение в течение 6 месяцев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700" dirty="0"/>
              <a:t>Низкий рейтинг наставника</a:t>
            </a:r>
          </a:p>
        </p:txBody>
      </p:sp>
    </p:spTree>
    <p:extLst>
      <p:ext uri="{BB962C8B-B14F-4D97-AF65-F5344CB8AC3E}">
        <p14:creationId xmlns:p14="http://schemas.microsoft.com/office/powerpoint/2010/main" val="250320136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Рисунок 5" descr="\\srv\обмен\Фирменный стиль\Для применения\PNG\Лого с надписью прозрачный.png">
            <a:extLst>
              <a:ext uri="{FF2B5EF4-FFF2-40B4-BE49-F238E27FC236}">
                <a16:creationId xmlns:a16="http://schemas.microsoft.com/office/drawing/2014/main" id="{C6B2093D-89D2-0259-178A-33C833F4C7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9349" y="448458"/>
            <a:ext cx="1059085" cy="4007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TextBox 24"/>
          <p:cNvSpPr txBox="1"/>
          <p:nvPr/>
        </p:nvSpPr>
        <p:spPr>
          <a:xfrm>
            <a:off x="487247" y="336820"/>
            <a:ext cx="3885679" cy="5539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3600" b="1" kern="2000" dirty="0">
                <a:solidFill>
                  <a:srgbClr val="E67B22"/>
                </a:solidFill>
                <a:latin typeface="Century Gothic" panose="020B0502020202020204" pitchFamily="34" charset="0"/>
              </a:rPr>
              <a:t>Проверки в МИС</a:t>
            </a:r>
            <a:endParaRPr kumimoji="0" lang="ru-RU" sz="3600" b="1" i="0" u="none" strike="noStrike" kern="2000" cap="none" spc="0" normalizeH="0" baseline="0" noProof="0" dirty="0">
              <a:ln>
                <a:noFill/>
              </a:ln>
              <a:solidFill>
                <a:srgbClr val="E67B22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26" name="Straight Connector 54"/>
          <p:cNvCxnSpPr/>
          <p:nvPr/>
        </p:nvCxnSpPr>
        <p:spPr>
          <a:xfrm>
            <a:off x="0" y="1219200"/>
            <a:ext cx="12192000" cy="0"/>
          </a:xfrm>
          <a:prstGeom prst="line">
            <a:avLst/>
          </a:prstGeom>
          <a:ln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3" name="Объект 4">
            <a:extLst>
              <a:ext uri="{FF2B5EF4-FFF2-40B4-BE49-F238E27FC236}">
                <a16:creationId xmlns:a16="http://schemas.microsoft.com/office/drawing/2014/main" id="{A61B160A-B3FD-7E0C-2EAD-5A05350163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6558" y="1292718"/>
            <a:ext cx="4109218" cy="1991089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7BAE586-C2FE-8163-EE7E-C6738C8BDE4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9105" y="3106362"/>
            <a:ext cx="3535169" cy="22134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7575D8F-9F34-D2A6-AAB0-D1F658DAD4A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4656" y="5405230"/>
            <a:ext cx="3157669" cy="12248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14239B3-2B39-FD25-1B45-D351FF2C317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28792" y="4747362"/>
            <a:ext cx="4915134" cy="18811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CBCFF91-1234-84CC-6FE1-C1790A8CB2C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28791" y="3145475"/>
            <a:ext cx="4915135" cy="14990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81FF9F5-65B7-27BE-13E1-186BB891EDC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71827" y="1297486"/>
            <a:ext cx="3872099" cy="196152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C0E5651-7EDC-D661-7904-34DB295739A4}"/>
              </a:ext>
            </a:extLst>
          </p:cNvPr>
          <p:cNvSpPr txBox="1"/>
          <p:nvPr/>
        </p:nvSpPr>
        <p:spPr>
          <a:xfrm>
            <a:off x="8705850" y="1382655"/>
            <a:ext cx="3419475" cy="54753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590" dirty="0">
                <a:solidFill>
                  <a:srgbClr val="FF8C1E"/>
                </a:solidFill>
              </a:rPr>
              <a:t>ЛС – Аллергия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590" dirty="0">
                <a:solidFill>
                  <a:srgbClr val="FF8C1E"/>
                </a:solidFill>
              </a:rPr>
              <a:t>Повторные назначения процедур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590" dirty="0">
                <a:solidFill>
                  <a:srgbClr val="FF8C1E"/>
                </a:solidFill>
              </a:rPr>
              <a:t>Превышение дозы ЛС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590" dirty="0">
                <a:solidFill>
                  <a:srgbClr val="FF8C1E"/>
                </a:solidFill>
              </a:rPr>
              <a:t>Превышение дозы лучевой нагрузки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590" dirty="0">
                <a:solidFill>
                  <a:srgbClr val="FF8C1E"/>
                </a:solidFill>
              </a:rPr>
              <a:t>Взаимодействие препаратов между собой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590" dirty="0">
                <a:solidFill>
                  <a:srgbClr val="FF8C1E"/>
                </a:solidFill>
              </a:rPr>
              <a:t>Соответствие клиническим рекомендациям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590" dirty="0">
                <a:solidFill>
                  <a:srgbClr val="FF8C1E"/>
                </a:solidFill>
              </a:rPr>
              <a:t>Противопоказания по возрасту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590" dirty="0">
                <a:solidFill>
                  <a:srgbClr val="FF8C1E"/>
                </a:solidFill>
              </a:rPr>
              <a:t>Противопоказания по беременности</a:t>
            </a:r>
            <a:endParaRPr lang="en-US" sz="1590" dirty="0">
              <a:solidFill>
                <a:srgbClr val="FF8C1E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590" dirty="0">
                <a:solidFill>
                  <a:srgbClr val="FF8C1E"/>
                </a:solidFill>
              </a:rPr>
              <a:t>Противопоказания по диагнозу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590" dirty="0">
                <a:solidFill>
                  <a:srgbClr val="FF8C1E"/>
                </a:solidFill>
              </a:rPr>
              <a:t>Противопоказания по лабораторным данным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590" dirty="0">
                <a:solidFill>
                  <a:srgbClr val="FF8C1E"/>
                </a:solidFill>
              </a:rPr>
              <a:t>Резистентность микроорганизма к антибиотику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590" dirty="0">
                <a:solidFill>
                  <a:srgbClr val="FF8C1E"/>
                </a:solidFill>
              </a:rPr>
              <a:t>Противопоказания по расчетным значениям (СКФ)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590" dirty="0">
                <a:solidFill>
                  <a:srgbClr val="FF8C1E"/>
                </a:solidFill>
              </a:rPr>
              <a:t>И т д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1590" dirty="0">
              <a:solidFill>
                <a:srgbClr val="FF8C1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2687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9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2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9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7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9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2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9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" dur="500" fill="hold"/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7" dur="500" fill="hold"/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9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1" dur="500" fill="hold"/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32" dur="500" fill="hold"/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9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6" dur="500" fill="hold"/>
                                        <p:tgtEl>
                                          <p:spTgt spid="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37" dur="500" fill="hold"/>
                                        <p:tgtEl>
                                          <p:spTgt spid="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9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1" dur="500" fill="hold"/>
                                        <p:tgtEl>
                                          <p:spTgt spid="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42" dur="500" fill="hold"/>
                                        <p:tgtEl>
                                          <p:spTgt spid="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Рисунок 5" descr="\\srv\обмен\Фирменный стиль\Для применения\PNG\Лого с надписью прозрачный.png">
            <a:extLst>
              <a:ext uri="{FF2B5EF4-FFF2-40B4-BE49-F238E27FC236}">
                <a16:creationId xmlns:a16="http://schemas.microsoft.com/office/drawing/2014/main" id="{C6B2093D-89D2-0259-178A-33C833F4C7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9349" y="448458"/>
            <a:ext cx="1059085" cy="4007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TextBox 24"/>
          <p:cNvSpPr txBox="1"/>
          <p:nvPr/>
        </p:nvSpPr>
        <p:spPr>
          <a:xfrm>
            <a:off x="487247" y="336820"/>
            <a:ext cx="10472102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3600" b="1" kern="2000" dirty="0">
                <a:solidFill>
                  <a:srgbClr val="E67B22"/>
                </a:solidFill>
                <a:latin typeface="Century Gothic" panose="020B0502020202020204" pitchFamily="34" charset="0"/>
              </a:rPr>
              <a:t>Электронный клинический фармаколог</a:t>
            </a:r>
            <a:endParaRPr kumimoji="0" lang="ru-RU" sz="3600" b="1" i="0" u="none" strike="noStrike" kern="2000" cap="none" spc="0" normalizeH="0" baseline="0" noProof="0" dirty="0">
              <a:ln>
                <a:noFill/>
              </a:ln>
              <a:solidFill>
                <a:srgbClr val="E67B22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26" name="Straight Connector 54"/>
          <p:cNvCxnSpPr/>
          <p:nvPr/>
        </p:nvCxnSpPr>
        <p:spPr>
          <a:xfrm>
            <a:off x="0" y="1219200"/>
            <a:ext cx="12192000" cy="0"/>
          </a:xfrm>
          <a:prstGeom prst="line">
            <a:avLst/>
          </a:prstGeom>
          <a:ln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A917BBE-D1A1-67B8-793C-139892C488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79758" y="5886451"/>
            <a:ext cx="1638676" cy="737404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B2B54EC-D6AB-F65D-52D6-8E117FEE15D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3566" y="1640566"/>
            <a:ext cx="6563440" cy="38415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3779EE5-467A-B516-A9D0-13B99CF3AE4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29450" y="1589208"/>
            <a:ext cx="4988984" cy="38929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2270528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C1B45FC6-8EA1-4E3E-AD06-17D801ABCC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70496" y="323794"/>
            <a:ext cx="1184260" cy="536268"/>
          </a:xfrm>
          <a:prstGeom prst="rect">
            <a:avLst/>
          </a:prstGeom>
        </p:spPr>
      </p:pic>
      <p:pic>
        <p:nvPicPr>
          <p:cNvPr id="24" name="Рисунок 5" descr="\\srv\обмен\Фирменный стиль\Для применения\PNG\Лого с надписью прозрачный.png">
            <a:extLst>
              <a:ext uri="{FF2B5EF4-FFF2-40B4-BE49-F238E27FC236}">
                <a16:creationId xmlns:a16="http://schemas.microsoft.com/office/drawing/2014/main" id="{C6B2093D-89D2-0259-178A-33C833F4C7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5690" y="448458"/>
            <a:ext cx="1059085" cy="4007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TextBox 24"/>
          <p:cNvSpPr txBox="1"/>
          <p:nvPr/>
        </p:nvSpPr>
        <p:spPr>
          <a:xfrm>
            <a:off x="487247" y="336820"/>
            <a:ext cx="8452635" cy="40011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600" b="1" i="0" u="none" strike="noStrike" kern="2000" cap="none" spc="0" normalizeH="0" baseline="0" noProof="0" dirty="0">
                <a:ln>
                  <a:noFill/>
                </a:ln>
                <a:solidFill>
                  <a:srgbClr val="E67B2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История поиска решения по взаимодействию ЛС</a:t>
            </a:r>
          </a:p>
        </p:txBody>
      </p:sp>
      <p:cxnSp>
        <p:nvCxnSpPr>
          <p:cNvPr id="26" name="Straight Connector 54"/>
          <p:cNvCxnSpPr/>
          <p:nvPr/>
        </p:nvCxnSpPr>
        <p:spPr>
          <a:xfrm>
            <a:off x="0" y="1219200"/>
            <a:ext cx="12192000" cy="0"/>
          </a:xfrm>
          <a:prstGeom prst="line">
            <a:avLst/>
          </a:prstGeom>
          <a:ln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9" name="Объект 2">
            <a:extLst>
              <a:ext uri="{FF2B5EF4-FFF2-40B4-BE49-F238E27FC236}">
                <a16:creationId xmlns:a16="http://schemas.microsoft.com/office/drawing/2014/main" id="{8238D11C-9AAD-49D2-A30A-5A7568D7C2B1}"/>
              </a:ext>
            </a:extLst>
          </p:cNvPr>
          <p:cNvSpPr txBox="1">
            <a:spLocks/>
          </p:cNvSpPr>
          <p:nvPr/>
        </p:nvSpPr>
        <p:spPr>
          <a:xfrm>
            <a:off x="335361" y="1260825"/>
            <a:ext cx="11683073" cy="49685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609555" marR="0" lvl="0" indent="-37250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800"/>
              <a:buFont typeface="Nunito Light"/>
              <a:buAutoNum type="arabicPeriod"/>
              <a:defRPr sz="1200" b="0" i="0" u="none" strike="noStrike" cap="none">
                <a:solidFill>
                  <a:srgbClr val="000000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1pPr>
            <a:lvl2pPr marL="1219110" marR="0" lvl="1" indent="-406371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Nunito Light"/>
              <a:buAutoNum type="alphaLcPeriod"/>
              <a:defRPr sz="1200" b="0" i="0" u="none" strike="noStrike" cap="none">
                <a:solidFill>
                  <a:srgbClr val="000000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2pPr>
            <a:lvl3pPr marL="1828664" marR="0" lvl="2" indent="-406371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Nunito Light"/>
              <a:buAutoNum type="romanLcPeriod"/>
              <a:defRPr sz="1200" b="0" i="0" u="none" strike="noStrike" cap="none">
                <a:solidFill>
                  <a:srgbClr val="000000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3pPr>
            <a:lvl4pPr marL="2438218" marR="0" lvl="3" indent="-406371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Nunito Light"/>
              <a:buAutoNum type="arabicPeriod"/>
              <a:defRPr sz="1200" b="0" i="0" u="none" strike="noStrike" cap="none">
                <a:solidFill>
                  <a:srgbClr val="000000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4pPr>
            <a:lvl5pPr marL="3047772" marR="0" lvl="4" indent="-406371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Nunito Light"/>
              <a:buAutoNum type="alphaLcPeriod"/>
              <a:defRPr sz="1200" b="0" i="0" u="none" strike="noStrike" cap="none">
                <a:solidFill>
                  <a:srgbClr val="000000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5pPr>
            <a:lvl6pPr marL="3657327" marR="0" lvl="5" indent="-406371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Nunito Light"/>
              <a:buAutoNum type="romanLcPeriod"/>
              <a:defRPr sz="1200" b="0" i="0" u="none" strike="noStrike" cap="none">
                <a:solidFill>
                  <a:srgbClr val="000000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6pPr>
            <a:lvl7pPr marL="4266880" marR="0" lvl="6" indent="-406371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Nunito Light"/>
              <a:buAutoNum type="arabicPeriod"/>
              <a:defRPr sz="1200" b="0" i="0" u="none" strike="noStrike" cap="none">
                <a:solidFill>
                  <a:srgbClr val="000000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7pPr>
            <a:lvl8pPr marL="4876435" marR="0" lvl="7" indent="-406371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Nunito Light"/>
              <a:buAutoNum type="alphaLcPeriod"/>
              <a:defRPr sz="1200" b="0" i="0" u="none" strike="noStrike" cap="none">
                <a:solidFill>
                  <a:srgbClr val="000000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8pPr>
            <a:lvl9pPr marL="5485990" marR="0" lvl="8" indent="-406371" algn="l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Clr>
                <a:srgbClr val="434343"/>
              </a:buClr>
              <a:buSzPts val="1200"/>
              <a:buFont typeface="Nunito Light"/>
              <a:buAutoNum type="romanLcPeriod"/>
              <a:defRPr sz="1200" b="0" i="0" u="none" strike="noStrike" cap="none">
                <a:solidFill>
                  <a:srgbClr val="000000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9pPr>
          </a:lstStyle>
          <a:p>
            <a:pPr marL="609555" marR="0" lvl="0" indent="-372505" algn="l" defTabSz="914400" rtl="0" eaLnBrk="1" fontAlgn="base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800"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2015 – Эксперимент с системой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PharmExpert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  <a:p>
            <a:pPr marL="609555" marR="0" lvl="0" indent="-372505" algn="l" defTabSz="914400" rtl="0" eaLnBrk="1" fontAlgn="base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8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2016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 – Проведение анализа работы системы с участием кафедры </a:t>
            </a:r>
            <a:r>
              <a:rPr kumimoji="0" lang="ru-RU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КрасГМУ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  <a:p>
            <a:pPr marL="609555" marR="0" lvl="0" indent="-372505" algn="l" defTabSz="914400" rtl="0" eaLnBrk="1" fontAlgn="base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800"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2017-2020 – Проведение анализа работы альтернативных систем с участием кафедры </a:t>
            </a:r>
            <a:r>
              <a:rPr kumimoji="0" lang="ru-RU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КрасГМУ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  <a:p>
            <a:pPr marL="609555" marR="0" lvl="0" indent="-372505" algn="l" defTabSz="914400" rtl="0" eaLnBrk="1" fontAlgn="base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800"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2021 – Проведение анализа работы системы ЭКФ с участием кафедры </a:t>
            </a:r>
            <a:r>
              <a:rPr kumimoji="0" lang="ru-RU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КрасГМУ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  <a:p>
            <a:pPr marL="609555" marR="0" lvl="0" indent="-372505" algn="l" defTabSz="914400" rtl="0" eaLnBrk="1" fontAlgn="base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800"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2022 – Интеграция ЭКФ в МИС силами ККБ, тестирование</a:t>
            </a:r>
          </a:p>
          <a:p>
            <a:pPr marL="609555" marR="0" lvl="0" indent="-372505" algn="l" defTabSz="914400" rtl="0" eaLnBrk="1" fontAlgn="base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800"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2023 – Закупка ЭКФ на региональном уровне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  <a:p>
            <a:pPr marL="609555" marR="0" lvl="0" indent="-372505" algn="l" defTabSz="914400" rtl="0" eaLnBrk="1" fontAlgn="base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800"/>
              <a:buFont typeface="Arial" panose="020B0604020202020204" pitchFamily="34" charset="0"/>
              <a:buChar char="•"/>
              <a:tabLst/>
              <a:defRPr/>
            </a:pP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</p:txBody>
      </p:sp>
    </p:spTree>
    <p:extLst>
      <p:ext uri="{BB962C8B-B14F-4D97-AF65-F5344CB8AC3E}">
        <p14:creationId xmlns:p14="http://schemas.microsoft.com/office/powerpoint/2010/main" val="7506863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Рисунок 5" descr="\\srv\обмен\Фирменный стиль\Для применения\PNG\Лого с надписью прозрачный.png">
            <a:extLst>
              <a:ext uri="{FF2B5EF4-FFF2-40B4-BE49-F238E27FC236}">
                <a16:creationId xmlns:a16="http://schemas.microsoft.com/office/drawing/2014/main" id="{C6B2093D-89D2-0259-178A-33C833F4C7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9349" y="448458"/>
            <a:ext cx="1059085" cy="4007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TextBox 24"/>
          <p:cNvSpPr txBox="1"/>
          <p:nvPr/>
        </p:nvSpPr>
        <p:spPr>
          <a:xfrm>
            <a:off x="487247" y="336820"/>
            <a:ext cx="7926850" cy="5539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3600" b="1" kern="2000" dirty="0">
                <a:solidFill>
                  <a:srgbClr val="E67B22"/>
                </a:solidFill>
                <a:latin typeface="Century Gothic" panose="020B0502020202020204" pitchFamily="34" charset="0"/>
              </a:rPr>
              <a:t>Управление рисками в медицине</a:t>
            </a:r>
            <a:endParaRPr kumimoji="0" lang="ru-RU" sz="3600" b="1" i="0" u="none" strike="noStrike" kern="2000" cap="none" spc="0" normalizeH="0" baseline="0" noProof="0" dirty="0">
              <a:ln>
                <a:noFill/>
              </a:ln>
              <a:solidFill>
                <a:srgbClr val="E67B22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26" name="Straight Connector 54"/>
          <p:cNvCxnSpPr/>
          <p:nvPr/>
        </p:nvCxnSpPr>
        <p:spPr>
          <a:xfrm>
            <a:off x="0" y="1219200"/>
            <a:ext cx="12192000" cy="0"/>
          </a:xfrm>
          <a:prstGeom prst="line">
            <a:avLst/>
          </a:prstGeom>
          <a:ln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D16DF47C-12B3-AEA6-1423-5FB49B0224D7}"/>
              </a:ext>
            </a:extLst>
          </p:cNvPr>
          <p:cNvSpPr txBox="1"/>
          <p:nvPr/>
        </p:nvSpPr>
        <p:spPr>
          <a:xfrm>
            <a:off x="487247" y="1404454"/>
            <a:ext cx="6798001" cy="50050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1067"/>
              </a:spcAft>
              <a:tabLst>
                <a:tab pos="7736647" algn="l"/>
              </a:tabLst>
            </a:pPr>
            <a:r>
              <a:rPr lang="ru-RU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Согласно мировой статистике </a:t>
            </a:r>
            <a:r>
              <a:rPr lang="ru-RU" sz="2400" b="1" dirty="0">
                <a:solidFill>
                  <a:srgbClr val="C463FF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каждому десятому пациенту </a:t>
            </a:r>
            <a:r>
              <a:rPr lang="ru-RU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в процессе оказания медицинской помощи причиняется вред. В странах с низким и средним уровнем дохода смертность в результате небезопасного оказания медицинской помощи составляет </a:t>
            </a:r>
            <a:r>
              <a:rPr lang="ru-RU" sz="2400" b="1" dirty="0">
                <a:solidFill>
                  <a:srgbClr val="C463FF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4</a:t>
            </a:r>
            <a:r>
              <a:rPr lang="ru-RU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случая на </a:t>
            </a:r>
            <a:r>
              <a:rPr lang="ru-RU" sz="2400" b="1" dirty="0">
                <a:solidFill>
                  <a:srgbClr val="C463FF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100</a:t>
            </a:r>
            <a:r>
              <a:rPr lang="ru-RU" sz="24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пациентов.</a:t>
            </a:r>
            <a:endParaRPr lang="ru-RU" sz="2133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ru-RU" sz="2400" dirty="0">
                <a:latin typeface="Times New Roman" panose="02020603050405020304" pitchFamily="18" charset="0"/>
                <a:ea typeface="Arial" panose="020B0604020202020204" pitchFamily="34" charset="0"/>
              </a:rPr>
              <a:t>Более </a:t>
            </a:r>
            <a:r>
              <a:rPr lang="ru-RU" sz="2400" dirty="0">
                <a:solidFill>
                  <a:srgbClr val="C463FF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50%</a:t>
            </a:r>
            <a:r>
              <a:rPr lang="ru-RU" sz="2400" dirty="0">
                <a:latin typeface="Times New Roman" panose="02020603050405020304" pitchFamily="18" charset="0"/>
                <a:ea typeface="Arial" panose="020B0604020202020204" pitchFamily="34" charset="0"/>
              </a:rPr>
              <a:t> случаев причинения можно предотвратить</a:t>
            </a:r>
          </a:p>
          <a:p>
            <a:pPr algn="just"/>
            <a:endParaRPr lang="ru-RU" dirty="0">
              <a:latin typeface="Times New Roman" panose="02020603050405020304" pitchFamily="18" charset="0"/>
            </a:endParaRPr>
          </a:p>
          <a:p>
            <a:pPr algn="just"/>
            <a:r>
              <a:rPr lang="ru-RU" dirty="0">
                <a:latin typeface="Times New Roman" panose="02020603050405020304" pitchFamily="18" charset="0"/>
              </a:rPr>
              <a:t>Основные причины инцидентов:</a:t>
            </a:r>
          </a:p>
          <a:p>
            <a:pPr marL="380990" indent="-380990" algn="just">
              <a:buFontTx/>
              <a:buChar char="-"/>
            </a:pPr>
            <a:r>
              <a:rPr lang="ru-RU" dirty="0">
                <a:latin typeface="Times New Roman" panose="02020603050405020304" pitchFamily="18" charset="0"/>
              </a:rPr>
              <a:t>Применение лекарственных препаратов</a:t>
            </a:r>
          </a:p>
          <a:p>
            <a:pPr marL="380990" indent="-380990" algn="just">
              <a:buFontTx/>
              <a:buChar char="-"/>
            </a:pPr>
            <a:r>
              <a:rPr lang="ru-RU" dirty="0">
                <a:latin typeface="Times New Roman" panose="02020603050405020304" pitchFamily="18" charset="0"/>
              </a:rPr>
              <a:t>Идентификация пациента</a:t>
            </a:r>
          </a:p>
          <a:p>
            <a:pPr marL="380990" indent="-380990" algn="just">
              <a:buFontTx/>
              <a:buChar char="-"/>
            </a:pPr>
            <a:r>
              <a:rPr lang="ru-RU" dirty="0">
                <a:latin typeface="Times New Roman" panose="02020603050405020304" pitchFamily="18" charset="0"/>
              </a:rPr>
              <a:t>Падения</a:t>
            </a:r>
          </a:p>
          <a:p>
            <a:pPr marL="380990" indent="-380990" algn="just">
              <a:buFontTx/>
              <a:buChar char="-"/>
            </a:pPr>
            <a:r>
              <a:rPr lang="ru-RU" dirty="0">
                <a:latin typeface="Times New Roman" panose="02020603050405020304" pitchFamily="18" charset="0"/>
              </a:rPr>
              <a:t>Пролежни</a:t>
            </a:r>
            <a:endParaRPr lang="ru-RU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6A22DDF-28C2-102C-34A3-0EA77D4C1AB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18184" y="1342054"/>
            <a:ext cx="4095751" cy="546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568133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Рисунок 5" descr="\\srv\обмен\Фирменный стиль\Для применения\PNG\Лого с надписью прозрачный.png">
            <a:extLst>
              <a:ext uri="{FF2B5EF4-FFF2-40B4-BE49-F238E27FC236}">
                <a16:creationId xmlns:a16="http://schemas.microsoft.com/office/drawing/2014/main" id="{C6B2093D-89D2-0259-178A-33C833F4C7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9349" y="448458"/>
            <a:ext cx="1059085" cy="4007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TextBox 24"/>
          <p:cNvSpPr txBox="1"/>
          <p:nvPr/>
        </p:nvSpPr>
        <p:spPr>
          <a:xfrm>
            <a:off x="487247" y="336820"/>
            <a:ext cx="10472102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3600" b="1" kern="2000" dirty="0">
                <a:solidFill>
                  <a:srgbClr val="E67B22"/>
                </a:solidFill>
                <a:latin typeface="Century Gothic" panose="020B0502020202020204" pitchFamily="34" charset="0"/>
              </a:rPr>
              <a:t>Электронный клинический фармаколог</a:t>
            </a:r>
            <a:endParaRPr kumimoji="0" lang="ru-RU" sz="3600" b="1" i="0" u="none" strike="noStrike" kern="2000" cap="none" spc="0" normalizeH="0" baseline="0" noProof="0" dirty="0">
              <a:ln>
                <a:noFill/>
              </a:ln>
              <a:solidFill>
                <a:srgbClr val="E67B22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26" name="Straight Connector 54"/>
          <p:cNvCxnSpPr/>
          <p:nvPr/>
        </p:nvCxnSpPr>
        <p:spPr>
          <a:xfrm>
            <a:off x="0" y="1219200"/>
            <a:ext cx="12192000" cy="0"/>
          </a:xfrm>
          <a:prstGeom prst="line">
            <a:avLst/>
          </a:prstGeom>
          <a:ln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C758241-5FD8-F013-0A62-13DB4ED315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6213" y="1947634"/>
            <a:ext cx="5288287" cy="39459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5EA5EDDF-EB74-44C7-19E1-EF90EF760CA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93650" y="1947632"/>
            <a:ext cx="6324784" cy="39197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1283613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Рисунок 5" descr="\\srv\обмен\Фирменный стиль\Для применения\PNG\Лого с надписью прозрачный.png">
            <a:extLst>
              <a:ext uri="{FF2B5EF4-FFF2-40B4-BE49-F238E27FC236}">
                <a16:creationId xmlns:a16="http://schemas.microsoft.com/office/drawing/2014/main" id="{C6B2093D-89D2-0259-178A-33C833F4C7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9349" y="448458"/>
            <a:ext cx="1059085" cy="4007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TextBox 24"/>
          <p:cNvSpPr txBox="1"/>
          <p:nvPr/>
        </p:nvSpPr>
        <p:spPr>
          <a:xfrm>
            <a:off x="487247" y="336820"/>
            <a:ext cx="10472102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3600" b="1" kern="2000" dirty="0">
                <a:solidFill>
                  <a:srgbClr val="E67B22"/>
                </a:solidFill>
                <a:latin typeface="Century Gothic" panose="020B0502020202020204" pitchFamily="34" charset="0"/>
              </a:rPr>
              <a:t>Аналитика на уровне ККБ</a:t>
            </a:r>
            <a:endParaRPr kumimoji="0" lang="ru-RU" sz="3600" b="1" i="0" u="none" strike="noStrike" kern="2000" cap="none" spc="0" normalizeH="0" baseline="0" noProof="0" dirty="0">
              <a:ln>
                <a:noFill/>
              </a:ln>
              <a:solidFill>
                <a:srgbClr val="E67B22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26" name="Straight Connector 54"/>
          <p:cNvCxnSpPr/>
          <p:nvPr/>
        </p:nvCxnSpPr>
        <p:spPr>
          <a:xfrm>
            <a:off x="0" y="1219200"/>
            <a:ext cx="12192000" cy="0"/>
          </a:xfrm>
          <a:prstGeom prst="line">
            <a:avLst/>
          </a:prstGeom>
          <a:ln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2CFCAC9-4B8A-EF93-4322-5FCAA62132A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1698" y="1448913"/>
            <a:ext cx="10363200" cy="44121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68BE7F5-2F4F-893A-EBD2-57FB649F675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78782" y="3258324"/>
            <a:ext cx="2639652" cy="33581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1152065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Рисунок 5" descr="\\srv\обмен\Фирменный стиль\Для применения\PNG\Лого с надписью прозрачный.png">
            <a:extLst>
              <a:ext uri="{FF2B5EF4-FFF2-40B4-BE49-F238E27FC236}">
                <a16:creationId xmlns:a16="http://schemas.microsoft.com/office/drawing/2014/main" id="{C6B2093D-89D2-0259-178A-33C833F4C7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9349" y="448458"/>
            <a:ext cx="1059085" cy="4007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TextBox 24"/>
          <p:cNvSpPr txBox="1"/>
          <p:nvPr/>
        </p:nvSpPr>
        <p:spPr>
          <a:xfrm>
            <a:off x="487247" y="336820"/>
            <a:ext cx="10472102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3600" b="1" kern="2000" dirty="0">
                <a:solidFill>
                  <a:srgbClr val="E67B22"/>
                </a:solidFill>
                <a:latin typeface="Century Gothic" panose="020B0502020202020204" pitchFamily="34" charset="0"/>
              </a:rPr>
              <a:t>Аналитика на уровне региона</a:t>
            </a:r>
            <a:endParaRPr kumimoji="0" lang="ru-RU" sz="3600" b="1" i="0" u="none" strike="noStrike" kern="2000" cap="none" spc="0" normalizeH="0" baseline="0" noProof="0" dirty="0">
              <a:ln>
                <a:noFill/>
              </a:ln>
              <a:solidFill>
                <a:srgbClr val="E67B22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26" name="Straight Connector 54"/>
          <p:cNvCxnSpPr/>
          <p:nvPr/>
        </p:nvCxnSpPr>
        <p:spPr>
          <a:xfrm>
            <a:off x="0" y="1219200"/>
            <a:ext cx="12192000" cy="0"/>
          </a:xfrm>
          <a:prstGeom prst="line">
            <a:avLst/>
          </a:prstGeom>
          <a:ln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63E3C7F-4816-42E0-1541-9D79A11D1E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0500" y="1304412"/>
            <a:ext cx="10363201" cy="44342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73B080A-2D55-7DF5-46D6-B57EB199D89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58300" y="3079435"/>
            <a:ext cx="2743200" cy="35833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2970658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C1B45FC6-8EA1-4E3E-AD06-17D801ABCC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70496" y="323794"/>
            <a:ext cx="1184260" cy="536268"/>
          </a:xfrm>
          <a:prstGeom prst="rect">
            <a:avLst/>
          </a:prstGeom>
        </p:spPr>
      </p:pic>
      <p:pic>
        <p:nvPicPr>
          <p:cNvPr id="24" name="Рисунок 5" descr="\\srv\обмен\Фирменный стиль\Для применения\PNG\Лого с надписью прозрачный.png">
            <a:extLst>
              <a:ext uri="{FF2B5EF4-FFF2-40B4-BE49-F238E27FC236}">
                <a16:creationId xmlns:a16="http://schemas.microsoft.com/office/drawing/2014/main" id="{C6B2093D-89D2-0259-178A-33C833F4C7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5690" y="448458"/>
            <a:ext cx="1059085" cy="4007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TextBox 24"/>
          <p:cNvSpPr txBox="1"/>
          <p:nvPr/>
        </p:nvSpPr>
        <p:spPr>
          <a:xfrm>
            <a:off x="487247" y="336820"/>
            <a:ext cx="6266139" cy="46166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000" b="1" i="0" u="none" strike="noStrike" kern="2000" cap="none" spc="0" normalizeH="0" baseline="0" noProof="0" dirty="0">
                <a:ln>
                  <a:noFill/>
                </a:ln>
                <a:solidFill>
                  <a:srgbClr val="E67B2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Идентификация при выдаче ЛС</a:t>
            </a:r>
          </a:p>
        </p:txBody>
      </p:sp>
      <p:cxnSp>
        <p:nvCxnSpPr>
          <p:cNvPr id="26" name="Straight Connector 54"/>
          <p:cNvCxnSpPr/>
          <p:nvPr/>
        </p:nvCxnSpPr>
        <p:spPr>
          <a:xfrm>
            <a:off x="0" y="1219200"/>
            <a:ext cx="12192000" cy="0"/>
          </a:xfrm>
          <a:prstGeom prst="line">
            <a:avLst/>
          </a:prstGeom>
          <a:ln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7" name="Объект 7">
            <a:extLst>
              <a:ext uri="{FF2B5EF4-FFF2-40B4-BE49-F238E27FC236}">
                <a16:creationId xmlns:a16="http://schemas.microsoft.com/office/drawing/2014/main" id="{BDCC1C62-0645-48E5-A19F-21A5F184ED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25" y="1374775"/>
            <a:ext cx="3822700" cy="5097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Рисунок 9">
            <a:extLst>
              <a:ext uri="{FF2B5EF4-FFF2-40B4-BE49-F238E27FC236}">
                <a16:creationId xmlns:a16="http://schemas.microsoft.com/office/drawing/2014/main" id="{8F9ADC7A-3CA1-4EBD-A895-5A570048D6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4650" y="1374775"/>
            <a:ext cx="3822700" cy="5097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2AB6B93-D63A-4E94-807F-CEF4CAEFAA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5475" y="1374775"/>
            <a:ext cx="3822700" cy="5097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4235198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C1B45FC6-8EA1-4E3E-AD06-17D801ABCC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70496" y="323794"/>
            <a:ext cx="1184260" cy="536268"/>
          </a:xfrm>
          <a:prstGeom prst="rect">
            <a:avLst/>
          </a:prstGeom>
        </p:spPr>
      </p:pic>
      <p:pic>
        <p:nvPicPr>
          <p:cNvPr id="24" name="Рисунок 5" descr="\\srv\обмен\Фирменный стиль\Для применения\PNG\Лого с надписью прозрачный.png">
            <a:extLst>
              <a:ext uri="{FF2B5EF4-FFF2-40B4-BE49-F238E27FC236}">
                <a16:creationId xmlns:a16="http://schemas.microsoft.com/office/drawing/2014/main" id="{C6B2093D-89D2-0259-178A-33C833F4C7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5690" y="448458"/>
            <a:ext cx="1059085" cy="4007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TextBox 24"/>
          <p:cNvSpPr txBox="1"/>
          <p:nvPr/>
        </p:nvSpPr>
        <p:spPr>
          <a:xfrm>
            <a:off x="487247" y="336820"/>
            <a:ext cx="7352975" cy="46166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000" b="1" i="0" u="none" strike="noStrike" kern="2000" cap="none" spc="0" normalizeH="0" baseline="0" noProof="0" dirty="0">
                <a:ln>
                  <a:noFill/>
                </a:ln>
                <a:solidFill>
                  <a:srgbClr val="E67B2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Идентификации перед трансфузией</a:t>
            </a:r>
          </a:p>
        </p:txBody>
      </p:sp>
      <p:cxnSp>
        <p:nvCxnSpPr>
          <p:cNvPr id="26" name="Straight Connector 54"/>
          <p:cNvCxnSpPr/>
          <p:nvPr/>
        </p:nvCxnSpPr>
        <p:spPr>
          <a:xfrm>
            <a:off x="0" y="1219200"/>
            <a:ext cx="12192000" cy="0"/>
          </a:xfrm>
          <a:prstGeom prst="line">
            <a:avLst/>
          </a:prstGeom>
          <a:ln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6369A29-AD35-4C78-9C07-D497C9A44A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963" y="1389063"/>
            <a:ext cx="3822700" cy="5097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Объект 10">
            <a:extLst>
              <a:ext uri="{FF2B5EF4-FFF2-40B4-BE49-F238E27FC236}">
                <a16:creationId xmlns:a16="http://schemas.microsoft.com/office/drawing/2014/main" id="{24DBA2FD-51FB-4F9C-A662-2CAF9BC00D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6188" y="1389063"/>
            <a:ext cx="2349500" cy="5097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Рисунок 12">
            <a:extLst>
              <a:ext uri="{FF2B5EF4-FFF2-40B4-BE49-F238E27FC236}">
                <a16:creationId xmlns:a16="http://schemas.microsoft.com/office/drawing/2014/main" id="{FF2CB2BB-B390-467E-9C8F-0A396FDD2C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8275" y="1389063"/>
            <a:ext cx="2865438" cy="5094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6688616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C1B45FC6-8EA1-4E3E-AD06-17D801ABCC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70496" y="323794"/>
            <a:ext cx="1184260" cy="536268"/>
          </a:xfrm>
          <a:prstGeom prst="rect">
            <a:avLst/>
          </a:prstGeom>
        </p:spPr>
      </p:pic>
      <p:pic>
        <p:nvPicPr>
          <p:cNvPr id="24" name="Рисунок 5" descr="\\srv\обмен\Фирменный стиль\Для применения\PNG\Лого с надписью прозрачный.png">
            <a:extLst>
              <a:ext uri="{FF2B5EF4-FFF2-40B4-BE49-F238E27FC236}">
                <a16:creationId xmlns:a16="http://schemas.microsoft.com/office/drawing/2014/main" id="{C6B2093D-89D2-0259-178A-33C833F4C7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5690" y="448458"/>
            <a:ext cx="1059085" cy="4007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TextBox 24"/>
          <p:cNvSpPr txBox="1"/>
          <p:nvPr/>
        </p:nvSpPr>
        <p:spPr>
          <a:xfrm>
            <a:off x="487247" y="336820"/>
            <a:ext cx="5164875" cy="46166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000" b="1" i="0" u="none" strike="noStrike" kern="2000" cap="none" spc="0" normalizeH="0" baseline="0" noProof="0" dirty="0">
                <a:ln>
                  <a:noFill/>
                </a:ln>
                <a:solidFill>
                  <a:srgbClr val="E67B2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Идентификация инъекций</a:t>
            </a:r>
          </a:p>
        </p:txBody>
      </p:sp>
      <p:cxnSp>
        <p:nvCxnSpPr>
          <p:cNvPr id="26" name="Straight Connector 54"/>
          <p:cNvCxnSpPr/>
          <p:nvPr/>
        </p:nvCxnSpPr>
        <p:spPr>
          <a:xfrm>
            <a:off x="0" y="1219200"/>
            <a:ext cx="12192000" cy="0"/>
          </a:xfrm>
          <a:prstGeom prst="line">
            <a:avLst/>
          </a:prstGeom>
          <a:ln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B6CF2FC-9578-4CD4-9713-670C0A9BD6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363" y="1284288"/>
            <a:ext cx="2451100" cy="5319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Рисунок 8">
            <a:extLst>
              <a:ext uri="{FF2B5EF4-FFF2-40B4-BE49-F238E27FC236}">
                <a16:creationId xmlns:a16="http://schemas.microsoft.com/office/drawing/2014/main" id="{63276170-40F4-436B-90C7-1215F48AA4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7888" y="1284288"/>
            <a:ext cx="2452687" cy="5319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Рисунок 10">
            <a:extLst>
              <a:ext uri="{FF2B5EF4-FFF2-40B4-BE49-F238E27FC236}">
                <a16:creationId xmlns:a16="http://schemas.microsoft.com/office/drawing/2014/main" id="{2951B1E6-E2A1-45DC-A20C-1FF93F8BA2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284288"/>
            <a:ext cx="2452688" cy="5319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Рисунок 12">
            <a:extLst>
              <a:ext uri="{FF2B5EF4-FFF2-40B4-BE49-F238E27FC236}">
                <a16:creationId xmlns:a16="http://schemas.microsoft.com/office/drawing/2014/main" id="{00E99A34-79E8-4FEC-94A9-CC62BD4EAD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4113" y="1284288"/>
            <a:ext cx="2451100" cy="5319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8542815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C1B45FC6-8EA1-4E3E-AD06-17D801ABCC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70496" y="323794"/>
            <a:ext cx="1184260" cy="536268"/>
          </a:xfrm>
          <a:prstGeom prst="rect">
            <a:avLst/>
          </a:prstGeom>
        </p:spPr>
      </p:pic>
      <p:pic>
        <p:nvPicPr>
          <p:cNvPr id="24" name="Рисунок 5" descr="\\srv\обмен\Фирменный стиль\Для применения\PNG\Лого с надписью прозрачный.png">
            <a:extLst>
              <a:ext uri="{FF2B5EF4-FFF2-40B4-BE49-F238E27FC236}">
                <a16:creationId xmlns:a16="http://schemas.microsoft.com/office/drawing/2014/main" id="{C6B2093D-89D2-0259-178A-33C833F4C7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5690" y="448458"/>
            <a:ext cx="1059085" cy="4007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TextBox 24"/>
          <p:cNvSpPr txBox="1"/>
          <p:nvPr/>
        </p:nvSpPr>
        <p:spPr>
          <a:xfrm>
            <a:off x="487247" y="336820"/>
            <a:ext cx="8593699" cy="46166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000" b="1" i="0" u="none" strike="noStrike" kern="2000" cap="none" spc="0" normalizeH="0" baseline="0" noProof="0" dirty="0">
                <a:ln>
                  <a:noFill/>
                </a:ln>
                <a:solidFill>
                  <a:srgbClr val="E67B2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Идентификация при заборе биоматериала</a:t>
            </a:r>
          </a:p>
        </p:txBody>
      </p:sp>
      <p:cxnSp>
        <p:nvCxnSpPr>
          <p:cNvPr id="26" name="Straight Connector 54"/>
          <p:cNvCxnSpPr/>
          <p:nvPr/>
        </p:nvCxnSpPr>
        <p:spPr>
          <a:xfrm>
            <a:off x="0" y="1219200"/>
            <a:ext cx="12192000" cy="0"/>
          </a:xfrm>
          <a:prstGeom prst="line">
            <a:avLst/>
          </a:prstGeom>
          <a:ln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11" name="Объект 8">
            <a:extLst>
              <a:ext uri="{FF2B5EF4-FFF2-40B4-BE49-F238E27FC236}">
                <a16:creationId xmlns:a16="http://schemas.microsoft.com/office/drawing/2014/main" id="{B094AE25-3467-405E-B7B6-1004909920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7825" y="1520825"/>
            <a:ext cx="3627438" cy="4837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Рисунок 10">
            <a:extLst>
              <a:ext uri="{FF2B5EF4-FFF2-40B4-BE49-F238E27FC236}">
                <a16:creationId xmlns:a16="http://schemas.microsoft.com/office/drawing/2014/main" id="{92030637-CC8B-4638-9A4F-1982546FD3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75" y="1520825"/>
            <a:ext cx="3627438" cy="4837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140F8582-DF27-4CB8-B4E7-2753B547CB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4175" y="1520825"/>
            <a:ext cx="3629025" cy="4837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4422652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>
            <a:alphaModFix/>
          </a:blip>
          <a:stretch>
            <a:fillRect/>
          </a:stretch>
        </a:blipFill>
        <a:effectLst/>
      </p:bgPr>
    </p:bg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Рисунок 5" descr="\\srv\обмен\Фирменный стиль\Для применения\PNG\Лого с надписью прозрачный.png">
            <a:extLst>
              <a:ext uri="{FF2B5EF4-FFF2-40B4-BE49-F238E27FC236}">
                <a16:creationId xmlns:a16="http://schemas.microsoft.com/office/drawing/2014/main" id="{C6B2093D-89D2-0259-178A-33C833F4C7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9349" y="448458"/>
            <a:ext cx="1059085" cy="4007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TextBox 24"/>
          <p:cNvSpPr txBox="1"/>
          <p:nvPr/>
        </p:nvSpPr>
        <p:spPr>
          <a:xfrm>
            <a:off x="487247" y="336820"/>
            <a:ext cx="6655668" cy="5539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3600" b="1" kern="2000" dirty="0">
                <a:solidFill>
                  <a:srgbClr val="E67B22"/>
                </a:solidFill>
                <a:latin typeface="Century Gothic" panose="020B0502020202020204" pitchFamily="34" charset="0"/>
              </a:rPr>
              <a:t>Видеомониторинг пациента</a:t>
            </a:r>
            <a:endParaRPr kumimoji="0" lang="ru-RU" sz="3600" b="1" i="0" u="none" strike="noStrike" kern="2000" cap="none" spc="0" normalizeH="0" baseline="0" noProof="0" dirty="0">
              <a:ln>
                <a:noFill/>
              </a:ln>
              <a:solidFill>
                <a:srgbClr val="E67B22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26" name="Straight Connector 54"/>
          <p:cNvCxnSpPr/>
          <p:nvPr/>
        </p:nvCxnSpPr>
        <p:spPr>
          <a:xfrm>
            <a:off x="0" y="1219200"/>
            <a:ext cx="12192000" cy="0"/>
          </a:xfrm>
          <a:prstGeom prst="line">
            <a:avLst/>
          </a:prstGeom>
          <a:ln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3" name="main">
            <a:hlinkClick r:id="" action="ppaction://media"/>
            <a:extLst>
              <a:ext uri="{FF2B5EF4-FFF2-40B4-BE49-F238E27FC236}">
                <a16:creationId xmlns:a16="http://schemas.microsoft.com/office/drawing/2014/main" id="{0CC11CEE-73F3-433F-6031-D0C3188CDFF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793499" y="1547583"/>
            <a:ext cx="8605001" cy="4840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2621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9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C1B45FC6-8EA1-4E3E-AD06-17D801ABCC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70496" y="323794"/>
            <a:ext cx="1184260" cy="536268"/>
          </a:xfrm>
          <a:prstGeom prst="rect">
            <a:avLst/>
          </a:prstGeom>
        </p:spPr>
      </p:pic>
      <p:pic>
        <p:nvPicPr>
          <p:cNvPr id="24" name="Рисунок 5" descr="\\srv\обмен\Фирменный стиль\Для применения\PNG\Лого с надписью прозрачный.png">
            <a:extLst>
              <a:ext uri="{FF2B5EF4-FFF2-40B4-BE49-F238E27FC236}">
                <a16:creationId xmlns:a16="http://schemas.microsoft.com/office/drawing/2014/main" id="{C6B2093D-89D2-0259-178A-33C833F4C7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5690" y="448458"/>
            <a:ext cx="1059085" cy="4007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TextBox 24"/>
          <p:cNvSpPr txBox="1"/>
          <p:nvPr/>
        </p:nvSpPr>
        <p:spPr>
          <a:xfrm>
            <a:off x="487247" y="336820"/>
            <a:ext cx="5745163" cy="46166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000" b="1" i="0" u="none" strike="noStrike" kern="2000" cap="none" spc="0" normalizeH="0" baseline="0" noProof="0" dirty="0">
                <a:ln>
                  <a:noFill/>
                </a:ln>
                <a:solidFill>
                  <a:srgbClr val="E67B2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Видеомониторинг пациентов</a:t>
            </a:r>
          </a:p>
        </p:txBody>
      </p:sp>
      <p:cxnSp>
        <p:nvCxnSpPr>
          <p:cNvPr id="26" name="Straight Connector 54"/>
          <p:cNvCxnSpPr/>
          <p:nvPr/>
        </p:nvCxnSpPr>
        <p:spPr>
          <a:xfrm>
            <a:off x="0" y="1219200"/>
            <a:ext cx="12192000" cy="0"/>
          </a:xfrm>
          <a:prstGeom prst="line">
            <a:avLst/>
          </a:prstGeom>
          <a:ln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65D90B4-3BE2-49B3-BB6D-A3F53794F98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5275" y="1471383"/>
            <a:ext cx="11601450" cy="49871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3911944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Рисунок 5" descr="\\srv\обмен\Фирменный стиль\Для применения\PNG\Лого с надписью прозрачный.png">
            <a:extLst>
              <a:ext uri="{FF2B5EF4-FFF2-40B4-BE49-F238E27FC236}">
                <a16:creationId xmlns:a16="http://schemas.microsoft.com/office/drawing/2014/main" id="{C6B2093D-89D2-0259-178A-33C833F4C7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9349" y="448458"/>
            <a:ext cx="1059085" cy="4007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TextBox 24"/>
          <p:cNvSpPr txBox="1"/>
          <p:nvPr/>
        </p:nvSpPr>
        <p:spPr>
          <a:xfrm>
            <a:off x="487247" y="336820"/>
            <a:ext cx="6655668" cy="5539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3600" b="1" kern="2000" dirty="0">
                <a:solidFill>
                  <a:srgbClr val="E67B22"/>
                </a:solidFill>
                <a:latin typeface="Century Gothic" panose="020B0502020202020204" pitchFamily="34" charset="0"/>
              </a:rPr>
              <a:t>Видеомониторинг пациента</a:t>
            </a:r>
            <a:endParaRPr kumimoji="0" lang="ru-RU" sz="3600" b="1" i="0" u="none" strike="noStrike" kern="2000" cap="none" spc="0" normalizeH="0" baseline="0" noProof="0" dirty="0">
              <a:ln>
                <a:noFill/>
              </a:ln>
              <a:solidFill>
                <a:srgbClr val="E67B22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26" name="Straight Connector 54"/>
          <p:cNvCxnSpPr/>
          <p:nvPr/>
        </p:nvCxnSpPr>
        <p:spPr>
          <a:xfrm>
            <a:off x="0" y="1219200"/>
            <a:ext cx="12192000" cy="0"/>
          </a:xfrm>
          <a:prstGeom prst="line">
            <a:avLst/>
          </a:prstGeom>
          <a:ln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8A9571B-0B87-39E5-A1A5-AEEFAD9D2EA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3000" y="1913058"/>
            <a:ext cx="10825999" cy="39909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106886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Рисунок 5" descr="\\srv\обмен\Фирменный стиль\Для применения\PNG\Лого с надписью прозрачный.png">
            <a:extLst>
              <a:ext uri="{FF2B5EF4-FFF2-40B4-BE49-F238E27FC236}">
                <a16:creationId xmlns:a16="http://schemas.microsoft.com/office/drawing/2014/main" id="{C6B2093D-89D2-0259-178A-33C833F4C7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9349" y="448458"/>
            <a:ext cx="1059085" cy="4007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TextBox 24"/>
          <p:cNvSpPr txBox="1"/>
          <p:nvPr/>
        </p:nvSpPr>
        <p:spPr>
          <a:xfrm>
            <a:off x="487247" y="336820"/>
            <a:ext cx="9212458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3600" b="1" kern="2000" dirty="0">
                <a:solidFill>
                  <a:srgbClr val="E67B22"/>
                </a:solidFill>
                <a:latin typeface="Century Gothic" panose="020B0502020202020204" pitchFamily="34" charset="0"/>
              </a:rPr>
              <a:t>Определение</a:t>
            </a:r>
            <a:endParaRPr kumimoji="0" lang="ru-RU" sz="3600" b="1" i="0" u="none" strike="noStrike" kern="2000" cap="none" spc="0" normalizeH="0" baseline="0" noProof="0" dirty="0">
              <a:ln>
                <a:noFill/>
              </a:ln>
              <a:solidFill>
                <a:srgbClr val="E67B22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26" name="Straight Connector 54"/>
          <p:cNvCxnSpPr/>
          <p:nvPr/>
        </p:nvCxnSpPr>
        <p:spPr>
          <a:xfrm>
            <a:off x="0" y="1219200"/>
            <a:ext cx="12192000" cy="0"/>
          </a:xfrm>
          <a:prstGeom prst="line">
            <a:avLst/>
          </a:prstGeom>
          <a:ln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6" name="Объект 4">
            <a:extLst>
              <a:ext uri="{FF2B5EF4-FFF2-40B4-BE49-F238E27FC236}">
                <a16:creationId xmlns:a16="http://schemas.microsoft.com/office/drawing/2014/main" id="{44CE8DD4-11BE-7B11-6681-A56C98707589}"/>
              </a:ext>
            </a:extLst>
          </p:cNvPr>
          <p:cNvSpPr txBox="1">
            <a:spLocks/>
          </p:cNvSpPr>
          <p:nvPr/>
        </p:nvSpPr>
        <p:spPr>
          <a:xfrm>
            <a:off x="422236" y="1399555"/>
            <a:ext cx="11532257" cy="4739987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None/>
              <a:defRPr sz="2400" kern="1200">
                <a:solidFill>
                  <a:schemeClr val="tx2"/>
                </a:solidFill>
                <a:latin typeface="Century Gothic" pitchFamily="34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Char char=""/>
              <a:defRPr sz="2400" kern="1200">
                <a:solidFill>
                  <a:schemeClr val="tx2"/>
                </a:solidFill>
                <a:latin typeface="Century Gothic" pitchFamily="34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 kern="1200">
                <a:solidFill>
                  <a:schemeClr val="tx2"/>
                </a:solidFill>
                <a:latin typeface="Century Gothic" pitchFamily="34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Char char=""/>
              <a:defRPr sz="2400" kern="1200">
                <a:solidFill>
                  <a:schemeClr val="tx2"/>
                </a:solidFill>
                <a:latin typeface="Century Gothic" pitchFamily="34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400" kern="1200">
                <a:solidFill>
                  <a:schemeClr val="tx2"/>
                </a:solidFill>
                <a:latin typeface="Century Gothic" pitchFamily="34" charset="0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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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"/>
              <a:defRPr kumimoji="0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0A22E"/>
              </a:buClr>
              <a:buSzPct val="70000"/>
              <a:buFont typeface="Wingdings 2" pitchFamily="18" charset="2"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>
                <a:ln>
                  <a:noFill/>
                </a:ln>
                <a:solidFill>
                  <a:srgbClr val="4E3B30"/>
                </a:solidFill>
                <a:effectLst/>
                <a:uLnTx/>
                <a:uFillTx/>
                <a:latin typeface="Century Gothic" pitchFamily="34" charset="0"/>
                <a:ea typeface="+mn-ea"/>
                <a:cs typeface="+mn-cs"/>
              </a:rPr>
              <a:t>Инцидент (неблагоприятное событие) - событие, которое приводит к непреднамеренному ущербу для пациента независимо от того, пострадал он или нет, в результате совершения упущения, а не основного заболевания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rgbClr val="4E3B30"/>
              </a:solidFill>
              <a:effectLst/>
              <a:uLnTx/>
              <a:uFillTx/>
              <a:latin typeface="Century Gothic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717332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Рисунок 5" descr="\\srv\обмен\Фирменный стиль\Для применения\PNG\Лого с надписью прозрачный.png">
            <a:extLst>
              <a:ext uri="{FF2B5EF4-FFF2-40B4-BE49-F238E27FC236}">
                <a16:creationId xmlns:a16="http://schemas.microsoft.com/office/drawing/2014/main" id="{C6B2093D-89D2-0259-178A-33C833F4C7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9349" y="448458"/>
            <a:ext cx="1059085" cy="4007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TextBox 24"/>
          <p:cNvSpPr txBox="1"/>
          <p:nvPr/>
        </p:nvSpPr>
        <p:spPr>
          <a:xfrm>
            <a:off x="487247" y="336820"/>
            <a:ext cx="6655668" cy="5539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3600" b="1" kern="2000" dirty="0">
                <a:solidFill>
                  <a:srgbClr val="E67B22"/>
                </a:solidFill>
                <a:latin typeface="Century Gothic" panose="020B0502020202020204" pitchFamily="34" charset="0"/>
              </a:rPr>
              <a:t>Видеомониторинг пациента</a:t>
            </a:r>
            <a:endParaRPr kumimoji="0" lang="ru-RU" sz="3600" b="1" i="0" u="none" strike="noStrike" kern="2000" cap="none" spc="0" normalizeH="0" baseline="0" noProof="0" dirty="0">
              <a:ln>
                <a:noFill/>
              </a:ln>
              <a:solidFill>
                <a:srgbClr val="E67B22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26" name="Straight Connector 54"/>
          <p:cNvCxnSpPr/>
          <p:nvPr/>
        </p:nvCxnSpPr>
        <p:spPr>
          <a:xfrm>
            <a:off x="0" y="1219200"/>
            <a:ext cx="12192000" cy="0"/>
          </a:xfrm>
          <a:prstGeom prst="line">
            <a:avLst/>
          </a:prstGeom>
          <a:ln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98BE2FF-C42B-89FC-6C2C-9EB9AA951BE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287"/>
          <a:stretch/>
        </p:blipFill>
        <p:spPr>
          <a:xfrm>
            <a:off x="2032187" y="1375125"/>
            <a:ext cx="8140513" cy="37993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Объект 2">
            <a:extLst>
              <a:ext uri="{FF2B5EF4-FFF2-40B4-BE49-F238E27FC236}">
                <a16:creationId xmlns:a16="http://schemas.microsoft.com/office/drawing/2014/main" id="{DD52B0F4-36E3-3839-C4B2-DA3933746510}"/>
              </a:ext>
            </a:extLst>
          </p:cNvPr>
          <p:cNvSpPr txBox="1">
            <a:spLocks/>
          </p:cNvSpPr>
          <p:nvPr/>
        </p:nvSpPr>
        <p:spPr>
          <a:xfrm>
            <a:off x="2032187" y="5318260"/>
            <a:ext cx="9188263" cy="14729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609555" marR="0" lvl="0" indent="-37250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800"/>
              <a:buFont typeface="Nunito Light"/>
              <a:buAutoNum type="arabicPeriod"/>
              <a:defRPr sz="1200" b="0" i="0" u="none" strike="noStrike" cap="none">
                <a:solidFill>
                  <a:srgbClr val="000000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1pPr>
            <a:lvl2pPr marL="1219110" marR="0" lvl="1" indent="-406371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Nunito Light"/>
              <a:buAutoNum type="alphaLcPeriod"/>
              <a:defRPr sz="1200" b="0" i="0" u="none" strike="noStrike" cap="none">
                <a:solidFill>
                  <a:srgbClr val="000000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2pPr>
            <a:lvl3pPr marL="1828664" marR="0" lvl="2" indent="-406371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Nunito Light"/>
              <a:buAutoNum type="romanLcPeriod"/>
              <a:defRPr sz="1200" b="0" i="0" u="none" strike="noStrike" cap="none">
                <a:solidFill>
                  <a:srgbClr val="000000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3pPr>
            <a:lvl4pPr marL="2438218" marR="0" lvl="3" indent="-406371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Nunito Light"/>
              <a:buAutoNum type="arabicPeriod"/>
              <a:defRPr sz="1200" b="0" i="0" u="none" strike="noStrike" cap="none">
                <a:solidFill>
                  <a:srgbClr val="000000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4pPr>
            <a:lvl5pPr marL="3047772" marR="0" lvl="4" indent="-406371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Nunito Light"/>
              <a:buAutoNum type="alphaLcPeriod"/>
              <a:defRPr sz="1200" b="0" i="0" u="none" strike="noStrike" cap="none">
                <a:solidFill>
                  <a:srgbClr val="000000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5pPr>
            <a:lvl6pPr marL="3657327" marR="0" lvl="5" indent="-406371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Nunito Light"/>
              <a:buAutoNum type="romanLcPeriod"/>
              <a:defRPr sz="1200" b="0" i="0" u="none" strike="noStrike" cap="none">
                <a:solidFill>
                  <a:srgbClr val="000000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6pPr>
            <a:lvl7pPr marL="4266880" marR="0" lvl="6" indent="-406371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Nunito Light"/>
              <a:buAutoNum type="arabicPeriod"/>
              <a:defRPr sz="1200" b="0" i="0" u="none" strike="noStrike" cap="none">
                <a:solidFill>
                  <a:srgbClr val="000000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7pPr>
            <a:lvl8pPr marL="4876435" marR="0" lvl="7" indent="-406371" algn="l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Nunito Light"/>
              <a:buAutoNum type="alphaLcPeriod"/>
              <a:defRPr sz="1200" b="0" i="0" u="none" strike="noStrike" cap="none">
                <a:solidFill>
                  <a:srgbClr val="000000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8pPr>
            <a:lvl9pPr marL="5485990" marR="0" lvl="8" indent="-406371" algn="l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Clr>
                <a:srgbClr val="434343"/>
              </a:buClr>
              <a:buSzPts val="1200"/>
              <a:buFont typeface="Nunito Light"/>
              <a:buAutoNum type="romanLcPeriod"/>
              <a:defRPr sz="1200" b="0" i="0" u="none" strike="noStrike" cap="none">
                <a:solidFill>
                  <a:srgbClr val="000000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9pPr>
          </a:lstStyle>
          <a:p>
            <a:pPr marL="457200" indent="-457200" fontAlgn="auto">
              <a:buClrTx/>
              <a:buFont typeface="Arial" panose="020B0604020202020204" pitchFamily="34" charset="0"/>
              <a:buChar char="•"/>
            </a:pPr>
            <a:r>
              <a:rPr lang="ru-RU" sz="1400" kern="0" dirty="0"/>
              <a:t>За период пилота количество падений пациентов в оснащенных палатах в 3 раза меньше чем обычных</a:t>
            </a:r>
            <a:endParaRPr lang="ru-RU" sz="1400" kern="0" dirty="0">
              <a:highlight>
                <a:srgbClr val="FFFF00"/>
              </a:highlight>
            </a:endParaRPr>
          </a:p>
          <a:p>
            <a:pPr marL="457200" indent="-457200" fontAlgn="auto">
              <a:buClrTx/>
              <a:buFont typeface="Arial" panose="020B0604020202020204" pitchFamily="34" charset="0"/>
              <a:buChar char="•"/>
            </a:pPr>
            <a:r>
              <a:rPr lang="ru-RU" sz="1400" kern="0" dirty="0"/>
              <a:t>Выявлены нерезультативные подходов к пациенту</a:t>
            </a:r>
          </a:p>
          <a:p>
            <a:pPr marL="457200" indent="-457200" fontAlgn="auto">
              <a:buClrTx/>
              <a:buFont typeface="Arial" panose="020B0604020202020204" pitchFamily="34" charset="0"/>
              <a:buChar char="•"/>
            </a:pPr>
            <a:r>
              <a:rPr lang="ru-RU" sz="1400" kern="0" dirty="0"/>
              <a:t>Повысилась дисциплина персонала, за счет постоянного контроля</a:t>
            </a:r>
          </a:p>
          <a:p>
            <a:pPr marL="457200" indent="-457200" fontAlgn="auto">
              <a:buClrTx/>
              <a:buFont typeface="Arial" panose="020B0604020202020204" pitchFamily="34" charset="0"/>
              <a:buChar char="•"/>
            </a:pPr>
            <a:r>
              <a:rPr lang="ru-RU" sz="1400" kern="0" dirty="0"/>
              <a:t>Выявлены некорректные действия родственников</a:t>
            </a:r>
          </a:p>
          <a:p>
            <a:pPr marL="457200" indent="-457200" fontAlgn="auto">
              <a:buClrTx/>
              <a:buFont typeface="Arial" panose="020B0604020202020204" pitchFamily="34" charset="0"/>
              <a:buChar char="•"/>
            </a:pPr>
            <a:r>
              <a:rPr lang="ru-RU" sz="1400" kern="0" dirty="0"/>
              <a:t>Выявлен дефицит ухода в выходные дни и ночное время</a:t>
            </a:r>
          </a:p>
        </p:txBody>
      </p:sp>
    </p:spTree>
    <p:extLst>
      <p:ext uri="{BB962C8B-B14F-4D97-AF65-F5344CB8AC3E}">
        <p14:creationId xmlns:p14="http://schemas.microsoft.com/office/powerpoint/2010/main" val="250124130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Рисунок 5" descr="\\srv\обмен\Фирменный стиль\Для применения\PNG\Лого с надписью прозрачный.png">
            <a:extLst>
              <a:ext uri="{FF2B5EF4-FFF2-40B4-BE49-F238E27FC236}">
                <a16:creationId xmlns:a16="http://schemas.microsoft.com/office/drawing/2014/main" id="{C6B2093D-89D2-0259-178A-33C833F4C7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9349" y="448458"/>
            <a:ext cx="1059085" cy="4007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TextBox 24"/>
          <p:cNvSpPr txBox="1"/>
          <p:nvPr/>
        </p:nvSpPr>
        <p:spPr>
          <a:xfrm>
            <a:off x="487247" y="336820"/>
            <a:ext cx="8540800" cy="5539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lvl="0">
              <a:defRPr/>
            </a:pPr>
            <a:r>
              <a:rPr lang="ru-RU" sz="3600" b="1" kern="2000" dirty="0">
                <a:solidFill>
                  <a:srgbClr val="E67B22"/>
                </a:solidFill>
                <a:latin typeface="Century Gothic" panose="020B0502020202020204" pitchFamily="34" charset="0"/>
              </a:rPr>
              <a:t>Пирамида происшествий </a:t>
            </a:r>
            <a:r>
              <a:rPr lang="ru-RU" sz="3600" b="1" kern="2000" dirty="0" err="1">
                <a:solidFill>
                  <a:srgbClr val="E67B22"/>
                </a:solidFill>
                <a:latin typeface="Century Gothic" panose="020B0502020202020204" pitchFamily="34" charset="0"/>
              </a:rPr>
              <a:t>Хайнриха</a:t>
            </a:r>
            <a:endParaRPr lang="ru-RU" sz="3600" b="1" kern="2000" dirty="0">
              <a:solidFill>
                <a:srgbClr val="E67B22"/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26" name="Straight Connector 54"/>
          <p:cNvCxnSpPr/>
          <p:nvPr/>
        </p:nvCxnSpPr>
        <p:spPr>
          <a:xfrm>
            <a:off x="0" y="1219200"/>
            <a:ext cx="12192000" cy="0"/>
          </a:xfrm>
          <a:prstGeom prst="line">
            <a:avLst/>
          </a:prstGeom>
          <a:ln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3FD75E7-1963-4453-BD6C-9D6CC0B4232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0952" b="17777"/>
          <a:stretch/>
        </p:blipFill>
        <p:spPr>
          <a:xfrm>
            <a:off x="1809749" y="1745673"/>
            <a:ext cx="8572501" cy="4201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339391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12">
            <a:extLst>
              <a:ext uri="{FF2B5EF4-FFF2-40B4-BE49-F238E27FC236}">
                <a16:creationId xmlns:a16="http://schemas.microsoft.com/office/drawing/2014/main" id="{D86D5210-FF6C-3185-92D8-B33E9B6E2D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95400"/>
            <a:ext cx="12192000" cy="5205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FF04B7AE-3858-4D77-E5F1-ECC055C337E6}"/>
              </a:ext>
            </a:extLst>
          </p:cNvPr>
          <p:cNvSpPr/>
          <p:nvPr/>
        </p:nvSpPr>
        <p:spPr>
          <a:xfrm>
            <a:off x="3200400" y="0"/>
            <a:ext cx="4775200" cy="21717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ru-RU"/>
          </a:p>
        </p:txBody>
      </p:sp>
      <p:sp>
        <p:nvSpPr>
          <p:cNvPr id="79876" name="Заголовок 1">
            <a:extLst>
              <a:ext uri="{FF2B5EF4-FFF2-40B4-BE49-F238E27FC236}">
                <a16:creationId xmlns:a16="http://schemas.microsoft.com/office/drawing/2014/main" id="{04236B84-15E9-920E-AE79-566B7ECEF86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2955925" y="3378200"/>
            <a:ext cx="6961188" cy="1296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ru-RU" altLang="ru-RU" sz="3600">
                <a:solidFill>
                  <a:schemeClr val="bg1"/>
                </a:solidFill>
                <a:latin typeface="Century Gothic" panose="020B0502020202020204" pitchFamily="34" charset="0"/>
              </a:rPr>
              <a:t>Спасибо за внимание</a:t>
            </a:r>
            <a:endParaRPr lang="en-US" altLang="ru-RU" sz="360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B2971E1F-54C1-2D2D-533A-D4FD4A783E2C}"/>
              </a:ext>
            </a:extLst>
          </p:cNvPr>
          <p:cNvSpPr/>
          <p:nvPr/>
        </p:nvSpPr>
        <p:spPr>
          <a:xfrm>
            <a:off x="-19050" y="4552950"/>
            <a:ext cx="3429000" cy="16192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ru-RU"/>
          </a:p>
        </p:txBody>
      </p:sp>
      <p:pic>
        <p:nvPicPr>
          <p:cNvPr id="79878" name="Picture 12">
            <a:extLst>
              <a:ext uri="{FF2B5EF4-FFF2-40B4-BE49-F238E27FC236}">
                <a16:creationId xmlns:a16="http://schemas.microsoft.com/office/drawing/2014/main" id="{D5E0BB38-4188-9113-A3CC-CCAB674135C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86"/>
          <a:stretch/>
        </p:blipFill>
        <p:spPr bwMode="auto">
          <a:xfrm>
            <a:off x="207264" y="4410075"/>
            <a:ext cx="2059686" cy="244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Прямоугольник 4">
            <a:extLst>
              <a:ext uri="{FF2B5EF4-FFF2-40B4-BE49-F238E27FC236}">
                <a16:creationId xmlns:a16="http://schemas.microsoft.com/office/drawing/2014/main" id="{7EA05B6D-86A8-3950-953B-EF2A9D26E6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91350" y="4948001"/>
            <a:ext cx="5200650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b="1" dirty="0">
                <a:latin typeface="Century Gothic" panose="020B0502020202020204" pitchFamily="34" charset="0"/>
              </a:rPr>
              <a:t>Черкашин Олег Андреевич</a:t>
            </a:r>
          </a:p>
          <a:p>
            <a:pPr eaLnBrk="1" hangingPunct="1"/>
            <a:r>
              <a:rPr lang="ru-RU" altLang="ru-RU" dirty="0">
                <a:latin typeface="Century Gothic" panose="020B0502020202020204" pitchFamily="34" charset="0"/>
              </a:rPr>
              <a:t>Руководитель отдела автоматизированных систем управления КГБУЗ ККБ, г. Красноярск</a:t>
            </a:r>
          </a:p>
          <a:p>
            <a:pPr eaLnBrk="1" hangingPunct="1"/>
            <a:r>
              <a:rPr lang="en-US" altLang="ru-RU" dirty="0">
                <a:latin typeface="Century Gothic" panose="020B0502020202020204" pitchFamily="34" charset="0"/>
              </a:rPr>
              <a:t>Email: oacherkashin@gmail.com</a:t>
            </a:r>
            <a:endParaRPr lang="ru-RU" altLang="ru-RU" u="sng" dirty="0">
              <a:solidFill>
                <a:schemeClr val="accent1">
                  <a:lumMod val="75000"/>
                </a:schemeClr>
              </a:solidFill>
              <a:latin typeface="Century Gothic" panose="020B0502020202020204" pitchFamily="34" charset="0"/>
            </a:endParaRPr>
          </a:p>
          <a:p>
            <a:pPr eaLnBrk="1" hangingPunct="1"/>
            <a:endParaRPr lang="ru-RU" altLang="ru-RU" dirty="0">
              <a:latin typeface="Century Gothic" panose="020B0502020202020204" pitchFamily="34" charset="0"/>
            </a:endParaRPr>
          </a:p>
        </p:txBody>
      </p:sp>
      <p:pic>
        <p:nvPicPr>
          <p:cNvPr id="13" name="Рисунок 5" descr="\\srv\обмен\Фирменный стиль\Для применения\PNG\Лого с надписью прозрачный.png">
            <a:extLst>
              <a:ext uri="{FF2B5EF4-FFF2-40B4-BE49-F238E27FC236}">
                <a16:creationId xmlns:a16="http://schemas.microsoft.com/office/drawing/2014/main" id="{C6B2093D-89D2-0259-178A-33C833F4C7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1285" y="448458"/>
            <a:ext cx="1059085" cy="4007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168999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Рисунок 5" descr="\\srv\обмен\Фирменный стиль\Для применения\PNG\Лого с надписью прозрачный.png">
            <a:extLst>
              <a:ext uri="{FF2B5EF4-FFF2-40B4-BE49-F238E27FC236}">
                <a16:creationId xmlns:a16="http://schemas.microsoft.com/office/drawing/2014/main" id="{C6B2093D-89D2-0259-178A-33C833F4C7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9349" y="448458"/>
            <a:ext cx="1059085" cy="4007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TextBox 24"/>
          <p:cNvSpPr txBox="1"/>
          <p:nvPr/>
        </p:nvSpPr>
        <p:spPr>
          <a:xfrm>
            <a:off x="487247" y="336820"/>
            <a:ext cx="9613209" cy="5539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2000" cap="none" spc="0" normalizeH="0" baseline="0" noProof="0" dirty="0">
                <a:ln>
                  <a:noFill/>
                </a:ln>
                <a:solidFill>
                  <a:srgbClr val="E67B2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Что такое инцидент и почему это важно</a:t>
            </a:r>
          </a:p>
        </p:txBody>
      </p:sp>
      <p:cxnSp>
        <p:nvCxnSpPr>
          <p:cNvPr id="26" name="Straight Connector 54"/>
          <p:cNvCxnSpPr/>
          <p:nvPr/>
        </p:nvCxnSpPr>
        <p:spPr>
          <a:xfrm>
            <a:off x="0" y="1219200"/>
            <a:ext cx="12192000" cy="0"/>
          </a:xfrm>
          <a:prstGeom prst="line">
            <a:avLst/>
          </a:prstGeom>
          <a:ln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32" name="Picture 2" descr="http://s.spynet.ru/images/2007/06/25/minskoe_shosse_crash/minskoe_shosse_crash_3.jpg">
            <a:extLst>
              <a:ext uri="{FF2B5EF4-FFF2-40B4-BE49-F238E27FC236}">
                <a16:creationId xmlns:a16="http://schemas.microsoft.com/office/drawing/2014/main" id="{7EB158A4-6612-83D6-5768-1CD1EC08EC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56" b="15623"/>
          <a:stretch>
            <a:fillRect/>
          </a:stretch>
        </p:blipFill>
        <p:spPr bwMode="auto">
          <a:xfrm>
            <a:off x="487247" y="1547583"/>
            <a:ext cx="3066912" cy="2160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Стрелка углом 18">
            <a:extLst>
              <a:ext uri="{FF2B5EF4-FFF2-40B4-BE49-F238E27FC236}">
                <a16:creationId xmlns:a16="http://schemas.microsoft.com/office/drawing/2014/main" id="{1CAB606B-4FF3-D834-985A-53B2B01BF34C}"/>
              </a:ext>
            </a:extLst>
          </p:cNvPr>
          <p:cNvSpPr/>
          <p:nvPr/>
        </p:nvSpPr>
        <p:spPr bwMode="auto">
          <a:xfrm rot="5400000">
            <a:off x="4424025" y="1365435"/>
            <a:ext cx="672970" cy="2412702"/>
          </a:xfrm>
          <a:prstGeom prst="bentArrow">
            <a:avLst>
              <a:gd name="adj1" fmla="val 25000"/>
              <a:gd name="adj2" fmla="val 25892"/>
              <a:gd name="adj3" fmla="val 25000"/>
              <a:gd name="adj4" fmla="val 43750"/>
            </a:avLst>
          </a:prstGeom>
          <a:solidFill>
            <a:srgbClr val="F06400"/>
          </a:solidFill>
          <a:ln w="9525">
            <a:solidFill>
              <a:srgbClr val="F06400"/>
            </a:solidFill>
            <a:miter lim="800000"/>
            <a:headEnd/>
            <a:tailEnd/>
          </a:ln>
        </p:spPr>
        <p:txBody>
          <a:bodyPr rtlCol="0" anchor="ctr"/>
          <a:lstStyle/>
          <a:p>
            <a:pPr algn="ctr"/>
            <a:endParaRPr lang="ru-RU" sz="1600" dirty="0">
              <a:solidFill>
                <a:srgbClr val="333333"/>
              </a:solidFill>
              <a:latin typeface="Arial" charset="0"/>
              <a:cs typeface="Arial" charset="0"/>
            </a:endParaRPr>
          </a:p>
        </p:txBody>
      </p:sp>
      <p:sp>
        <p:nvSpPr>
          <p:cNvPr id="34" name="Стрелка углом 19">
            <a:extLst>
              <a:ext uri="{FF2B5EF4-FFF2-40B4-BE49-F238E27FC236}">
                <a16:creationId xmlns:a16="http://schemas.microsoft.com/office/drawing/2014/main" id="{3434866E-7735-06AC-E395-7CB0548DA9B3}"/>
              </a:ext>
            </a:extLst>
          </p:cNvPr>
          <p:cNvSpPr/>
          <p:nvPr/>
        </p:nvSpPr>
        <p:spPr bwMode="auto">
          <a:xfrm rot="5400000">
            <a:off x="8374868" y="1975509"/>
            <a:ext cx="672970" cy="2921758"/>
          </a:xfrm>
          <a:prstGeom prst="bentArrow">
            <a:avLst>
              <a:gd name="adj1" fmla="val 25000"/>
              <a:gd name="adj2" fmla="val 25892"/>
              <a:gd name="adj3" fmla="val 25000"/>
              <a:gd name="adj4" fmla="val 43750"/>
            </a:avLst>
          </a:prstGeom>
          <a:solidFill>
            <a:srgbClr val="F06400"/>
          </a:solidFill>
          <a:ln w="9525">
            <a:solidFill>
              <a:srgbClr val="F06400"/>
            </a:solidFill>
            <a:miter lim="800000"/>
            <a:headEnd/>
            <a:tailEnd/>
          </a:ln>
        </p:spPr>
        <p:txBody>
          <a:bodyPr rtlCol="0" anchor="ctr"/>
          <a:lstStyle/>
          <a:p>
            <a:pPr algn="ctr"/>
            <a:endParaRPr lang="ru-RU" sz="1600" dirty="0">
              <a:solidFill>
                <a:srgbClr val="333333"/>
              </a:solidFill>
              <a:latin typeface="Arial" charset="0"/>
              <a:cs typeface="Arial" charset="0"/>
            </a:endParaRPr>
          </a:p>
        </p:txBody>
      </p:sp>
      <p:pic>
        <p:nvPicPr>
          <p:cNvPr id="35" name="Picture 2" descr="http://proftula.ru/upload/medialibrary/12c/12c56f0f6bc2ffb2c59a267f50a31215.jpg">
            <a:extLst>
              <a:ext uri="{FF2B5EF4-FFF2-40B4-BE49-F238E27FC236}">
                <a16:creationId xmlns:a16="http://schemas.microsoft.com/office/drawing/2014/main" id="{0B9CC6DE-BC2C-A200-2FDD-4CE520C46D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296" b="3030"/>
          <a:stretch>
            <a:fillRect/>
          </a:stretch>
        </p:blipFill>
        <p:spPr bwMode="auto">
          <a:xfrm>
            <a:off x="4155827" y="2908271"/>
            <a:ext cx="3193441" cy="22708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6" name="Группа 35">
            <a:extLst>
              <a:ext uri="{FF2B5EF4-FFF2-40B4-BE49-F238E27FC236}">
                <a16:creationId xmlns:a16="http://schemas.microsoft.com/office/drawing/2014/main" id="{2263A36F-47F6-703F-9BAF-00410C947DFB}"/>
              </a:ext>
            </a:extLst>
          </p:cNvPr>
          <p:cNvGrpSpPr/>
          <p:nvPr/>
        </p:nvGrpSpPr>
        <p:grpSpPr>
          <a:xfrm>
            <a:off x="8580816" y="3772873"/>
            <a:ext cx="2869030" cy="2151772"/>
            <a:chOff x="0" y="0"/>
            <a:chExt cx="9144000" cy="6858000"/>
          </a:xfrm>
        </p:grpSpPr>
        <p:pic>
          <p:nvPicPr>
            <p:cNvPr id="37" name="Picture 2" descr="http://www.echotv.ru/wp-content/uploads/2016/04/19-11.jpg">
              <a:extLst>
                <a:ext uri="{FF2B5EF4-FFF2-40B4-BE49-F238E27FC236}">
                  <a16:creationId xmlns:a16="http://schemas.microsoft.com/office/drawing/2014/main" id="{3C65AE1B-E1DD-8A27-F1B4-C9D923DD766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9144000" cy="685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8" name="Овал 37">
              <a:extLst>
                <a:ext uri="{FF2B5EF4-FFF2-40B4-BE49-F238E27FC236}">
                  <a16:creationId xmlns:a16="http://schemas.microsoft.com/office/drawing/2014/main" id="{B8927850-5439-ECC2-64A1-49570B10BDB6}"/>
                </a:ext>
              </a:extLst>
            </p:cNvPr>
            <p:cNvSpPr/>
            <p:nvPr/>
          </p:nvSpPr>
          <p:spPr>
            <a:xfrm>
              <a:off x="3286125" y="1928813"/>
              <a:ext cx="1071563" cy="571500"/>
            </a:xfrm>
            <a:prstGeom prst="ellipse">
              <a:avLst/>
            </a:prstGeom>
            <a:noFill/>
            <a:ln w="25400" cap="flat" cmpd="sng" algn="ctr">
              <a:solidFill>
                <a:srgbClr val="F0A22E">
                  <a:lumMod val="20000"/>
                  <a:lumOff val="8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39" name="Овал 38">
              <a:extLst>
                <a:ext uri="{FF2B5EF4-FFF2-40B4-BE49-F238E27FC236}">
                  <a16:creationId xmlns:a16="http://schemas.microsoft.com/office/drawing/2014/main" id="{A4EDCB9B-37DA-CA37-EA80-2C7A66FF47C9}"/>
                </a:ext>
              </a:extLst>
            </p:cNvPr>
            <p:cNvSpPr/>
            <p:nvPr/>
          </p:nvSpPr>
          <p:spPr>
            <a:xfrm>
              <a:off x="4000500" y="2928938"/>
              <a:ext cx="1071563" cy="571500"/>
            </a:xfrm>
            <a:prstGeom prst="ellipse">
              <a:avLst/>
            </a:prstGeom>
            <a:noFill/>
            <a:ln w="25400" cap="flat" cmpd="sng" algn="ctr">
              <a:solidFill>
                <a:srgbClr val="F0A22E">
                  <a:lumMod val="20000"/>
                  <a:lumOff val="8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40" name="Овал 39">
              <a:extLst>
                <a:ext uri="{FF2B5EF4-FFF2-40B4-BE49-F238E27FC236}">
                  <a16:creationId xmlns:a16="http://schemas.microsoft.com/office/drawing/2014/main" id="{12194F7D-D6FB-E4BD-CADD-BD63F280B710}"/>
                </a:ext>
              </a:extLst>
            </p:cNvPr>
            <p:cNvSpPr/>
            <p:nvPr/>
          </p:nvSpPr>
          <p:spPr>
            <a:xfrm>
              <a:off x="5072063" y="2000250"/>
              <a:ext cx="1071562" cy="571500"/>
            </a:xfrm>
            <a:prstGeom prst="ellipse">
              <a:avLst/>
            </a:prstGeom>
            <a:noFill/>
            <a:ln w="25400" cap="flat" cmpd="sng" algn="ctr">
              <a:solidFill>
                <a:srgbClr val="F0A22E">
                  <a:lumMod val="20000"/>
                  <a:lumOff val="8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41" name="Овал 40">
              <a:extLst>
                <a:ext uri="{FF2B5EF4-FFF2-40B4-BE49-F238E27FC236}">
                  <a16:creationId xmlns:a16="http://schemas.microsoft.com/office/drawing/2014/main" id="{19DD398C-6FD1-565D-AB20-CD3AD64D8A67}"/>
                </a:ext>
              </a:extLst>
            </p:cNvPr>
            <p:cNvSpPr/>
            <p:nvPr/>
          </p:nvSpPr>
          <p:spPr>
            <a:xfrm>
              <a:off x="5643563" y="3143250"/>
              <a:ext cx="1500187" cy="785813"/>
            </a:xfrm>
            <a:prstGeom prst="ellipse">
              <a:avLst/>
            </a:prstGeom>
            <a:noFill/>
            <a:ln w="25400" cap="flat" cmpd="sng" algn="ctr">
              <a:solidFill>
                <a:srgbClr val="F0A22E">
                  <a:lumMod val="20000"/>
                  <a:lumOff val="8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42" name="Овал 41">
              <a:extLst>
                <a:ext uri="{FF2B5EF4-FFF2-40B4-BE49-F238E27FC236}">
                  <a16:creationId xmlns:a16="http://schemas.microsoft.com/office/drawing/2014/main" id="{4BA4BA38-9E47-A438-DB77-891F721A0AA2}"/>
                </a:ext>
              </a:extLst>
            </p:cNvPr>
            <p:cNvSpPr/>
            <p:nvPr/>
          </p:nvSpPr>
          <p:spPr>
            <a:xfrm>
              <a:off x="642938" y="3500438"/>
              <a:ext cx="4929187" cy="1500187"/>
            </a:xfrm>
            <a:prstGeom prst="ellipse">
              <a:avLst/>
            </a:prstGeom>
            <a:noFill/>
            <a:ln w="25400" cap="flat" cmpd="sng" algn="ctr">
              <a:solidFill>
                <a:srgbClr val="F0A22E">
                  <a:lumMod val="60000"/>
                  <a:lumOff val="4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  <p:sp>
          <p:nvSpPr>
            <p:cNvPr id="43" name="Овал 42">
              <a:extLst>
                <a:ext uri="{FF2B5EF4-FFF2-40B4-BE49-F238E27FC236}">
                  <a16:creationId xmlns:a16="http://schemas.microsoft.com/office/drawing/2014/main" id="{509F204E-E6F7-D6CF-4F25-C69CE285F714}"/>
                </a:ext>
              </a:extLst>
            </p:cNvPr>
            <p:cNvSpPr/>
            <p:nvPr/>
          </p:nvSpPr>
          <p:spPr>
            <a:xfrm>
              <a:off x="3643313" y="4857750"/>
              <a:ext cx="4929187" cy="1500188"/>
            </a:xfrm>
            <a:prstGeom prst="ellipse">
              <a:avLst/>
            </a:prstGeom>
            <a:noFill/>
            <a:ln w="25400" cap="flat" cmpd="sng" algn="ctr">
              <a:solidFill>
                <a:srgbClr val="F0A22E">
                  <a:lumMod val="60000"/>
                  <a:lumOff val="4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64524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Рисунок 5" descr="\\srv\обмен\Фирменный стиль\Для применения\PNG\Лого с надписью прозрачный.png">
            <a:extLst>
              <a:ext uri="{FF2B5EF4-FFF2-40B4-BE49-F238E27FC236}">
                <a16:creationId xmlns:a16="http://schemas.microsoft.com/office/drawing/2014/main" id="{C6B2093D-89D2-0259-178A-33C833F4C7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9349" y="448458"/>
            <a:ext cx="1059085" cy="4007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TextBox 24"/>
          <p:cNvSpPr txBox="1"/>
          <p:nvPr/>
        </p:nvSpPr>
        <p:spPr>
          <a:xfrm>
            <a:off x="487247" y="308012"/>
            <a:ext cx="6722994" cy="5539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2000" cap="none" spc="0" normalizeH="0" baseline="0" noProof="0" dirty="0">
                <a:ln>
                  <a:noFill/>
                </a:ln>
                <a:solidFill>
                  <a:srgbClr val="E67B2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Сбор данных позволяет нам</a:t>
            </a:r>
          </a:p>
        </p:txBody>
      </p:sp>
      <p:cxnSp>
        <p:nvCxnSpPr>
          <p:cNvPr id="26" name="Straight Connector 54"/>
          <p:cNvCxnSpPr/>
          <p:nvPr/>
        </p:nvCxnSpPr>
        <p:spPr>
          <a:xfrm>
            <a:off x="0" y="1219200"/>
            <a:ext cx="12192000" cy="0"/>
          </a:xfrm>
          <a:prstGeom prst="line">
            <a:avLst/>
          </a:prstGeom>
          <a:ln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4" name="Содержимое 11">
            <a:extLst>
              <a:ext uri="{FF2B5EF4-FFF2-40B4-BE49-F238E27FC236}">
                <a16:creationId xmlns:a16="http://schemas.microsoft.com/office/drawing/2014/main" id="{3B5EF3BA-12DC-1F4D-C951-F7ED0FA77960}"/>
              </a:ext>
            </a:extLst>
          </p:cNvPr>
          <p:cNvSpPr txBox="1">
            <a:spLocks/>
          </p:cNvSpPr>
          <p:nvPr/>
        </p:nvSpPr>
        <p:spPr bwMode="auto">
          <a:xfrm>
            <a:off x="2131219" y="1903534"/>
            <a:ext cx="7929562" cy="3411338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None/>
              <a:defRPr sz="2400" kern="1200">
                <a:solidFill>
                  <a:schemeClr val="tx2"/>
                </a:solidFill>
                <a:latin typeface="Century Gothic" pitchFamily="34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Char char=""/>
              <a:defRPr sz="2400" kern="1200">
                <a:solidFill>
                  <a:schemeClr val="tx2"/>
                </a:solidFill>
                <a:latin typeface="Century Gothic" pitchFamily="34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 kern="1200">
                <a:solidFill>
                  <a:schemeClr val="tx2"/>
                </a:solidFill>
                <a:latin typeface="Century Gothic" pitchFamily="34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itchFamily="18" charset="2"/>
              <a:buChar char=""/>
              <a:defRPr sz="2400" kern="1200">
                <a:solidFill>
                  <a:schemeClr val="tx2"/>
                </a:solidFill>
                <a:latin typeface="Century Gothic" pitchFamily="34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 sz="2400" kern="1200">
                <a:solidFill>
                  <a:schemeClr val="tx2"/>
                </a:solidFill>
                <a:latin typeface="Century Gothic" pitchFamily="34" charset="0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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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"/>
              <a:defRPr kumimoji="0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3538" indent="-363538">
              <a:spcBef>
                <a:spcPts val="1200"/>
              </a:spcBef>
              <a:buClr>
                <a:srgbClr val="F0A22E"/>
              </a:buClr>
              <a:buFont typeface="Wingdings" pitchFamily="2" charset="2"/>
              <a:buChar char="ü"/>
              <a:defRPr/>
            </a:pPr>
            <a:r>
              <a:rPr lang="ru-RU" sz="2100" dirty="0">
                <a:solidFill>
                  <a:srgbClr val="4E3B30"/>
                </a:solidFill>
                <a:latin typeface="Arial" charset="0"/>
                <a:cs typeface="Arial" charset="0"/>
              </a:rPr>
              <a:t>Определить зоны риска</a:t>
            </a:r>
          </a:p>
          <a:p>
            <a:pPr marL="363538" indent="-363538">
              <a:spcBef>
                <a:spcPts val="1200"/>
              </a:spcBef>
              <a:buClr>
                <a:srgbClr val="F0A22E"/>
              </a:buClr>
              <a:buFont typeface="Wingdings" pitchFamily="2" charset="2"/>
              <a:buChar char="ü"/>
              <a:defRPr/>
            </a:pPr>
            <a:r>
              <a:rPr lang="ru-RU" sz="2100" dirty="0">
                <a:solidFill>
                  <a:srgbClr val="4E3B30"/>
                </a:solidFill>
                <a:latin typeface="Arial" charset="0"/>
                <a:cs typeface="Arial" charset="0"/>
              </a:rPr>
              <a:t>Выявить ошибки и разработать корректирующие мероприятия, которые позволят предотвратить их в будущем</a:t>
            </a:r>
          </a:p>
          <a:p>
            <a:pPr marL="363538" indent="-363538">
              <a:buClr>
                <a:srgbClr val="F0A22E"/>
              </a:buClr>
              <a:buFont typeface="Wingdings" pitchFamily="2" charset="2"/>
              <a:buChar char="ü"/>
              <a:defRPr/>
            </a:pPr>
            <a:r>
              <a:rPr lang="ru-RU" sz="2100" dirty="0">
                <a:solidFill>
                  <a:srgbClr val="4E3B30"/>
                </a:solidFill>
                <a:latin typeface="Arial" charset="0"/>
                <a:cs typeface="Arial" charset="0"/>
              </a:rPr>
              <a:t>Выявить слабые места </a:t>
            </a:r>
          </a:p>
          <a:p>
            <a:pPr marL="363538" indent="-363538">
              <a:buClr>
                <a:srgbClr val="F0A22E"/>
              </a:buClr>
              <a:buFont typeface="Wingdings" pitchFamily="2" charset="2"/>
              <a:buChar char="ü"/>
              <a:defRPr/>
            </a:pPr>
            <a:r>
              <a:rPr lang="ru-RU" sz="2100" dirty="0">
                <a:solidFill>
                  <a:srgbClr val="4E3B30"/>
                </a:solidFill>
                <a:latin typeface="Arial" charset="0"/>
                <a:cs typeface="Arial" charset="0"/>
              </a:rPr>
              <a:t>Разработать корректирующие действия</a:t>
            </a:r>
          </a:p>
          <a:p>
            <a:pPr marL="723900">
              <a:buClr>
                <a:srgbClr val="F0A22E"/>
              </a:buClr>
              <a:buFont typeface="Arial" charset="0"/>
              <a:buNone/>
              <a:defRPr/>
            </a:pPr>
            <a:endParaRPr lang="ru-RU" sz="2100" dirty="0">
              <a:solidFill>
                <a:srgbClr val="4E3B30"/>
              </a:solidFill>
              <a:latin typeface="Arial" charset="0"/>
              <a:cs typeface="Arial" charset="0"/>
            </a:endParaRPr>
          </a:p>
          <a:p>
            <a:pPr marL="723900">
              <a:buClr>
                <a:srgbClr val="F0A22E"/>
              </a:buClr>
              <a:buFont typeface="Arial" charset="0"/>
              <a:buNone/>
              <a:defRPr/>
            </a:pPr>
            <a:endParaRPr lang="ru-RU" sz="2100" dirty="0">
              <a:solidFill>
                <a:srgbClr val="4E3B30"/>
              </a:solidFill>
              <a:latin typeface="Arial" charset="0"/>
              <a:cs typeface="Arial" charset="0"/>
            </a:endParaRPr>
          </a:p>
          <a:p>
            <a:pPr marL="723900">
              <a:buClr>
                <a:srgbClr val="F0A22E"/>
              </a:buClr>
              <a:buFont typeface="Arial" charset="0"/>
              <a:buNone/>
              <a:defRPr/>
            </a:pPr>
            <a:endParaRPr lang="ru-RU" sz="2100" dirty="0">
              <a:solidFill>
                <a:srgbClr val="4E3B30"/>
              </a:solidFill>
              <a:latin typeface="Arial" charset="0"/>
              <a:cs typeface="Arial" charset="0"/>
            </a:endParaRPr>
          </a:p>
          <a:p>
            <a:pPr marL="723900">
              <a:buClr>
                <a:srgbClr val="F0A22E"/>
              </a:buClr>
              <a:buFont typeface="Arial" charset="0"/>
              <a:buNone/>
              <a:defRPr/>
            </a:pPr>
            <a:endParaRPr lang="ru-RU" sz="2100" dirty="0">
              <a:solidFill>
                <a:srgbClr val="4E3B30"/>
              </a:solidFill>
              <a:latin typeface="Arial" charset="0"/>
              <a:cs typeface="Arial" charset="0"/>
            </a:endParaRPr>
          </a:p>
          <a:p>
            <a:pPr marL="723900">
              <a:buClr>
                <a:srgbClr val="F0A22E"/>
              </a:buClr>
              <a:buFont typeface="Arial" charset="0"/>
              <a:buNone/>
              <a:defRPr/>
            </a:pPr>
            <a:r>
              <a:rPr lang="ru-RU" sz="2100" dirty="0">
                <a:solidFill>
                  <a:srgbClr val="4E3B30"/>
                </a:solidFill>
                <a:latin typeface="Arial" charset="0"/>
                <a:cs typeface="Arial" charset="0"/>
              </a:rPr>
              <a:t>	Пока данные по ошибкам не собираются и не анализируются, безопасность пациентов под угрозой</a:t>
            </a:r>
          </a:p>
          <a:p>
            <a:pPr marL="363538" indent="-363538">
              <a:buClr>
                <a:srgbClr val="F0A22E"/>
              </a:buClr>
              <a:buFont typeface="Arial" charset="0"/>
              <a:buNone/>
              <a:defRPr/>
            </a:pPr>
            <a:r>
              <a:rPr lang="ru-RU" sz="2100" dirty="0">
                <a:solidFill>
                  <a:srgbClr val="4E3B30"/>
                </a:solidFill>
                <a:latin typeface="Arial" charset="0"/>
                <a:cs typeface="Arial" charset="0"/>
              </a:rPr>
              <a:t> </a:t>
            </a:r>
          </a:p>
        </p:txBody>
      </p:sp>
      <p:pic>
        <p:nvPicPr>
          <p:cNvPr id="17" name="Picture 2" descr="http://yoursmileys.ru/ismile/exclamation/i35046.gif">
            <a:extLst>
              <a:ext uri="{FF2B5EF4-FFF2-40B4-BE49-F238E27FC236}">
                <a16:creationId xmlns:a16="http://schemas.microsoft.com/office/drawing/2014/main" id="{A91C7BA8-327D-EBAD-A4E7-7A41740FF4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4455" y="5638800"/>
            <a:ext cx="993527" cy="9935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420637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Рисунок 5" descr="\\srv\обмен\Фирменный стиль\Для применения\PNG\Лого с надписью прозрачный.png">
            <a:extLst>
              <a:ext uri="{FF2B5EF4-FFF2-40B4-BE49-F238E27FC236}">
                <a16:creationId xmlns:a16="http://schemas.microsoft.com/office/drawing/2014/main" id="{C6B2093D-89D2-0259-178A-33C833F4C7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9349" y="448458"/>
            <a:ext cx="1059085" cy="4007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TextBox 24"/>
          <p:cNvSpPr txBox="1"/>
          <p:nvPr/>
        </p:nvSpPr>
        <p:spPr>
          <a:xfrm>
            <a:off x="487247" y="336820"/>
            <a:ext cx="7083670" cy="5539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3600" b="1" kern="2000" dirty="0">
                <a:solidFill>
                  <a:srgbClr val="E67B22"/>
                </a:solidFill>
                <a:latin typeface="Century Gothic" panose="020B0502020202020204" pitchFamily="34" charset="0"/>
              </a:rPr>
              <a:t>Порядок разбора инцидентов</a:t>
            </a:r>
            <a:endParaRPr kumimoji="0" lang="ru-RU" sz="3600" b="1" i="0" u="none" strike="noStrike" kern="2000" cap="none" spc="0" normalizeH="0" baseline="0" noProof="0" dirty="0">
              <a:ln>
                <a:noFill/>
              </a:ln>
              <a:solidFill>
                <a:srgbClr val="E67B22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26" name="Straight Connector 54"/>
          <p:cNvCxnSpPr/>
          <p:nvPr/>
        </p:nvCxnSpPr>
        <p:spPr>
          <a:xfrm>
            <a:off x="0" y="1219200"/>
            <a:ext cx="12192000" cy="0"/>
          </a:xfrm>
          <a:prstGeom prst="line">
            <a:avLst/>
          </a:prstGeom>
          <a:ln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F16FADC-B1F0-ACD9-6CD7-E065CC0496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2236" y="1448660"/>
            <a:ext cx="10252489" cy="4960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01723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C1B45FC6-8EA1-4E3E-AD06-17D801ABCC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70496" y="323794"/>
            <a:ext cx="1184260" cy="536268"/>
          </a:xfrm>
          <a:prstGeom prst="rect">
            <a:avLst/>
          </a:prstGeom>
        </p:spPr>
      </p:pic>
      <p:pic>
        <p:nvPicPr>
          <p:cNvPr id="24" name="Рисунок 5" descr="\\srv\обмен\Фирменный стиль\Для применения\PNG\Лого с надписью прозрачный.png">
            <a:extLst>
              <a:ext uri="{FF2B5EF4-FFF2-40B4-BE49-F238E27FC236}">
                <a16:creationId xmlns:a16="http://schemas.microsoft.com/office/drawing/2014/main" id="{C6B2093D-89D2-0259-178A-33C833F4C7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5690" y="448458"/>
            <a:ext cx="1059085" cy="4007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TextBox 24"/>
          <p:cNvSpPr txBox="1"/>
          <p:nvPr/>
        </p:nvSpPr>
        <p:spPr>
          <a:xfrm>
            <a:off x="487247" y="336820"/>
            <a:ext cx="4185441" cy="46166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000" b="1" i="0" u="none" strike="noStrike" kern="2000" cap="none" spc="0" normalizeH="0" baseline="0" noProof="0" dirty="0">
                <a:ln>
                  <a:noFill/>
                </a:ln>
                <a:solidFill>
                  <a:srgbClr val="E67B2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Управление рисками</a:t>
            </a:r>
          </a:p>
        </p:txBody>
      </p:sp>
      <p:cxnSp>
        <p:nvCxnSpPr>
          <p:cNvPr id="26" name="Straight Connector 54"/>
          <p:cNvCxnSpPr/>
          <p:nvPr/>
        </p:nvCxnSpPr>
        <p:spPr>
          <a:xfrm>
            <a:off x="0" y="1219200"/>
            <a:ext cx="12192000" cy="0"/>
          </a:xfrm>
          <a:prstGeom prst="line">
            <a:avLst/>
          </a:prstGeom>
          <a:ln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C1349A5E-8873-4A17-8E28-C041C220150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1724"/>
          <a:stretch/>
        </p:blipFill>
        <p:spPr>
          <a:xfrm>
            <a:off x="372947" y="2211353"/>
            <a:ext cx="6689015" cy="34274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4" descr="O:\6_ФАЙЛООБМЕН ПОДРАЗДЕЛЕНИЙ\ОТДЕЛ СИСТЕМЫ МЕНЕДЖМЕНТА КАЧЕСТВА\!Входящие\от Головиной\5 почему.png">
            <a:extLst>
              <a:ext uri="{FF2B5EF4-FFF2-40B4-BE49-F238E27FC236}">
                <a16:creationId xmlns:a16="http://schemas.microsoft.com/office/drawing/2014/main" id="{777CA3C8-2A02-4D4B-8D48-F54A62DBCBA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/>
          <a:srcRect l="429" t="491"/>
          <a:stretch/>
        </p:blipFill>
        <p:spPr bwMode="auto">
          <a:xfrm>
            <a:off x="7391564" y="2597116"/>
            <a:ext cx="4565289" cy="26559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229210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Рисунок 5" descr="\\srv\обмен\Фирменный стиль\Для применения\PNG\Лого с надписью прозрачный.png">
            <a:extLst>
              <a:ext uri="{FF2B5EF4-FFF2-40B4-BE49-F238E27FC236}">
                <a16:creationId xmlns:a16="http://schemas.microsoft.com/office/drawing/2014/main" id="{C6B2093D-89D2-0259-178A-33C833F4C7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9349" y="448458"/>
            <a:ext cx="1059085" cy="4007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TextBox 24"/>
          <p:cNvSpPr txBox="1"/>
          <p:nvPr/>
        </p:nvSpPr>
        <p:spPr>
          <a:xfrm>
            <a:off x="487247" y="336820"/>
            <a:ext cx="6981078" cy="5539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2000" cap="none" spc="0" normalizeH="0" baseline="0" noProof="0" dirty="0">
                <a:ln>
                  <a:noFill/>
                </a:ln>
                <a:solidFill>
                  <a:srgbClr val="E67B22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Пример – падения пациентов</a:t>
            </a:r>
          </a:p>
        </p:txBody>
      </p:sp>
      <p:cxnSp>
        <p:nvCxnSpPr>
          <p:cNvPr id="26" name="Straight Connector 54"/>
          <p:cNvCxnSpPr/>
          <p:nvPr/>
        </p:nvCxnSpPr>
        <p:spPr>
          <a:xfrm>
            <a:off x="0" y="1219200"/>
            <a:ext cx="12192000" cy="0"/>
          </a:xfrm>
          <a:prstGeom prst="line">
            <a:avLst/>
          </a:prstGeom>
          <a:ln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D0F7538-CF9E-8C10-31F0-F2DF1AE6EE7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19200"/>
            <a:ext cx="12192000" cy="6400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5874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Рисунок 5" descr="\\srv\обмен\Фирменный стиль\Для применения\PNG\Лого с надписью прозрачный.png">
            <a:extLst>
              <a:ext uri="{FF2B5EF4-FFF2-40B4-BE49-F238E27FC236}">
                <a16:creationId xmlns:a16="http://schemas.microsoft.com/office/drawing/2014/main" id="{C6B2093D-89D2-0259-178A-33C833F4C7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9349" y="448458"/>
            <a:ext cx="1059085" cy="4007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TextBox 24"/>
          <p:cNvSpPr txBox="1"/>
          <p:nvPr/>
        </p:nvSpPr>
        <p:spPr>
          <a:xfrm>
            <a:off x="487247" y="336820"/>
            <a:ext cx="3173946" cy="5539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3600" b="1" kern="2000" dirty="0">
                <a:solidFill>
                  <a:srgbClr val="E67B22"/>
                </a:solidFill>
                <a:latin typeface="Century Gothic" panose="020B0502020202020204" pitchFamily="34" charset="0"/>
              </a:rPr>
              <a:t>Мероприятия</a:t>
            </a:r>
            <a:endParaRPr kumimoji="0" lang="ru-RU" sz="3600" b="1" i="0" u="none" strike="noStrike" kern="2000" cap="none" spc="0" normalizeH="0" baseline="0" noProof="0" dirty="0">
              <a:ln>
                <a:noFill/>
              </a:ln>
              <a:solidFill>
                <a:srgbClr val="E67B22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26" name="Straight Connector 54"/>
          <p:cNvCxnSpPr/>
          <p:nvPr/>
        </p:nvCxnSpPr>
        <p:spPr>
          <a:xfrm>
            <a:off x="0" y="1219200"/>
            <a:ext cx="12192000" cy="0"/>
          </a:xfrm>
          <a:prstGeom prst="line">
            <a:avLst/>
          </a:prstGeom>
          <a:ln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3" name="Picture 11">
            <a:extLst>
              <a:ext uri="{FF2B5EF4-FFF2-40B4-BE49-F238E27FC236}">
                <a16:creationId xmlns:a16="http://schemas.microsoft.com/office/drawing/2014/main" id="{2D6C2D0C-4D6B-FA8C-3B56-5072EE72CF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50969" y="1423109"/>
            <a:ext cx="2086364" cy="2948238"/>
          </a:xfrm>
          <a:prstGeom prst="rect">
            <a:avLst/>
          </a:prstGeom>
          <a:noFill/>
          <a:ln w="9525">
            <a:solidFill>
              <a:schemeClr val="tx1">
                <a:lumMod val="50000"/>
                <a:lumOff val="50000"/>
              </a:schemeClr>
            </a:solidFill>
            <a:miter lim="800000"/>
            <a:headEnd/>
            <a:tailEnd/>
          </a:ln>
        </p:spPr>
      </p:pic>
      <p:pic>
        <p:nvPicPr>
          <p:cNvPr id="4" name="Picture 13">
            <a:extLst>
              <a:ext uri="{FF2B5EF4-FFF2-40B4-BE49-F238E27FC236}">
                <a16:creationId xmlns:a16="http://schemas.microsoft.com/office/drawing/2014/main" id="{20045375-247B-8048-7CB6-29A5BA3EA4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566" y="4575256"/>
            <a:ext cx="2966200" cy="2067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C:\Users\Счастье\Desktop\презентации\IMG_6788.JPG">
            <a:extLst>
              <a:ext uri="{FF2B5EF4-FFF2-40B4-BE49-F238E27FC236}">
                <a16:creationId xmlns:a16="http://schemas.microsoft.com/office/drawing/2014/main" id="{62DA8FC4-DF13-34AF-1BCB-E0048CFAA4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6786" y="1409478"/>
            <a:ext cx="3443255" cy="22950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ЧЛ">
            <a:extLst>
              <a:ext uri="{FF2B5EF4-FFF2-40B4-BE49-F238E27FC236}">
                <a16:creationId xmlns:a16="http://schemas.microsoft.com/office/drawing/2014/main" id="{E2674AB7-1BF6-3A98-0C4F-4533F0976F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1" t="1414" r="3999" b="44608"/>
          <a:stretch>
            <a:fillRect/>
          </a:stretch>
        </p:blipFill>
        <p:spPr bwMode="auto">
          <a:xfrm>
            <a:off x="2463631" y="1368850"/>
            <a:ext cx="3329100" cy="27637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0D14C570-69E4-43F2-413C-798774023E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lum bright="10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5870" y="3943233"/>
            <a:ext cx="2074171" cy="27670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 descr="плакаты А4_2">
            <a:extLst>
              <a:ext uri="{FF2B5EF4-FFF2-40B4-BE49-F238E27FC236}">
                <a16:creationId xmlns:a16="http://schemas.microsoft.com/office/drawing/2014/main" id="{2EC3BF48-EDEA-2D46-63A8-F1436C2CC5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0243" y="4620881"/>
            <a:ext cx="2865857" cy="2035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2">
            <a:extLst>
              <a:ext uri="{FF2B5EF4-FFF2-40B4-BE49-F238E27FC236}">
                <a16:creationId xmlns:a16="http://schemas.microsoft.com/office/drawing/2014/main" id="{C46213F2-D517-BACF-EDC8-00B0841ABB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6803" y="3947181"/>
            <a:ext cx="2072097" cy="27630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">
            <a:extLst>
              <a:ext uri="{FF2B5EF4-FFF2-40B4-BE49-F238E27FC236}">
                <a16:creationId xmlns:a16="http://schemas.microsoft.com/office/drawing/2014/main" id="{920F025B-79F3-4C1A-96EE-09BAD82A835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77" t="12812"/>
          <a:stretch/>
        </p:blipFill>
        <p:spPr bwMode="auto">
          <a:xfrm>
            <a:off x="5843376" y="1409478"/>
            <a:ext cx="2413442" cy="1536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24D12C4B-098C-3C4F-5B63-6266CEF8EA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63"/>
          <a:stretch/>
        </p:blipFill>
        <p:spPr bwMode="auto">
          <a:xfrm>
            <a:off x="5843171" y="3154020"/>
            <a:ext cx="2396190" cy="16392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10058639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_rels/themeOverr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image" Target="../media/image44.jpeg"/></Relationships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Tech Newsletter XL by Slidesgo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3F3F3"/>
      </a:accent1>
      <a:accent2>
        <a:srgbClr val="D9D9D9"/>
      </a:accent2>
      <a:accent3>
        <a:srgbClr val="B7B7B7"/>
      </a:accent3>
      <a:accent4>
        <a:srgbClr val="999999"/>
      </a:accent4>
      <a:accent5>
        <a:srgbClr val="666666"/>
      </a:accent5>
      <a:accent6>
        <a:srgbClr val="000000"/>
      </a:accent6>
      <a:hlink>
        <a:srgbClr val="43434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Трек">
    <a:dk1>
      <a:sysClr val="windowText" lastClr="000000"/>
    </a:dk1>
    <a:lt1>
      <a:sysClr val="window" lastClr="FFFFFF"/>
    </a:lt1>
    <a:dk2>
      <a:srgbClr val="4E3B30"/>
    </a:dk2>
    <a:lt2>
      <a:srgbClr val="FBEEC9"/>
    </a:lt2>
    <a:accent1>
      <a:srgbClr val="F0A22E"/>
    </a:accent1>
    <a:accent2>
      <a:srgbClr val="A5644E"/>
    </a:accent2>
    <a:accent3>
      <a:srgbClr val="B58B80"/>
    </a:accent3>
    <a:accent4>
      <a:srgbClr val="C3986D"/>
    </a:accent4>
    <a:accent5>
      <a:srgbClr val="A19574"/>
    </a:accent5>
    <a:accent6>
      <a:srgbClr val="C17529"/>
    </a:accent6>
    <a:hlink>
      <a:srgbClr val="AD1F1F"/>
    </a:hlink>
    <a:folHlink>
      <a:srgbClr val="FFC42F"/>
    </a:folHlink>
  </a:clrScheme>
  <a:fontScheme name="Классическая">
    <a:majorFont>
      <a:latin typeface="Arial"/>
      <a:ea typeface=""/>
      <a:cs typeface=""/>
      <a:font script="Jpan" typeface="ＭＳ Ｐゴシック"/>
      <a:font script="Hang" typeface="돋움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ajorFont>
    <a:minorFont>
      <a:latin typeface="Times New Roman"/>
      <a:ea typeface=""/>
      <a:cs typeface=""/>
      <a:font script="Jpan" typeface="ＭＳ Ｐ明朝"/>
      <a:font script="Hang" typeface="바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blipFill>
        <a:blip xmlns:r="http://schemas.openxmlformats.org/officeDocument/2006/relationships" r:embed="rId1">
          <a:duotone>
            <a:schemeClr val="phClr">
              <a:shade val="90000"/>
              <a:satMod val="150000"/>
            </a:schemeClr>
            <a:schemeClr val="phClr">
              <a:tint val="88000"/>
              <a:satMod val="105000"/>
            </a:schemeClr>
          </a:duotone>
        </a:blip>
        <a:tile tx="0" ty="0" sx="95000" sy="95000" flip="none" algn="t"/>
      </a:blipFill>
      <a:blipFill>
        <a:blip xmlns:r="http://schemas.openxmlformats.org/officeDocument/2006/relationships" r:embed="rId2">
          <a:duotone>
            <a:schemeClr val="phClr">
              <a:shade val="30000"/>
              <a:satMod val="455000"/>
            </a:schemeClr>
            <a:schemeClr val="phClr">
              <a:tint val="95000"/>
              <a:satMod val="120000"/>
            </a:schemeClr>
          </a:duotone>
        </a:blip>
        <a:stretch>
          <a:fillRect/>
        </a:stretch>
      </a:blip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15287</TotalTime>
  <Words>1635</Words>
  <Application>Microsoft Office PowerPoint</Application>
  <PresentationFormat>Широкоэкранный</PresentationFormat>
  <Paragraphs>182</Paragraphs>
  <Slides>32</Slides>
  <Notes>31</Notes>
  <HiddenSlides>0</HiddenSlides>
  <MMClips>1</MMClips>
  <ScaleCrop>false</ScaleCrop>
  <HeadingPairs>
    <vt:vector size="8" baseType="variant">
      <vt:variant>
        <vt:lpstr>Использованные шрифты</vt:lpstr>
      </vt:variant>
      <vt:variant>
        <vt:i4>13</vt:i4>
      </vt:variant>
      <vt:variant>
        <vt:lpstr>Тема</vt:lpstr>
      </vt:variant>
      <vt:variant>
        <vt:i4>2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48" baseType="lpstr">
      <vt:lpstr>Arial</vt:lpstr>
      <vt:lpstr>Calibri</vt:lpstr>
      <vt:lpstr>Calibri Light</vt:lpstr>
      <vt:lpstr>Century Gothic</vt:lpstr>
      <vt:lpstr>Exo 2</vt:lpstr>
      <vt:lpstr>Fira Sans Extra Condensed Medium</vt:lpstr>
      <vt:lpstr>Gabriela</vt:lpstr>
      <vt:lpstr>Nunito Light</vt:lpstr>
      <vt:lpstr>Roboto Condensed</vt:lpstr>
      <vt:lpstr>Roboto Condensed Light</vt:lpstr>
      <vt:lpstr>Times New Roman</vt:lpstr>
      <vt:lpstr>Wingdings</vt:lpstr>
      <vt:lpstr>Wingdings 2</vt:lpstr>
      <vt:lpstr>Тема Office</vt:lpstr>
      <vt:lpstr>1_Tech Newsletter XL by Slidesgo</vt:lpstr>
      <vt:lpstr>think-cell Slide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Спасибо за внимание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Егор Корчагин</dc:creator>
  <cp:lastModifiedBy>Масленников Алексей Викторович</cp:lastModifiedBy>
  <cp:revision>866</cp:revision>
  <cp:lastPrinted>2022-10-07T00:29:36Z</cp:lastPrinted>
  <dcterms:created xsi:type="dcterms:W3CDTF">2019-04-17T12:48:06Z</dcterms:created>
  <dcterms:modified xsi:type="dcterms:W3CDTF">2024-05-29T05:59:45Z</dcterms:modified>
</cp:coreProperties>
</file>