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399" r:id="rId2"/>
    <p:sldId id="423" r:id="rId3"/>
    <p:sldId id="424" r:id="rId4"/>
    <p:sldId id="428" r:id="rId5"/>
    <p:sldId id="426" r:id="rId6"/>
    <p:sldId id="427" r:id="rId7"/>
    <p:sldId id="425" r:id="rId8"/>
    <p:sldId id="429" r:id="rId9"/>
    <p:sldId id="432" r:id="rId10"/>
    <p:sldId id="435" r:id="rId11"/>
    <p:sldId id="383" r:id="rId12"/>
    <p:sldId id="382" r:id="rId13"/>
    <p:sldId id="370" r:id="rId14"/>
    <p:sldId id="384" r:id="rId15"/>
    <p:sldId id="386" r:id="rId16"/>
    <p:sldId id="387" r:id="rId17"/>
    <p:sldId id="396" r:id="rId18"/>
    <p:sldId id="401" r:id="rId19"/>
    <p:sldId id="403" r:id="rId20"/>
    <p:sldId id="404" r:id="rId21"/>
    <p:sldId id="402" r:id="rId22"/>
    <p:sldId id="422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 snapToGrid="0">
      <p:cViewPr>
        <p:scale>
          <a:sx n="100" d="100"/>
          <a:sy n="100" d="100"/>
        </p:scale>
        <p:origin x="-882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</a:t>
            </a:r>
            <a:r>
              <a:rPr lang="ru-RU" sz="14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ИИ, млрд. </a:t>
            </a:r>
            <a:r>
              <a:rPr lang="en-US" sz="14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ru-RU" sz="14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2022 г.</a:t>
            </a:r>
            <a:endParaRPr lang="ru-RU"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25.4</c:v>
                </c:pt>
                <c:pt idx="1">
                  <c:v>33.799999999999997</c:v>
                </c:pt>
                <c:pt idx="2">
                  <c:v>53.7</c:v>
                </c:pt>
                <c:pt idx="3">
                  <c:v>79.599999999999994</c:v>
                </c:pt>
                <c:pt idx="4">
                  <c:v>95.6</c:v>
                </c:pt>
                <c:pt idx="5">
                  <c:v>146.69999999999999</c:v>
                </c:pt>
                <c:pt idx="6">
                  <c:v>276.10000000000002</c:v>
                </c:pt>
                <c:pt idx="7">
                  <c:v>189.6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30603648"/>
        <c:axId val="130642304"/>
      </c:barChart>
      <c:catAx>
        <c:axId val="13060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0642304"/>
        <c:crosses val="autoZero"/>
        <c:auto val="1"/>
        <c:lblAlgn val="ctr"/>
        <c:lblOffset val="100"/>
        <c:noMultiLvlLbl val="0"/>
      </c:catAx>
      <c:valAx>
        <c:axId val="130642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30603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2030</a:t>
            </a:r>
            <a:r>
              <a:rPr lang="ru-RU" sz="16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888888888888884E-2"/>
          <c:y val="0.27429097404491104"/>
          <c:w val="0.59066797900262469"/>
          <c:h val="0.65757545931758532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Лист1!$A$1:$A$4</c:f>
              <c:strCache>
                <c:ptCount val="4"/>
                <c:pt idx="0">
                  <c:v>Внебюджетные источники    </c:v>
                </c:pt>
                <c:pt idx="1">
                  <c:v>Сбербанк       </c:v>
                </c:pt>
                <c:pt idx="2">
                  <c:v>РФПИ              </c:v>
                </c:pt>
                <c:pt idx="3">
                  <c:v>Иные               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112.6</c:v>
                </c:pt>
                <c:pt idx="1">
                  <c:v>99.73</c:v>
                </c:pt>
                <c:pt idx="2">
                  <c:v>5.6</c:v>
                </c:pt>
                <c:pt idx="3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120627752812392E-2"/>
          <c:y val="0.10084378665937657"/>
          <c:w val="0.32916881998603253"/>
          <c:h val="0.477617503509145"/>
        </c:manualLayout>
      </c:layout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45978879436563075"/>
          <c:y val="0.21853146757177103"/>
          <c:w val="0.28315594773922281"/>
          <c:h val="0.2771000110338378"/>
        </c:manualLayout>
      </c:layout>
      <c:overlay val="0"/>
      <c:txPr>
        <a:bodyPr/>
        <a:lstStyle/>
        <a:p>
          <a:pPr>
            <a:defRPr sz="1600">
              <a:latin typeface="PT Sans" pitchFamily="34" charset="-52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05982E26-BFA5-4EAD-9A81-BD4D0F138854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F4F95789-8317-48A7-940D-F367A918D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228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59B15551-A0C6-4F5D-8CEB-FFCEA5654801}" type="datetimeFigureOut">
              <a:rPr lang="ru-RU" smtClean="0"/>
              <a:t>29.05.2024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2BCC5BC0-89D2-4045-B446-AB7AD8E86D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1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4B37-9B79-4097-833F-C98007F5A2C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85CE5-6FA3-4A88-897B-0AAE4A87186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068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85CE5-6FA3-4A88-897B-0AAE4A87186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015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4B37-9B79-4097-833F-C98007F5A2C2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4B37-9B79-4097-833F-C98007F5A2C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4B37-9B79-4097-833F-C98007F5A2C2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4B37-9B79-4097-833F-C98007F5A2C2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4B37-9B79-4097-833F-C98007F5A2C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41758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3003895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66033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928171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65F2034A-0894-4A7E-9D10-D0A7AB851E20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4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18288" cy="372427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118" y="4716665"/>
            <a:ext cx="5437816" cy="44684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41758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3003895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66033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928171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65F2034A-0894-4A7E-9D10-D0A7AB851E20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5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18288" cy="3724275"/>
          </a:xfrm>
          <a:solidFill>
            <a:srgbClr val="FFFFFF"/>
          </a:solidFill>
          <a:ln/>
        </p:spPr>
      </p:sp>
      <p:sp>
        <p:nvSpPr>
          <p:cNvPr id="266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118" y="4716665"/>
            <a:ext cx="5437816" cy="44684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4B37-9B79-4097-833F-C98007F5A2C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4B37-9B79-4097-833F-C98007F5A2C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54B37-9B79-4097-833F-C98007F5A2C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41758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3003895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66033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928171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B6D009FA-657E-4AE0-B54C-8B593FBC8F74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9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18288" cy="3724275"/>
          </a:xfrm>
          <a:solidFill>
            <a:srgbClr val="FFFFFF"/>
          </a:solidFill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118" y="4716665"/>
            <a:ext cx="5437816" cy="44684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41758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3003895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66033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928171" indent="-231069" defTabSz="45411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1718" algn="l"/>
                <a:tab pos="1463436" algn="l"/>
                <a:tab pos="2195154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65BFAD54-C944-4395-B5BE-CFDD19701B29}" type="slidenum">
              <a:rPr lang="ru-RU" altLang="ru-RU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10</a:t>
            </a:fld>
            <a:endParaRPr lang="ru-RU" alt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18288" cy="3724275"/>
          </a:xfrm>
          <a:solidFill>
            <a:srgbClr val="FFFFFF"/>
          </a:solidFill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118" y="4716665"/>
            <a:ext cx="5437816" cy="44684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2955-575D-4709-9C81-716EA4C94338}" type="datetime1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7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2743-C717-4BDA-9A73-20E0A9F281AE}" type="datetime1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04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FF45C-A706-4FFF-B9B9-BEB7A8AE9811}" type="datetime1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68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5EB3FA51-943B-4086-A25F-C0E65DD36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1001" y="279003"/>
            <a:ext cx="6570000" cy="9938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B8B6AFF7-ABF1-4A29-84D5-00E32979F1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30827" y="1538291"/>
            <a:ext cx="6570662" cy="4321175"/>
          </a:xfrm>
        </p:spPr>
        <p:txBody>
          <a:bodyPr/>
          <a:lstStyle>
            <a:lvl1pPr marL="0" indent="0">
              <a:buNone/>
              <a:defRPr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06DB0F6D-303F-4E81-A3D0-5C56453C23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46065" y="234000"/>
            <a:ext cx="2249487" cy="2609662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11" name="Рисунок 8">
            <a:extLst>
              <a:ext uri="{FF2B5EF4-FFF2-40B4-BE49-F238E27FC236}">
                <a16:creationId xmlns:a16="http://schemas.microsoft.com/office/drawing/2014/main" xmlns="" id="{E19019EB-1908-499F-8DDD-57FCF302CFD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2781" y="3113662"/>
            <a:ext cx="2249487" cy="3284662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2" name="Рисунок 8">
            <a:extLst>
              <a:ext uri="{FF2B5EF4-FFF2-40B4-BE49-F238E27FC236}">
                <a16:creationId xmlns:a16="http://schemas.microsoft.com/office/drawing/2014/main" xmlns="" id="{42858865-2D1D-4E01-A5ED-8E9703C3F9F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91803" y="549000"/>
            <a:ext cx="2249487" cy="3284662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13" name="Рисунок 8">
            <a:extLst>
              <a:ext uri="{FF2B5EF4-FFF2-40B4-BE49-F238E27FC236}">
                <a16:creationId xmlns:a16="http://schemas.microsoft.com/office/drawing/2014/main" xmlns="" id="{E2644163-594C-4D16-97AD-5643AA6E3E0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91803" y="4095550"/>
            <a:ext cx="2249487" cy="2609662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7582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FA806-8D09-4F4B-83A9-C270404EED17}" type="datetime1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D0DB-417F-415C-AE38-6654D84F2519}" type="datetime1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33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1E58-6589-4511-971D-961DF8F618DD}" type="datetime1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1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521BD-9687-408B-B8AD-1D85F88BAD19}" type="datetime1">
              <a:rPr lang="ru-RU" smtClean="0"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3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FDDE-4989-463F-A880-7458948A3F3D}" type="datetime1">
              <a:rPr lang="ru-RU" smtClean="0"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69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EE9F2-C36B-421E-91A4-C019D89E98B2}" type="datetime1">
              <a:rPr lang="ru-RU" smtClean="0"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1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51E9-47EE-4C8D-844A-DDA1755D6058}" type="datetime1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012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8C55-48EB-4D8C-AA10-828AA3932A68}" type="datetime1">
              <a:rPr lang="ru-RU" smtClean="0"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252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564C-9324-4507-87BF-15D65CDE881A}" type="datetime1">
              <a:rPr lang="ru-RU" smtClean="0"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A9E4-E1AD-49F3-898B-0EB5D33F93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27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795"/>
            <a:ext cx="12192000" cy="607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8805" y="1124744"/>
            <a:ext cx="10753195" cy="199945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интеллект:</a:t>
            </a:r>
            <a:b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разрывами потребностей</a:t>
            </a:r>
            <a:b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6381328"/>
            <a:ext cx="8534400" cy="32861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29-30 мая 2024г.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8324069" y="3684104"/>
            <a:ext cx="5088565" cy="1224135"/>
          </a:xfrm>
          <a:prstGeom prst="rect">
            <a:avLst/>
          </a:prstGeom>
        </p:spPr>
        <p:txBody>
          <a:bodyPr vert="horz" lIns="121917" tIns="60958" rIns="121917" bIns="6095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Зоя Андреевна</a:t>
            </a:r>
          </a:p>
          <a:p>
            <a:pPr algn="l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Института</a:t>
            </a:r>
          </a:p>
          <a:p>
            <a:pPr algn="l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правления 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бизнес-процессами</a:t>
            </a:r>
          </a:p>
          <a:p>
            <a:pPr algn="l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Сибирский Федеральный университет</a:t>
            </a:r>
          </a:p>
          <a:p>
            <a:pPr algn="l"/>
            <a:r>
              <a:rPr lang="ru-R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профессор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551716" y="5060639"/>
            <a:ext cx="5088565" cy="122413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Международная научно-практическая конференция «Искусственный интеллект: техногенность против социальности»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7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1295400"/>
            <a:ext cx="1219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4B11E9-A957-40C8-8ECC-B8F388D5CB1B}" type="slidenum">
              <a:rPr lang="ru-RU" sz="2400" b="1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2194560" y="420020"/>
            <a:ext cx="760476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технологий ИИ на экономику и бизнес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577141"/>
              </p:ext>
            </p:extLst>
          </p:nvPr>
        </p:nvGraphicFramePr>
        <p:xfrm>
          <a:off x="2011680" y="1061720"/>
          <a:ext cx="8445500" cy="366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24807"/>
                <a:gridCol w="44206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Выгодно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Невыгодно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роста продаж </a:t>
                      </a:r>
                    </a:p>
                    <a:p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собственные разработки ИИ </a:t>
                      </a:r>
                    </a:p>
                    <a:p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передавать для внедрения тем, кто их реально использует </a:t>
                      </a:r>
                    </a:p>
                  </a:txBody>
                  <a:tcPr marL="121920" marR="121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снижения издержек </a:t>
                      </a:r>
                    </a:p>
                    <a:p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чужие технологии ИИ </a:t>
                      </a:r>
                    </a:p>
                    <a:p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передавать в эксплуатацию в руки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ИТ-директорам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(снижение выгоды от внедрения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ИИ-технологий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50%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Невозможно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эффективное использование ИИ без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адекватной интеграции в корпоративную стратегию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модернизации устаревших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бизнес-моделей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непосредственного контакта с людьми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15"/>
            <a:ext cx="2011680" cy="55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1005840" y="4909874"/>
            <a:ext cx="5090160" cy="17804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marL="88900">
              <a:buClr>
                <a:schemeClr val="bg1"/>
              </a:buClr>
              <a:tabLst>
                <a:tab pos="627063" algn="l"/>
              </a:tabLst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ИИ – технологий: 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0350" indent="-171450">
              <a:buClr>
                <a:schemeClr val="bg1"/>
              </a:buClr>
              <a:buFont typeface="Arial" pitchFamily="34" charset="0"/>
              <a:buChar char="•"/>
              <a:tabLst>
                <a:tab pos="627063" algn="l"/>
              </a:tabLst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50% быстрорастущих компаний (40,6%) внедряют активно (встроены в корпоративные стратегии и основные бизнес-процессы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60350" indent="-171450">
              <a:buClr>
                <a:schemeClr val="bg1"/>
              </a:buClr>
              <a:buFont typeface="Arial" pitchFamily="34" charset="0"/>
              <a:buChar char="•"/>
              <a:tabLst>
                <a:tab pos="627063" algn="l"/>
              </a:tabLst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 медленнорастущих компаний 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18,5%) внедряют в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раза меньше быстрорастущих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48400" y="4909874"/>
            <a:ext cx="5090160" cy="17804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marL="88900">
              <a:buClr>
                <a:schemeClr val="bg1"/>
              </a:buClr>
              <a:tabLst>
                <a:tab pos="627063" algn="l"/>
              </a:tabLst>
              <a:defRPr/>
            </a:pP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на готовность внедрять </a:t>
            </a:r>
          </a:p>
          <a:p>
            <a:pPr marL="1076325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90% быстрорастущих  компаний готовы применить в течение 1-3 лет (93%)</a:t>
            </a:r>
          </a:p>
          <a:p>
            <a:pPr marL="1076325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60% медленно растущих компаний готовы применять в течение ближайших 3-5 лет (64%)</a:t>
            </a:r>
          </a:p>
        </p:txBody>
      </p:sp>
      <p:sp>
        <p:nvSpPr>
          <p:cNvPr id="13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89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56045" cy="7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971295" y="996610"/>
            <a:ext cx="7160678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ИКТ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0848" y="1672786"/>
            <a:ext cx="4719873" cy="50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традиционных ИКТ предприятиями промышленности Красноярского края, 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645244" y="1672786"/>
            <a:ext cx="4840304" cy="4953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ИКТ для решения традиционных задач в рамках сложившегося технологического уклада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(первичная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инфраструктура, ориентирована на офисные задачи, автоматизированные системы управления и контроля технологических процессов по всем стадиям) при возрастании спроса на инжиниринговые услуги и сервиса по внедрению цифровых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высокой востребованности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цифровых технологий в промышленности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(технологии сбора, обработки и анализа больших данных; облачные сервисы) не позволяют обеспечить качественные преобразования в производственных процессах и претендовать на технологическое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промышленных предприятий Красноярского края, зарегистрированных в Государственной информационной системе промышленности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(ГИС РФ) составляет 60%, на долю которых приходится 78% отгруженной промышленной продукции. Отсутствуют в системе предприятия пищевой, мебельной промышленности, производства прочей готовой продукции и др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20848" y="2463608"/>
            <a:ext cx="4474035" cy="3392076"/>
            <a:chOff x="754903" y="2498756"/>
            <a:chExt cx="4474035" cy="3392076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754903" y="2498756"/>
              <a:ext cx="4474035" cy="3392076"/>
              <a:chOff x="1237249" y="2516863"/>
              <a:chExt cx="4474035" cy="3392076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2422867" y="4970220"/>
                <a:ext cx="1207572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2">
                  <a:buClr>
                    <a:schemeClr val="accent6">
                      <a:lumMod val="60000"/>
                      <a:lumOff val="40000"/>
                    </a:schemeClr>
                  </a:buClr>
                  <a:buSzPct val="130000"/>
                </a:pPr>
                <a:r>
                  <a:rPr lang="ru-RU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электронный </a:t>
                </a:r>
                <a:r>
                  <a:rPr lang="ru-RU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обмен данными с внешними </a:t>
                </a:r>
                <a:r>
                  <a:rPr lang="ru-RU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ИС, с гос. властью</a:t>
                </a:r>
                <a:endParaRPr lang="en-US" sz="11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1237249" y="4971707"/>
                <a:ext cx="118561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2">
                  <a:buClr>
                    <a:schemeClr val="accent6">
                      <a:lumMod val="60000"/>
                      <a:lumOff val="40000"/>
                    </a:schemeClr>
                  </a:buClr>
                  <a:buSzPct val="130000"/>
                </a:pPr>
                <a:r>
                  <a:rPr lang="ru-RU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персональные компьютеры, </a:t>
                </a:r>
                <a:r>
                  <a:rPr lang="ru-RU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1100" b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Internet</a:t>
                </a:r>
                <a:r>
                  <a:rPr lang="ru-RU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ru-RU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локальные ВС</a:t>
                </a: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3653073" y="4970220"/>
                <a:ext cx="1186004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2">
                  <a:buClr>
                    <a:schemeClr val="accent6">
                      <a:lumMod val="60000"/>
                      <a:lumOff val="40000"/>
                    </a:schemeClr>
                  </a:buClr>
                  <a:buSzPct val="130000"/>
                </a:pPr>
                <a:r>
                  <a:rPr lang="ru-RU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серверы, </a:t>
                </a:r>
                <a:r>
                  <a:rPr lang="en-US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web</a:t>
                </a:r>
                <a:r>
                  <a:rPr lang="ru-RU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-сайты</a:t>
                </a:r>
                <a:r>
                  <a:rPr lang="ru-RU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100" b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Intranet</a:t>
                </a:r>
                <a:r>
                  <a:rPr lang="ru-RU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аккаунт в </a:t>
                </a:r>
                <a:r>
                  <a:rPr lang="ru-RU" sz="1100" b="1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соц</a:t>
                </a:r>
                <a:r>
                  <a:rPr lang="en-US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1100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сетях, </a:t>
                </a:r>
                <a:r>
                  <a:rPr lang="ru-RU" sz="1100" b="1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Extranet</a:t>
                </a:r>
                <a:r>
                  <a:rPr lang="ru-RU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1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4860259" y="4970220"/>
                <a:ext cx="851025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lvl="2">
                  <a:buClr>
                    <a:schemeClr val="accent6">
                      <a:lumMod val="60000"/>
                      <a:lumOff val="40000"/>
                    </a:schemeClr>
                  </a:buClr>
                  <a:buSzPct val="130000"/>
                </a:pPr>
                <a:r>
                  <a:rPr lang="ru-RU" sz="11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облачные сервисы </a:t>
                </a:r>
                <a:endParaRPr lang="en-US" sz="11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1237249" y="2516863"/>
                <a:ext cx="851025" cy="2353901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2444435" y="3551722"/>
                <a:ext cx="851025" cy="1317554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33"/>
              <p:cNvSpPr/>
              <p:nvPr/>
            </p:nvSpPr>
            <p:spPr>
              <a:xfrm>
                <a:off x="3653073" y="3898191"/>
                <a:ext cx="851025" cy="98682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4860259" y="4390927"/>
                <a:ext cx="851025" cy="486522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40000"/>
                      <a:lumOff val="6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190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798739" y="3549620"/>
              <a:ext cx="76335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2">
                <a:buClr>
                  <a:schemeClr val="accent6">
                    <a:lumMod val="60000"/>
                    <a:lumOff val="40000"/>
                  </a:schemeClr>
                </a:buClr>
                <a:buSzPct val="130000"/>
              </a:pPr>
              <a:r>
                <a:rPr lang="ru-RU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80,1-56,3 </a:t>
              </a:r>
              <a:endParaRPr lang="ru-RU" sz="1100" b="1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006652" y="4061587"/>
              <a:ext cx="76335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2">
                <a:buClr>
                  <a:schemeClr val="accent6">
                    <a:lumMod val="60000"/>
                    <a:lumOff val="40000"/>
                  </a:schemeClr>
                </a:buClr>
                <a:buSzPct val="130000"/>
              </a:pPr>
              <a:r>
                <a:rPr lang="en-US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50</a:t>
              </a:r>
              <a:r>
                <a:rPr lang="ru-RU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,</a:t>
              </a:r>
              <a:r>
                <a:rPr lang="en-US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5</a:t>
              </a:r>
              <a:r>
                <a:rPr lang="ru-RU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-</a:t>
              </a:r>
              <a:r>
                <a:rPr lang="en-US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4</a:t>
              </a:r>
              <a:r>
                <a:rPr lang="ru-RU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6,</a:t>
              </a:r>
              <a:r>
                <a:rPr lang="en-US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2</a:t>
              </a:r>
              <a:r>
                <a:rPr lang="ru-RU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endParaRPr lang="ru-RU" sz="1100" b="1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230594" y="4242015"/>
              <a:ext cx="73129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2">
                <a:buClr>
                  <a:schemeClr val="accent6">
                    <a:lumMod val="60000"/>
                    <a:lumOff val="40000"/>
                  </a:schemeClr>
                </a:buClr>
                <a:buSzPct val="130000"/>
              </a:pPr>
              <a:r>
                <a:rPr lang="en-US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44,0</a:t>
              </a:r>
              <a:r>
                <a:rPr lang="ru-RU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-</a:t>
              </a:r>
              <a:r>
                <a:rPr lang="en-US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20,7</a:t>
              </a:r>
              <a:endParaRPr lang="ru-RU" sz="1100" b="1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585256" y="4496383"/>
              <a:ext cx="43633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2">
                <a:buClr>
                  <a:schemeClr val="accent6">
                    <a:lumMod val="60000"/>
                    <a:lumOff val="40000"/>
                  </a:schemeClr>
                </a:buClr>
                <a:buSzPct val="130000"/>
              </a:pPr>
              <a:r>
                <a:rPr lang="en-US" sz="1100" b="1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22,0</a:t>
              </a:r>
              <a:endParaRPr lang="ru-RU" sz="1100" b="1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</p:grpSp>
      <p:cxnSp>
        <p:nvCxnSpPr>
          <p:cNvPr id="27" name="Прямая соединительная линия 26"/>
          <p:cNvCxnSpPr/>
          <p:nvPr/>
        </p:nvCxnSpPr>
        <p:spPr>
          <a:xfrm>
            <a:off x="0" y="7095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23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11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343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56045" cy="7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2971295" y="844210"/>
            <a:ext cx="7160678" cy="3802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ключевых цифровых технологий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9367" y="1247185"/>
            <a:ext cx="5534684" cy="70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5000"/>
              </a:lnSpc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востребованность ключевых цифровых технологий, обеспечивающих технологическую и цифровую трансформацию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промышленности Красноярского края, 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341132"/>
              </p:ext>
            </p:extLst>
          </p:nvPr>
        </p:nvGraphicFramePr>
        <p:xfrm>
          <a:off x="1104522" y="1915303"/>
          <a:ext cx="4843606" cy="177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558">
                  <a:extLst>
                    <a:ext uri="{9D8B030D-6E8A-4147-A177-3AD203B41FA5}">
                      <a16:colId xmlns:a16="http://schemas.microsoft.com/office/drawing/2014/main" xmlns="" val="1109969676"/>
                    </a:ext>
                  </a:extLst>
                </a:gridCol>
                <a:gridCol w="1065316">
                  <a:extLst>
                    <a:ext uri="{9D8B030D-6E8A-4147-A177-3AD203B41FA5}">
                      <a16:colId xmlns:a16="http://schemas.microsoft.com/office/drawing/2014/main" xmlns="" val="1905629240"/>
                    </a:ext>
                  </a:extLst>
                </a:gridCol>
                <a:gridCol w="933675">
                  <a:extLst>
                    <a:ext uri="{9D8B030D-6E8A-4147-A177-3AD203B41FA5}">
                      <a16:colId xmlns:a16="http://schemas.microsoft.com/office/drawing/2014/main" xmlns="" val="4170540714"/>
                    </a:ext>
                  </a:extLst>
                </a:gridCol>
                <a:gridCol w="1067057">
                  <a:extLst>
                    <a:ext uri="{9D8B030D-6E8A-4147-A177-3AD203B41FA5}">
                      <a16:colId xmlns:a16="http://schemas.microsoft.com/office/drawing/2014/main" xmlns="" val="2429089106"/>
                    </a:ext>
                  </a:extLst>
                </a:gridCol>
              </a:tblGrid>
              <a:tr h="279402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ВЭД промышленности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Аддитивные технологии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Цифровые  двойники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Искусствен-</a:t>
                      </a:r>
                      <a:r>
                        <a:rPr lang="ru-RU" sz="11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интеллект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323313"/>
                  </a:ext>
                </a:extLst>
              </a:tr>
              <a:tr h="27940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Добыча полезных ископаемых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46689805"/>
                  </a:ext>
                </a:extLst>
              </a:tr>
              <a:tr h="27940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Обрабатывающие производства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7450762"/>
                  </a:ext>
                </a:extLst>
              </a:tr>
              <a:tr h="279402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эл. энергией, газом, паром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787835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739367" y="3825515"/>
            <a:ext cx="5534684" cy="70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высокий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востребованности  ключевых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в обрабатывающей промышленности, 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898474"/>
              </p:ext>
            </p:extLst>
          </p:nvPr>
        </p:nvGraphicFramePr>
        <p:xfrm>
          <a:off x="1104522" y="4324741"/>
          <a:ext cx="4843606" cy="2313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1176">
                  <a:extLst>
                    <a:ext uri="{9D8B030D-6E8A-4147-A177-3AD203B41FA5}">
                      <a16:colId xmlns:a16="http://schemas.microsoft.com/office/drawing/2014/main" xmlns="" val="1109969676"/>
                    </a:ext>
                  </a:extLst>
                </a:gridCol>
                <a:gridCol w="1115601">
                  <a:extLst>
                    <a:ext uri="{9D8B030D-6E8A-4147-A177-3AD203B41FA5}">
                      <a16:colId xmlns:a16="http://schemas.microsoft.com/office/drawing/2014/main" xmlns="" val="1905629240"/>
                    </a:ext>
                  </a:extLst>
                </a:gridCol>
                <a:gridCol w="986829">
                  <a:extLst>
                    <a:ext uri="{9D8B030D-6E8A-4147-A177-3AD203B41FA5}">
                      <a16:colId xmlns:a16="http://schemas.microsoft.com/office/drawing/2014/main" xmlns="" val="4170540714"/>
                    </a:ext>
                  </a:extLst>
                </a:gridCol>
              </a:tblGrid>
              <a:tr h="251818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Ключевые цифровых технологий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Красноярский край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Россия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323313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Облачные сервисы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27,1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46689805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en-US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Data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7450762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 вещей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787835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RFID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6083963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Промышленные роботы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5286596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Аддитивные технологии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7240292"/>
                  </a:ext>
                </a:extLst>
              </a:tr>
              <a:tr h="15109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Цифровые двойники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1246789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6645244" y="1296568"/>
            <a:ext cx="4997512" cy="706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используемых ключевых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цифровых технологий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предприятиями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края, 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686852"/>
              </p:ext>
            </p:extLst>
          </p:nvPr>
        </p:nvGraphicFramePr>
        <p:xfrm>
          <a:off x="7065583" y="1883706"/>
          <a:ext cx="4419965" cy="3291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020">
                  <a:extLst>
                    <a:ext uri="{9D8B030D-6E8A-4147-A177-3AD203B41FA5}">
                      <a16:colId xmlns:a16="http://schemas.microsoft.com/office/drawing/2014/main" xmlns="" val="1109969676"/>
                    </a:ext>
                  </a:extLst>
                </a:gridCol>
                <a:gridCol w="1428945">
                  <a:extLst>
                    <a:ext uri="{9D8B030D-6E8A-4147-A177-3AD203B41FA5}">
                      <a16:colId xmlns:a16="http://schemas.microsoft.com/office/drawing/2014/main" xmlns="" val="1905629240"/>
                    </a:ext>
                  </a:extLst>
                </a:gridCol>
              </a:tblGrid>
              <a:tr h="283405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Ключевые цифровых технологий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Красноярский край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4323313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Операционные системы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46689805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en-US" sz="12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Data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18,6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07450762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Цифровые платформы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787835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Геоинформационные системы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6083963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Промышленный интернет-вещей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5286596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RFID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2581434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Искусственный интеллект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37240292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Промышленные роботы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91246789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Аддитивные технологии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18439873"/>
                  </a:ext>
                </a:extLst>
              </a:tr>
              <a:tr h="283405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Цифровые двойники 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70621848"/>
                  </a:ext>
                </a:extLst>
              </a:tr>
            </a:tbl>
          </a:graphicData>
        </a:graphic>
      </p:graphicFrame>
      <p:cxnSp>
        <p:nvCxnSpPr>
          <p:cNvPr id="26" name="Прямая соединительная линия 25"/>
          <p:cNvCxnSpPr/>
          <p:nvPr/>
        </p:nvCxnSpPr>
        <p:spPr>
          <a:xfrm>
            <a:off x="0" y="7095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13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12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97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56045" cy="7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2746072" y="847257"/>
            <a:ext cx="76111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Сдерживающие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технологической, экологической и цифровой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промышленного развития региона</a:t>
            </a: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41"/>
          <a:stretch/>
        </p:blipFill>
        <p:spPr bwMode="auto">
          <a:xfrm>
            <a:off x="6528563" y="1746985"/>
            <a:ext cx="4956985" cy="3105006"/>
          </a:xfrm>
          <a:prstGeom prst="rect">
            <a:avLst/>
          </a:prstGeom>
          <a:solidFill>
            <a:srgbClr val="002060"/>
          </a:solidFill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15" name="TextBox 14"/>
          <p:cNvSpPr txBox="1"/>
          <p:nvPr/>
        </p:nvSpPr>
        <p:spPr>
          <a:xfrm>
            <a:off x="663611" y="1914624"/>
            <a:ext cx="5113515" cy="3111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вовлеченность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региональных производителей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секторов промышленности при значительной геополитической и ресурсно-сырьевой важности региона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суверенитета и национальной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государства </a:t>
            </a:r>
          </a:p>
          <a:p>
            <a:pPr marL="285750" indent="-285750" algn="just">
              <a:lnSpc>
                <a:spcPct val="95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глубина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промышленных видов производств, относящихся к высоким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переделам,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позволяющая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реализовать потенциал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 для роста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лидерства</a:t>
            </a:r>
          </a:p>
          <a:p>
            <a:pPr marL="285750" indent="-285750" algn="just">
              <a:lnSpc>
                <a:spcPct val="95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формирования высокотехнологичного и наукоемкого секторов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 региона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рыночную новизну продукции обрабатывающей промышленности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12509" y="1891733"/>
            <a:ext cx="458909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8013" indent="-198013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40000"/>
                  <a:lumOff val="6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Фрагментарный характер развития цифровых технологий,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низкая потребность в ключевых цифровых технологиях, обеспечивающих технологическую и цифровую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трансформацию</a:t>
            </a:r>
          </a:p>
          <a:p>
            <a:pPr marL="198013" indent="-198013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40000"/>
                  <a:lumOff val="6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возможности обеспечить </a:t>
            </a: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качественные преобразования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производственных процессах, претендующих на технологическое лидерство</a:t>
            </a:r>
          </a:p>
          <a:p>
            <a:pPr marL="198013" indent="-198013" algn="just">
              <a:lnSpc>
                <a:spcPct val="95000"/>
              </a:lnSpc>
              <a:spcBef>
                <a:spcPts val="600"/>
              </a:spcBef>
              <a:buClr>
                <a:schemeClr val="accent1">
                  <a:lumMod val="40000"/>
                  <a:lumOff val="60000"/>
                </a:schemeClr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сформированного комплексного регионального заказа </a:t>
            </a:r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поиск и разработку инновационных технологий цифровой интеграции: управления процессами производственной кооперации региональных производителей </a:t>
            </a:r>
            <a:r>
              <a:rPr 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массового спроса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7095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79775" y="10036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10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13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821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56045" cy="76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Прямоугольник 26"/>
          <p:cNvSpPr/>
          <p:nvPr/>
        </p:nvSpPr>
        <p:spPr>
          <a:xfrm>
            <a:off x="2756045" y="96436"/>
            <a:ext cx="7723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Сдерживающие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технологической,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трансформации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промышленного развития региона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98988" y="1432741"/>
            <a:ext cx="3260244" cy="5062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полноценной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национальной  инновационной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по этапам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научно-технологического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95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неэффективность финансирования: академическая и прикладная наука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госкорпораций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слабо связана со спросом на технологические инновации со стороны существующих производств и нового технологичного бизнеса;</a:t>
            </a:r>
          </a:p>
          <a:p>
            <a:pPr marL="285750" indent="-285750">
              <a:lnSpc>
                <a:spcPct val="95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-технологических решений для высокотехнологичных компаний на внутреннем рынке; возможность развития только за счет импорта готовых «коробочных решений»;</a:t>
            </a:r>
          </a:p>
          <a:p>
            <a:pPr marL="285750" indent="-285750">
              <a:lnSpc>
                <a:spcPct val="95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слабая связанность капитализации технологий, полученных по импорту и результатов собственных НИР с академической и прикладной наукой у ведущих технологических компаний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(Yandex,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Goquitive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Pilot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НТИ)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1800" y="1094187"/>
            <a:ext cx="3414153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факторы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98988" y="1094187"/>
            <a:ext cx="3414153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Инфраструктурные факторы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71395" y="1094187"/>
            <a:ext cx="3414153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Рыночные факторы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1799" y="1454111"/>
            <a:ext cx="3414153" cy="323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3" indent="-285750">
              <a:lnSpc>
                <a:spcPct val="95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Наращивание производственных мощностей промышленного развития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счет новых крупных промышленных предприятий в горно-металлургическом и нефтегазовом комплексе, что укрепляет отраслевую структуру сырьевого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типа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3" indent="-285750">
              <a:lnSpc>
                <a:spcPct val="95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высокотехнологичного и наукоемкого секторов производства, обеспечивающих технологическую модернизацию производства и сервисное обслуживание с перспективой лидерства на товарных рынках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71393" y="1454111"/>
            <a:ext cx="3414155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>
              <a:buClr>
                <a:schemeClr val="accent6">
                  <a:lumMod val="60000"/>
                  <a:lumOff val="40000"/>
                </a:schemeClr>
              </a:buClr>
              <a:buSzPct val="130000"/>
              <a:defRPr/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Потеря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лидирующих позиций среди регионов-экспортёров:</a:t>
            </a:r>
          </a:p>
          <a:p>
            <a:pPr marL="638175" lvl="4" indent="-457200" algn="just">
              <a:buClr>
                <a:schemeClr val="accent6">
                  <a:lumMod val="60000"/>
                  <a:lumOff val="40000"/>
                </a:schemeClr>
              </a:buClr>
              <a:buSzPct val="130000"/>
              <a:defRPr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России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СФО</a:t>
            </a:r>
          </a:p>
          <a:p>
            <a:pPr marL="638175" lvl="4" indent="-457200" algn="just">
              <a:buClr>
                <a:schemeClr val="accent6">
                  <a:lumMod val="60000"/>
                  <a:lumOff val="40000"/>
                </a:schemeClr>
              </a:buClr>
              <a:buSzPct val="130000"/>
              <a:defRPr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2000 г.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- 3 место		1 место</a:t>
            </a:r>
          </a:p>
          <a:p>
            <a:pPr marL="638175" lvl="4" indent="-457200" algn="just">
              <a:buClr>
                <a:schemeClr val="accent6">
                  <a:lumMod val="60000"/>
                  <a:lumOff val="40000"/>
                </a:schemeClr>
              </a:buClr>
              <a:buSzPct val="130000"/>
              <a:defRPr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		 –</a:t>
            </a:r>
          </a:p>
          <a:p>
            <a:pPr marL="638175" lvl="4" indent="-457200" algn="just">
              <a:buClr>
                <a:schemeClr val="accent6">
                  <a:lumMod val="60000"/>
                  <a:lumOff val="40000"/>
                </a:schemeClr>
              </a:buClr>
              <a:buSzPct val="130000"/>
              <a:defRPr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		3 место</a:t>
            </a:r>
          </a:p>
          <a:p>
            <a:pPr marL="0" lvl="4" algn="just"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SzPct val="130000"/>
              <a:defRPr/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Высокая зависимость от импорта видов продукции, которую край  мог бы производить самостоятельно, учитывая многообразие природных условий,  богатство недр и промышленный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14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955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383575" y="727505"/>
            <a:ext cx="1165033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потенциала промышленного развития Красноярского края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</a:t>
            </a:r>
            <a:b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экологической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технологической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цифровой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трансформации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10243" y="1171317"/>
            <a:ext cx="87970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Приоритетные 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технологии экологической, технологической и цифровой трансформации </a:t>
            </a:r>
            <a:endParaRPr lang="ru-RU" sz="12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022186" y="6038661"/>
            <a:ext cx="452673" cy="3983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715"/>
            <a:ext cx="2011680" cy="55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092703"/>
              </p:ext>
            </p:extLst>
          </p:nvPr>
        </p:nvGraphicFramePr>
        <p:xfrm>
          <a:off x="1037732" y="1426549"/>
          <a:ext cx="10447816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13">
                  <a:extLst>
                    <a:ext uri="{9D8B030D-6E8A-4147-A177-3AD203B41FA5}">
                      <a16:colId xmlns:a16="http://schemas.microsoft.com/office/drawing/2014/main" xmlns="" val="1485370323"/>
                    </a:ext>
                  </a:extLst>
                </a:gridCol>
                <a:gridCol w="3759798">
                  <a:extLst>
                    <a:ext uri="{9D8B030D-6E8A-4147-A177-3AD203B41FA5}">
                      <a16:colId xmlns:a16="http://schemas.microsoft.com/office/drawing/2014/main" xmlns="" val="1723371451"/>
                    </a:ext>
                  </a:extLst>
                </a:gridCol>
                <a:gridCol w="3159705">
                  <a:extLst>
                    <a:ext uri="{9D8B030D-6E8A-4147-A177-3AD203B41FA5}">
                      <a16:colId xmlns:a16="http://schemas.microsoft.com/office/drawing/2014/main" xmlns="" val="755109250"/>
                    </a:ext>
                  </a:extLst>
                </a:gridCol>
              </a:tblGrid>
              <a:tr h="11327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Горно-металлургический сектор 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48" marR="49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3269863"/>
                  </a:ext>
                </a:extLst>
              </a:tr>
              <a:tr h="1132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Экологическая трансформация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48" marR="49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Цифровая трансформация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48" marR="49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Технологическая трансформация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48" marR="49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4405852"/>
                  </a:ext>
                </a:extLst>
              </a:tr>
              <a:tr h="412479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на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-критерии в схемах распределения капитала по всей цепочке создания стоимости (инициативы по переработке металлов – электронные отходы; «городская добыча металлов из отходов»; работа с техногенными «месторождениями» полезных ископаемых в городах; ликвидация дефицита поставок ряда критически значимых химических элементов; переход на новые бизнес-модели; создание новых стратегических альянсов на основе выбора поставщиков и клиентов с низким «углеродным следом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Всесторонняя трансформация бизнеса под стандарты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ESG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корпоративная стратегическая инициатива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«операционных» групп, занимающихся окружающей средой и социальными обязанностями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организационные модели – службы устойчивого развития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экологических безопасностей утилизации отходов и обезвреживания токсических продуктов, переработки отходов с извлечением ценных компонентов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Энергоэффективные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технологии комплекса и глубокой переработки сырья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диагностики состояния природных и опасных технологических систем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предварительной концентрации полезного компонента нового поколения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48" marR="49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от использования отдельных физических систем и локальных технологий к интегрированным виртуальным системам, управляемых данными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Цифровые технологии (цифровые экраны), обеспечивающие «видимость» в режиме реального времени всех цепочек создания стоимости «от рудника до рынка», как база для системных изменений против улучшений отдельных операций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Базовые технологические процессы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(дробление горной породы, разделение на фракции) могут оставаться неизменными, если обрастают «цифровыми экранами», которые предоставляют возможность: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разностороннего анализа и управления базовых процессов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включения их в меняющиеся конфигурации сложных производственных систем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Приоритетные цифровые технологии в ГМК:</a:t>
                      </a:r>
                    </a:p>
                    <a:p>
                      <a:pPr marL="1022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Кибербезопасность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удаленные операционные центры, обмен данных с различными партнерами (от рудников, дробилок до партнеров по логистике, портов):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IT и операционных технологий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операций в режиме реального времени и облачное обеспечение реагирования на аварийные сигналы, производственный учет</a:t>
                      </a:r>
                    </a:p>
                    <a:p>
                      <a:pPr marL="10223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Цифровые технологии сложной аналитики: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визуализация данных в режиме реального времени;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прогнозная аналитика/машинное обучение;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искусственный интеллект и когнитивные вычисления;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виртуальное моделирование физических сред.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48" marR="49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Переключение с традиционных консервативных технологий, локальных технологических решений (оптимизация, уменьшение рисков) на технологические инновации, обеспечивающие переход на технологии следующего поколения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создания новых сплавов, материалов, покрытий,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наноструктурированных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материалов с заданными свойствами (эффект памяти, устойчивость в агрессивных средах):</a:t>
                      </a:r>
                    </a:p>
                    <a:p>
                      <a:pPr marL="342900" lvl="0" indent="-1619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супержаропрочные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сплавы и материалы</a:t>
                      </a:r>
                    </a:p>
                    <a:p>
                      <a:pPr marL="342900" lvl="0" indent="-1619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радиационно-стойкие сплавы и материалы</a:t>
                      </a:r>
                    </a:p>
                    <a:p>
                      <a:pPr marL="342900" lvl="0" indent="-1619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коррозионно- и износостойкие стали, сплавы, покрытия</a:t>
                      </a:r>
                    </a:p>
                    <a:p>
                      <a:pPr marL="342900" lvl="0" indent="-1619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высокопрочные и электропроводные при высокой температуре алюминиевые сплавы для авиационной и космической техники</a:t>
                      </a:r>
                    </a:p>
                    <a:p>
                      <a:pPr marL="342900" lvl="0" indent="-1619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 для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звукопоглащающих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конструкций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Прецизионные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микрометаллургические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технологии, технологии обработки металлов:</a:t>
                      </a:r>
                    </a:p>
                    <a:p>
                      <a:pPr marL="342900" lvl="0" indent="-1619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ультразвук</a:t>
                      </a:r>
                    </a:p>
                    <a:p>
                      <a:pPr marL="342900" lvl="0" indent="-1619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плазма</a:t>
                      </a:r>
                    </a:p>
                    <a:p>
                      <a:pPr marL="342900" lvl="0" indent="-1619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электромагнитные поля</a:t>
                      </a:r>
                    </a:p>
                    <a:p>
                      <a:pPr marL="342900" lvl="0" indent="-161925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магнитогидродинамическая обработка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48" marR="492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9965854"/>
                  </a:ext>
                </a:extLst>
              </a:tr>
            </a:tbl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0" y="7095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10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15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655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6022" y="1229196"/>
            <a:ext cx="9985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потенциала </a:t>
            </a: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технологий для экологической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технологической и цифровой трансформации </a:t>
            </a: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производственно-технологическим цепочкам</a:t>
            </a:r>
            <a:endParaRPr lang="ru-RU" sz="12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3575" y="757985"/>
            <a:ext cx="11650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Оценки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потенциала промышленного развития Красноярского края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экологической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технологической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цифровой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трансформации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15"/>
            <a:ext cx="2011680" cy="55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15641"/>
              </p:ext>
            </p:extLst>
          </p:nvPr>
        </p:nvGraphicFramePr>
        <p:xfrm>
          <a:off x="228328" y="1715052"/>
          <a:ext cx="11814120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1264">
                  <a:extLst>
                    <a:ext uri="{9D8B030D-6E8A-4147-A177-3AD203B41FA5}">
                      <a16:colId xmlns:a16="http://schemas.microsoft.com/office/drawing/2014/main" xmlns="" val="3505952975"/>
                    </a:ext>
                  </a:extLst>
                </a:gridCol>
                <a:gridCol w="4826507">
                  <a:extLst>
                    <a:ext uri="{9D8B030D-6E8A-4147-A177-3AD203B41FA5}">
                      <a16:colId xmlns:a16="http://schemas.microsoft.com/office/drawing/2014/main" xmlns="" val="2664544790"/>
                    </a:ext>
                  </a:extLst>
                </a:gridCol>
                <a:gridCol w="3756349">
                  <a:extLst>
                    <a:ext uri="{9D8B030D-6E8A-4147-A177-3AD203B41FA5}">
                      <a16:colId xmlns:a16="http://schemas.microsoft.com/office/drawing/2014/main" xmlns="" val="2055855406"/>
                    </a:ext>
                  </a:extLst>
                </a:gridCol>
              </a:tblGrid>
              <a:tr h="1044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Горно-металлургический сектор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0677047"/>
                  </a:ext>
                </a:extLst>
              </a:tr>
              <a:tr h="1044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Экологическая трансформация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Цифровая трансформация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Технологическая трансформация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737769"/>
                  </a:ext>
                </a:extLst>
              </a:tr>
              <a:tr h="1044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Производственно-технологические цепочки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7440674"/>
                  </a:ext>
                </a:extLst>
              </a:tr>
              <a:tr h="41766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«Инертные материалы» (неметаллическая продукция минеральных руд)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(производство исходных материалов и оборудования – исходные материалы и оборудование для добычи – добыча нерудных материалов – первичная обработка, логистика, транспорт – переработка, производство базовых веществ и материалов – производство первичных изделий – промежуточное потребление – конечное потребление – утилизация и вторичное использование)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350221"/>
                  </a:ext>
                </a:extLst>
              </a:tr>
              <a:tr h="1044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 имеется, но технологии недостаточно развиты в регионе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0134849"/>
                  </a:ext>
                </a:extLst>
              </a:tr>
              <a:tr h="88336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Сейсмотомография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использования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и контроль на строительных площадках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дронов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разведки, фотосъемки, диагностики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перспективных технических материалов (оксиды металлов, карбиды, нитриды, бориды, силициды, фосфиды кремния, бора, керамических волокон, нано-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аддитивы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стекло, угле и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нанокомпозиты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строительные композиты, стекло-арматура)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6095188"/>
                  </a:ext>
                </a:extLst>
              </a:tr>
              <a:tr h="1044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 отсутствует, технологии не используются в регионе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3945377"/>
                  </a:ext>
                </a:extLst>
              </a:tr>
              <a:tr h="16672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Биотехнологии: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биовыщелачивание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биоцементация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грунтов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-кирпич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биобелок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биоочистка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сточных вод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картирование месторождений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искусственного интеллекта в оценке объемов отвалов, меток, сенсоров для отслеживания партий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блокчейна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контроля качества в цепочках поставок, бионических датчиков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Робототехника: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беспилотный грузовой транспорт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роботы взрывотехники, погрузчики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роботы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асфальтоукладчики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Дроны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контроля опасных объектов, складов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Визуализация объектов строительства, строительные 3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-принтеры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Смарт-контракты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новых материалов: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самовосстанавливающийся эластичный бетон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нанофильтры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оксидная и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безоскидная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керамика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пьезооптическое сырье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геополимерный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цемент и бетон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оптопрозрачная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керамика 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шлакосиликаты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прокатные оборудования для высокоточных деталей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62045179"/>
                  </a:ext>
                </a:extLst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9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16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3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6022" y="1351116"/>
            <a:ext cx="9985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 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потенциала </a:t>
            </a: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технологий для экологической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технологической и цифровой трансформации </a:t>
            </a: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производственно-технологическим цепочкам</a:t>
            </a:r>
            <a:endParaRPr lang="ru-RU" sz="1200" b="1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3575" y="834185"/>
            <a:ext cx="11650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потенциала промышленного развития Красноярского края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экологической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технологической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цифровой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трансформации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15"/>
            <a:ext cx="2011680" cy="55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26044"/>
              </p:ext>
            </p:extLst>
          </p:nvPr>
        </p:nvGraphicFramePr>
        <p:xfrm>
          <a:off x="693723" y="1881391"/>
          <a:ext cx="10791825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0394">
                  <a:extLst>
                    <a:ext uri="{9D8B030D-6E8A-4147-A177-3AD203B41FA5}">
                      <a16:colId xmlns:a16="http://schemas.microsoft.com/office/drawing/2014/main" xmlns="" val="3505952975"/>
                    </a:ext>
                  </a:extLst>
                </a:gridCol>
                <a:gridCol w="4645964">
                  <a:extLst>
                    <a:ext uri="{9D8B030D-6E8A-4147-A177-3AD203B41FA5}">
                      <a16:colId xmlns:a16="http://schemas.microsoft.com/office/drawing/2014/main" xmlns="" val="2664544790"/>
                    </a:ext>
                  </a:extLst>
                </a:gridCol>
                <a:gridCol w="3035467">
                  <a:extLst>
                    <a:ext uri="{9D8B030D-6E8A-4147-A177-3AD203B41FA5}">
                      <a16:colId xmlns:a16="http://schemas.microsoft.com/office/drawing/2014/main" xmlns="" val="2055855406"/>
                    </a:ext>
                  </a:extLst>
                </a:gridCol>
              </a:tblGrid>
              <a:tr h="1044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Горно-металлургический сектор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0677047"/>
                  </a:ext>
                </a:extLst>
              </a:tr>
              <a:tr h="1044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Экологическая трансформация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Цифровая трансформация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Технологическая трансформация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0737769"/>
                  </a:ext>
                </a:extLst>
              </a:tr>
              <a:tr h="1044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Производственно-технологическая цепочка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88351288"/>
                  </a:ext>
                </a:extLst>
              </a:tr>
              <a:tr h="417669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«Добыча и переработка цветных металлов»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(производство исходных материалов и оборудования – материалы и оборудование для добычи и обогащения – добыча и обогащение руд цветных металлов – получение черного металла – рафинирование – производство проката и сплавов – обрабатывающее производство и дистрибуция – конечное потребление – обработка отходов и утилизация – переработка вторичного сырья)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1625375"/>
                  </a:ext>
                </a:extLst>
              </a:tr>
              <a:tr h="10441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 имеется, но технологии недостаточно развиты в регионе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363981"/>
                  </a:ext>
                </a:extLst>
              </a:tr>
              <a:tr h="5957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технологии: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снижения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 ресурсоемкости;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снижения вредных выбросов;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комплекснго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использованияе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металлургического сырья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Горногеологические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интегрированные системы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Сейсмотомография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Цифровизация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цепочек поставок, оценки качества сырья, диспетчеризация, оценки качества продуктов, управления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логистикой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Геопользование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беспилотного грузового транспорта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Технологии 3D-печати металлических изделий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Дроны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разведке,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топосъемке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контроле шахт, карьеров, складов, отходов</a:t>
                      </a: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0497714"/>
                  </a:ext>
                </a:extLst>
              </a:tr>
              <a:tr h="162674">
                <a:tc gridSpan="3">
                  <a:txBody>
                    <a:bodyPr/>
                    <a:lstStyle/>
                    <a:p>
                      <a:pPr marL="180975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Потенциал отсутствует, технологии не используются в регионе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069" marR="480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4485167"/>
                  </a:ext>
                </a:extLst>
              </a:tr>
              <a:tr h="59570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Биотехнологии: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биодобыча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биообогащение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lvl="0" indent="-1619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биоочистка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сточных вод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Смарт-контракты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квартирование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месторождений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Использование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нейросетей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Дистанционные системы добычи и поставки руды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Прокатное оборудование для высокоточных деталей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Технологии производства новейших сплавов в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 заданными свойствами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6989437"/>
                  </a:ext>
                </a:extLst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9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17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0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205079" y="946277"/>
            <a:ext cx="8448939" cy="830993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Платформенные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решения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несоответствие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ожиданиям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95468" y="2105714"/>
            <a:ext cx="4093929" cy="14156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70-95% составляет риск провала цифровой трансформации</a:t>
            </a:r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VcKinsey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BCG, Bain $ Company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29547" y="2105716"/>
            <a:ext cx="4659007" cy="14156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41% организаций в 2023 году не смогли достичь желаемых бизнес-результатов 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</a:p>
          <a:p>
            <a:endParaRPr lang="en-US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TekSystems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97897" y="3813043"/>
            <a:ext cx="4089071" cy="2784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89%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крупных компаний в мире охвачено цифровой трансформацией, из них лишь 31% добились ожидаемого роста доходов и 25% - планируемого сокращения затрат</a:t>
            </a:r>
          </a:p>
          <a:p>
            <a:pPr algn="ctr"/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McKinsey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429548" y="3813043"/>
            <a:ext cx="4755016" cy="2784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70%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предприятий, использующих цифровые технологии (например, телекоммуникации и средства массовой информации) и 93% в традиционных секторах (например, нефтегазовая отрасль, строительство) не смогли завершить трансформацию и/или получить преимущества цифровой трансформации</a:t>
            </a:r>
          </a:p>
          <a:p>
            <a:pPr algn="ctr"/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Forbes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11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18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1516066" y="988138"/>
            <a:ext cx="9202017" cy="80021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промышленный рывок</a:t>
            </a:r>
          </a:p>
          <a:p>
            <a:pPr algn="ctr"/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516066" y="2102843"/>
            <a:ext cx="9528901" cy="2095646"/>
            <a:chOff x="1396532" y="-1064797"/>
            <a:chExt cx="6992686" cy="2675682"/>
          </a:xfrm>
        </p:grpSpPr>
        <p:sp>
          <p:nvSpPr>
            <p:cNvPr id="19" name="TextBox 18"/>
            <p:cNvSpPr txBox="1"/>
            <p:nvPr/>
          </p:nvSpPr>
          <p:spPr>
            <a:xfrm>
              <a:off x="1396532" y="-1064797"/>
              <a:ext cx="6992686" cy="825223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Платформенные решения как экосистема интеграций взаимодействия власти, бизнеса, населения территории</a:t>
              </a:r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94740" y="255162"/>
              <a:ext cx="2592288" cy="1355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Обеспечивают доступность к спросу на производимую продукцию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95213" y="224447"/>
              <a:ext cx="2736304" cy="1355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Создают условия экспансии (технологическая зависимость от компании – разработчика)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1571337" y="471366"/>
              <a:ext cx="360040" cy="6473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4" name="Овал 23"/>
            <p:cNvSpPr/>
            <p:nvPr/>
          </p:nvSpPr>
          <p:spPr>
            <a:xfrm>
              <a:off x="4935173" y="471366"/>
              <a:ext cx="360040" cy="6338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715212" y="4648556"/>
            <a:ext cx="9130016" cy="2325733"/>
            <a:chOff x="1497510" y="1700808"/>
            <a:chExt cx="6847512" cy="2325735"/>
          </a:xfrm>
        </p:grpSpPr>
        <p:sp>
          <p:nvSpPr>
            <p:cNvPr id="26" name="TextBox 25"/>
            <p:cNvSpPr txBox="1"/>
            <p:nvPr/>
          </p:nvSpPr>
          <p:spPr>
            <a:xfrm>
              <a:off x="1504262" y="1700808"/>
              <a:ext cx="6840760" cy="646332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Цифровая трансформация производственно-технологических и финансово-экономических бизнес-процессов</a:t>
              </a:r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79712" y="2636911"/>
              <a:ext cx="2592288" cy="1061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Структурная оптимизация затрат  на основе более точного учета спроса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36096" y="2590253"/>
              <a:ext cx="2736304" cy="1436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Структурная безработица (потеря рабочих мест в реальном секторе, снижение качества рабочих мест)</a:t>
              </a:r>
            </a:p>
          </p:txBody>
        </p:sp>
        <p:sp>
          <p:nvSpPr>
            <p:cNvPr id="29" name="Овал 28"/>
            <p:cNvSpPr/>
            <p:nvPr/>
          </p:nvSpPr>
          <p:spPr>
            <a:xfrm>
              <a:off x="1497510" y="2706926"/>
              <a:ext cx="360040" cy="49974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30" name="Овал 29"/>
            <p:cNvSpPr/>
            <p:nvPr/>
          </p:nvSpPr>
          <p:spPr>
            <a:xfrm>
              <a:off x="4954733" y="2659954"/>
              <a:ext cx="360040" cy="5095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20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19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56165825"/>
              </p:ext>
            </p:extLst>
          </p:nvPr>
        </p:nvGraphicFramePr>
        <p:xfrm>
          <a:off x="623392" y="1412776"/>
          <a:ext cx="7315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79604" y="1412777"/>
            <a:ext cx="3552395" cy="166198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2035 г.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ВВП – 7 трлн.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40%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3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банковской сфере – 60%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9774" y="110279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28295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grpSp>
        <p:nvGrpSpPr>
          <p:cNvPr id="14" name="Группа 13"/>
          <p:cNvGrpSpPr/>
          <p:nvPr/>
        </p:nvGrpSpPr>
        <p:grpSpPr>
          <a:xfrm>
            <a:off x="2273339" y="2259073"/>
            <a:ext cx="9121013" cy="3137672"/>
            <a:chOff x="1504262" y="1700808"/>
            <a:chExt cx="6840760" cy="3137672"/>
          </a:xfrm>
        </p:grpSpPr>
        <p:sp>
          <p:nvSpPr>
            <p:cNvPr id="18" name="TextBox 17"/>
            <p:cNvSpPr txBox="1"/>
            <p:nvPr/>
          </p:nvSpPr>
          <p:spPr>
            <a:xfrm>
              <a:off x="1504262" y="1700808"/>
              <a:ext cx="6840760" cy="646331"/>
            </a:xfrm>
            <a:prstGeom prst="rect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Цифровая трансформация промышленного развития и пространственно-территориального развития регионов</a:t>
              </a:r>
              <a:endPara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79712" y="2520379"/>
              <a:ext cx="259228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Сокращение цифрового неравенства территорий, возможность предиктивного управления и оптимизации мер государственной поддержки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36096" y="2483989"/>
              <a:ext cx="2736304" cy="23544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Не позволяет конвертировать преимущества цифровых технологий в факторы экономического роста (отсутствие мотивации, профессиональных компетентных кадров) 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1504262" y="2659955"/>
              <a:ext cx="360040" cy="498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4954733" y="2659955"/>
              <a:ext cx="360040" cy="49881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7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2205079" y="1124744"/>
            <a:ext cx="8448939" cy="80021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Новый промышленный рывок</a:t>
            </a:r>
          </a:p>
          <a:p>
            <a:pPr algn="ctr"/>
            <a:endParaRPr lang="ru-RU" sz="21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13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20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3054989265"/>
              </p:ext>
            </p:extLst>
          </p:nvPr>
        </p:nvGraphicFramePr>
        <p:xfrm>
          <a:off x="3809984" y="2857496"/>
          <a:ext cx="7048549" cy="364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902193"/>
              </p:ext>
            </p:extLst>
          </p:nvPr>
        </p:nvGraphicFramePr>
        <p:xfrm>
          <a:off x="0" y="1092677"/>
          <a:ext cx="12192000" cy="5432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478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441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432668">
                <a:tc>
                  <a:txBody>
                    <a:bodyPr/>
                    <a:lstStyle/>
                    <a:p>
                      <a:pPr algn="ctr"/>
                      <a:endParaRPr lang="ru-RU" sz="1500" b="1" i="1" kern="1200" dirty="0">
                        <a:solidFill>
                          <a:schemeClr val="tx1"/>
                        </a:solidFill>
                        <a:latin typeface="PT Sans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endParaRPr lang="ru-RU" sz="1500" kern="1200" dirty="0" smtClean="0"/>
                    </a:p>
                    <a:p>
                      <a:pPr algn="ctr"/>
                      <a:endParaRPr lang="ru-RU" sz="1500" kern="1200" dirty="0">
                        <a:solidFill>
                          <a:schemeClr val="tx1"/>
                        </a:solidFill>
                        <a:latin typeface="PT Sans"/>
                        <a:ea typeface="+mn-ea"/>
                        <a:cs typeface="+mn-cs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39351" y="4869161"/>
            <a:ext cx="3887229" cy="13194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en-US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–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технологий, технологическое оборудование, механизмы реализации 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53031" y="1028734"/>
            <a:ext cx="10711589" cy="830993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 defTabSz="2730432"/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цифровых платформенных решений – как экосистемы интеграции взаимодействия бизнеса, государства, инвесторов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9351" y="1944168"/>
            <a:ext cx="3887229" cy="2016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оптимизации закупок, логистических цепочек финансовых форматов торговых сделок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381410" y="3223831"/>
            <a:ext cx="3429181" cy="14731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Цифровая платформа производственной кооперации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994857" y="1944168"/>
            <a:ext cx="3935569" cy="2016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Цифровое моделирование и управление водными, земельными, лесными, биоресурсами, процессами переработки отходов на территории присутствия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112225" y="4696956"/>
            <a:ext cx="3818201" cy="13194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бизнес-процессами с массовыми потребительскими рынками и муниципальной властью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14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25C68B6-61C2-468F-89AB-4B9F7531AA68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21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7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795"/>
            <a:ext cx="12192000" cy="6072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8805" y="1124744"/>
            <a:ext cx="10753195" cy="199945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интеллект:</a:t>
            </a:r>
            <a:b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разрывами потребностей</a:t>
            </a:r>
            <a:b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6381328"/>
            <a:ext cx="8534400" cy="32861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29-30 мая 2024г.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8324069" y="3684104"/>
            <a:ext cx="5088565" cy="1224135"/>
          </a:xfrm>
          <a:prstGeom prst="rect">
            <a:avLst/>
          </a:prstGeom>
        </p:spPr>
        <p:txBody>
          <a:bodyPr vert="horz" lIns="121917" tIns="60958" rIns="121917" bIns="6095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Зоя Андреевна</a:t>
            </a:r>
          </a:p>
          <a:p>
            <a:pPr algn="l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Института</a:t>
            </a:r>
          </a:p>
          <a:p>
            <a:pPr algn="l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правления 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бизнес-процессами</a:t>
            </a:r>
          </a:p>
          <a:p>
            <a:pPr algn="l"/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Сибирский Федеральный университет</a:t>
            </a:r>
          </a:p>
          <a:p>
            <a:pPr algn="l"/>
            <a:r>
              <a:rPr lang="ru-R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</a:t>
            </a:r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наук, профессор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551716" y="5060639"/>
            <a:ext cx="5088565" cy="122413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Международная научно-практическая конференция «Искусственный интеллект: техногенность против социальности»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5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74720" y="1028733"/>
            <a:ext cx="8189899" cy="4001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сферы и отрасли использования 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801655"/>
              </p:ext>
            </p:extLst>
          </p:nvPr>
        </p:nvGraphicFramePr>
        <p:xfrm>
          <a:off x="1679509" y="1700809"/>
          <a:ext cx="9313035" cy="332077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08512"/>
                <a:gridCol w="4704523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82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Автоматизация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роботизированных процессов – 39% 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компьютерного зрения – 34%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Усовершенствование ботов – 25%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–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оптимизации ( анализ угроз, расследование мошенничеств, предотвращение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21920" marR="121920" marT="60960" marB="609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0726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</a:t>
                      </a:r>
                      <a:endParaRPr lang="ru-RU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Медицина – 6,1 </a:t>
                      </a:r>
                    </a:p>
                    <a:p>
                      <a:pPr marL="54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Д – 5,9 </a:t>
                      </a:r>
                    </a:p>
                    <a:p>
                      <a:pPr marL="54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 – 5,9 </a:t>
                      </a:r>
                    </a:p>
                    <a:p>
                      <a:pPr marL="54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Кибербезопасность – 5,4</a:t>
                      </a:r>
                    </a:p>
                    <a:p>
                      <a:pPr marL="54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торговля – 4,2 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0000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Медиаиндустрия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 30%</a:t>
                      </a:r>
                    </a:p>
                    <a:p>
                      <a:pPr marL="540000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Медицина</a:t>
                      </a:r>
                    </a:p>
                    <a:p>
                      <a:pPr marL="540000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Банки </a:t>
                      </a:r>
                    </a:p>
                    <a:p>
                      <a:pPr marL="540000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Торговые сети</a:t>
                      </a:r>
                    </a:p>
                    <a:p>
                      <a:pPr marL="540000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 услуг </a:t>
                      </a:r>
                    </a:p>
                    <a:p>
                      <a:pPr marL="540000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</a:t>
                      </a:r>
                    </a:p>
                    <a:p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Среднегодовой темп роста глобального рынка ИИ – 38% - 27%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9510" y="5157193"/>
            <a:ext cx="5664629" cy="41549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Стэндфордский университет, 2023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16730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1295400"/>
            <a:ext cx="1219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0173F2-C590-414B-9701-3A860BE30CF1}" type="slidenum">
              <a:rPr lang="ru-RU" sz="2400" b="1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304800" y="2048889"/>
            <a:ext cx="661416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7063"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 в развитие ИИ до 2030Г. – 145,85 млрд. руб.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endParaRPr lang="ru-RU" alt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              – 33,3 млрд. руб.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endParaRPr lang="ru-RU" alt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Внебюджетные источники       –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112,6 млрд. </a:t>
            </a:r>
            <a:r>
              <a:rPr lang="ru-RU" alt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alt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95463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  <a:tab pos="1798638" algn="l"/>
              </a:tabLst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Сбербанк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– 99,73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alt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alt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95463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  <a:tab pos="1798638" algn="l"/>
              </a:tabLst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РФПИ              – 5,6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alt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alt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95463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  <a:tab pos="1798638" algn="l"/>
              </a:tabLst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              – 10,7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ru-RU" alt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042149"/>
              </p:ext>
            </p:extLst>
          </p:nvPr>
        </p:nvGraphicFramePr>
        <p:xfrm>
          <a:off x="6720840" y="1828800"/>
          <a:ext cx="4572000" cy="3146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11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86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1295400"/>
            <a:ext cx="1219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0173F2-C590-414B-9701-3A860BE30CF1}" type="slidenum">
              <a:rPr lang="ru-RU" sz="2400" b="1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1752600" y="1164969"/>
            <a:ext cx="963168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7063"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исследовательских центров – 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10,7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числе: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центр при Правительстве РФ </a:t>
            </a:r>
          </a:p>
          <a:p>
            <a:pPr indent="180975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бюджет – 8,3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руб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2,4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руб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</a:p>
          <a:p>
            <a:pPr indent="180975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Сбербанк –     8,70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млрд. руб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indent="180975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endParaRPr lang="ru-RU" alt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975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школьных проектов – 5,6 млрд. руб.</a:t>
            </a:r>
          </a:p>
          <a:p>
            <a:pPr indent="180975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 технологии ИИ</a:t>
            </a:r>
          </a:p>
          <a:p>
            <a:pPr indent="180975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(Фонд «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Сколково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бюджет -  2,5 млрд. руб.; Сбербанк – 3,2 млрд. руб.)</a:t>
            </a:r>
          </a:p>
          <a:p>
            <a:pPr indent="180975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endParaRPr lang="ru-RU" alt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975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и разработки – 2,23 млрд. руб.</a:t>
            </a:r>
          </a:p>
          <a:p>
            <a:pPr indent="180975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компетенций НИТ при МФТИ, в том числе:</a:t>
            </a:r>
          </a:p>
          <a:p>
            <a:pPr marL="809625" indent="-184150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бюджет – 1,08 млрд. руб.;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внебюджет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1,15 млрд. руб.; Сбербанк – 700 млн.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09625" indent="-184150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184150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alt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хакато</a:t>
            </a:r>
            <a:r>
              <a:rPr lang="ru-RU" alt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бизнеса и социальных проблем – 943 млн. руб.</a:t>
            </a:r>
          </a:p>
          <a:p>
            <a:pPr marL="809625" indent="-184150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 «Россия – страна возможностей» в том числе:</a:t>
            </a:r>
          </a:p>
          <a:p>
            <a:pPr marL="809625" indent="-184150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бюджет –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660 млн.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руб.;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Сбербанк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283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09625" indent="-184150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endParaRPr lang="ru-RU" alt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9625" indent="-184150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r>
              <a:rPr lang="ru-RU" alt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образовательных программ по профилю ИИ – 606 млн. руб.</a:t>
            </a:r>
          </a:p>
          <a:p>
            <a:pPr marL="809625" indent="-184150" eaLnBrk="1" hangingPunct="1">
              <a:buClr>
                <a:schemeClr val="bg1"/>
              </a:buClr>
              <a:buFont typeface="Arial" pitchFamily="34" charset="0"/>
              <a:buChar char="–"/>
              <a:tabLst>
                <a:tab pos="808038" algn="l"/>
              </a:tabLst>
            </a:pPr>
            <a:endParaRPr lang="ru-RU" alt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endParaRPr lang="ru-RU" altLang="ru-RU" sz="2000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8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601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87488" y="1412777"/>
            <a:ext cx="9488237" cy="317009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Когнитивные вычисления – 1/5 часть рынка ИИ</a:t>
            </a:r>
          </a:p>
          <a:p>
            <a:pPr marL="719982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мыслительных </a:t>
            </a:r>
          </a:p>
          <a:p>
            <a:pPr marL="719982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человека в компьютерных </a:t>
            </a:r>
          </a:p>
          <a:p>
            <a:pPr marL="719982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г. – 30,4 млрд.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2032 г. – 239, 5 млрд.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Среднегодовой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23,2%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Интегральный ИИ – Сбербанк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Giga Chat)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Генерация контента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г.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10,6 – 10,8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млрд.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2032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 34,3% - 27%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pic>
        <p:nvPicPr>
          <p:cNvPr id="14338" name="Picture 2" descr="Picture backgrou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033" y="4582871"/>
            <a:ext cx="2786675" cy="1857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Picture backgrou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841" y="1023945"/>
            <a:ext cx="2956199" cy="197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3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75521" y="1124744"/>
            <a:ext cx="4068425" cy="283154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1600" dirty="0"/>
              <a:t>	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</a:t>
            </a:r>
          </a:p>
          <a:p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Инвестиции в ИИ- 50-60% компаний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аналитики и процессов (сложные цепи поставок)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клиентами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Трансформация изображений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видео под запросы клиентов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машинного обучения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(32 модели создали корпорации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модели – университеты)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76053" y="1124623"/>
            <a:ext cx="5184576" cy="422679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</a:p>
          <a:p>
            <a:pPr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инвестиций – 8-15% компаний 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ТОП-10, 2022 г., тыс.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9982"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Cloud.ru -5 059 969 (86,5%)</a:t>
            </a:r>
          </a:p>
          <a:p>
            <a:pPr marL="719982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ЦРТ – 4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056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677 (48,2%)</a:t>
            </a:r>
          </a:p>
          <a:p>
            <a:pPr marL="719982" algn="just"/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Maxuma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2 795 884 (181,6%)</a:t>
            </a:r>
          </a:p>
          <a:p>
            <a:pPr marL="719982"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Robotics – 1 575 762 (32,34%)</a:t>
            </a:r>
          </a:p>
          <a:p>
            <a:pPr marL="719982"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NAUME N – 907 200 (24,9%)</a:t>
            </a:r>
          </a:p>
          <a:p>
            <a:pPr marL="719982"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AL – 609 600 </a:t>
            </a:r>
          </a:p>
          <a:p>
            <a:pPr marL="719982"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Neuro-net – 525 000</a:t>
            </a:r>
          </a:p>
          <a:p>
            <a:pPr marL="719982"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Rubbles – 450 000</a:t>
            </a:r>
          </a:p>
          <a:p>
            <a:pPr marL="719982"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BSS – 442 716</a:t>
            </a:r>
          </a:p>
          <a:p>
            <a:pPr marL="719982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ЛАНИТ – 384 505</a:t>
            </a:r>
          </a:p>
          <a:p>
            <a:pPr algn="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CNews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Analytics, 2023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255573" y="4191267"/>
            <a:ext cx="5568619" cy="2339101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использования ИИ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формирования контента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(«галлюцинации» ИИ – придумывание фактов (прецеденты уголовных дел)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(использование возможностей обхода систем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Правильная постановка приоритетов (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атаки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умного БПЛА на своего оператора, который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«мешает» выполнять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ИИ задачу так, как он ее понял)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26247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693" y="0"/>
            <a:ext cx="2592288" cy="785795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2205079" y="804020"/>
            <a:ext cx="8448939" cy="47705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Потребности</a:t>
            </a:r>
            <a:endParaRPr lang="ru-RU" sz="23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58115" y="1281071"/>
            <a:ext cx="6581184" cy="207173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 250 компаний, планирующих проекты с ИИ </a:t>
            </a:r>
            <a:endParaRPr lang="ru-RU" sz="19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¾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</a:t>
            </a:r>
          </a:p>
          <a:p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ИИ существенно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изменит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в ближайшие 3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1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152 проектов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показал, что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«прорывные»  системы имеют меньше </a:t>
            </a:r>
            <a:r>
              <a:rPr lang="ru-RU" sz="19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шансов, </a:t>
            </a:r>
            <a:r>
              <a:rPr lang="ru-RU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простые улучшения бизнес-процессов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88144" y="5202894"/>
            <a:ext cx="4547701" cy="12496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дешевый, простой, быстро приносит отдачу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наименее «умный»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69311" y="5187653"/>
            <a:ext cx="4755016" cy="124967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нет высвобождения персонала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передача задач, которые ранее решались аутсорсингом  (сокращение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оффшорах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аутсорсинговых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компаний)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71623" y="3579820"/>
            <a:ext cx="6581184" cy="1459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бизнес-процессов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автоматизация административной и финансовой работы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бэк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-офиса с помощью роботизированных технологий обработки (RPA) – 86% без  участия человека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14" name="Номер слайда 14"/>
          <p:cNvSpPr txBox="1">
            <a:spLocks/>
          </p:cNvSpPr>
          <p:nvPr/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6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0" y="1295400"/>
            <a:ext cx="12192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383D50-E850-4FEA-AB0C-EEECF295BC05}" type="slidenum">
              <a:rPr lang="ru-RU" sz="2400" b="1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190500" y="746119"/>
            <a:ext cx="6553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технологий ИИ на экономику и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</a:t>
            </a:r>
          </a:p>
          <a:p>
            <a:pPr algn="ctr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190500" y="1654555"/>
            <a:ext cx="6042659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269875">
              <a:buClr>
                <a:schemeClr val="bg1"/>
              </a:buClr>
              <a:tabLst>
                <a:tab pos="627063" algn="l"/>
              </a:tabLs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ожидания эффектов от применения: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 процессов 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новых продуктов 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рост производительности труда 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повышение качества товаров </a:t>
            </a:r>
          </a:p>
          <a:p>
            <a:pPr marL="457200" indent="-457200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улучшение взаимоотношений с клиентами </a:t>
            </a:r>
          </a:p>
          <a:p>
            <a:pPr marL="1076325">
              <a:buClr>
                <a:schemeClr val="bg1"/>
              </a:buClr>
              <a:tabLst>
                <a:tab pos="627063" algn="l"/>
              </a:tabLst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>
              <a:buClr>
                <a:schemeClr val="bg1"/>
              </a:buClr>
              <a:tabLst>
                <a:tab pos="627063" algn="l"/>
              </a:tabLs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эффективности внедрения </a:t>
            </a:r>
          </a:p>
          <a:p>
            <a:pPr marL="533400" indent="-92075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клиентов/партнеров/инвесторов </a:t>
            </a:r>
          </a:p>
          <a:p>
            <a:pPr marL="533400" indent="-92075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возврата инвестиции </a:t>
            </a:r>
          </a:p>
          <a:p>
            <a:pPr marL="533400" indent="-92075">
              <a:buClr>
                <a:schemeClr val="bg1"/>
              </a:buClr>
              <a:buFont typeface="Arial" pitchFamily="34" charset="0"/>
              <a:buChar char="–"/>
              <a:tabLst>
                <a:tab pos="627063" algn="l"/>
              </a:tabLst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 и услуг </a:t>
            </a:r>
          </a:p>
          <a:p>
            <a:pPr marL="88900">
              <a:buClr>
                <a:schemeClr val="bg1"/>
              </a:buClr>
              <a:tabLst>
                <a:tab pos="627063" algn="l"/>
              </a:tabLst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>
              <a:buClr>
                <a:schemeClr val="bg1"/>
              </a:buClr>
              <a:tabLst>
                <a:tab pos="627063" algn="l"/>
              </a:tabLst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 развития </a:t>
            </a:r>
          </a:p>
          <a:p>
            <a:pPr marL="533400">
              <a:buClr>
                <a:schemeClr val="bg1"/>
              </a:buClr>
              <a:tabLst>
                <a:tab pos="627063" algn="l"/>
              </a:tabLst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 (анализ, интерпретация данного) </a:t>
            </a:r>
          </a:p>
          <a:p>
            <a:pPr marL="533400">
              <a:buClr>
                <a:schemeClr val="bg1"/>
              </a:buClr>
              <a:tabLst>
                <a:tab pos="627063" algn="l"/>
              </a:tabLst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необходимой квалификации </a:t>
            </a:r>
          </a:p>
          <a:p>
            <a:pPr marL="533400">
              <a:buClr>
                <a:schemeClr val="bg1"/>
              </a:buClr>
              <a:tabLst>
                <a:tab pos="627063" algn="l"/>
              </a:tabLst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существенного изменения бизнес-процессов (бизнес-моделей)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10191751" y="1785938"/>
            <a:ext cx="15240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9875" indent="-1588"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58%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49% 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41% 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33%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32%</a:t>
            </a:r>
          </a:p>
          <a:p>
            <a:pPr eaLnBrk="1" hangingPunct="1">
              <a:buClr>
                <a:schemeClr val="bg1"/>
              </a:buClr>
            </a:pPr>
            <a:endParaRPr lang="ru-RU" altLang="ru-RU" sz="1600"/>
          </a:p>
          <a:p>
            <a:pPr eaLnBrk="1" hangingPunct="1">
              <a:buClr>
                <a:schemeClr val="bg1"/>
              </a:buClr>
            </a:pPr>
            <a:r>
              <a:rPr lang="ru-RU" altLang="ru-RU" sz="1600"/>
              <a:t> 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34% 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33% 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27%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endParaRPr lang="ru-RU" altLang="ru-RU" sz="1600"/>
          </a:p>
          <a:p>
            <a:pPr eaLnBrk="1" hangingPunct="1">
              <a:buClr>
                <a:schemeClr val="bg1"/>
              </a:buClr>
            </a:pPr>
            <a:r>
              <a:rPr lang="ru-RU" altLang="ru-RU" sz="1600"/>
              <a:t> 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50% 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37% 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/>
              <a:t> 27%  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715"/>
            <a:ext cx="2011680" cy="55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6507479" y="746119"/>
            <a:ext cx="54863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технологий ИИ на экономику и бизнес</a:t>
            </a:r>
          </a:p>
          <a:p>
            <a:pPr algn="ctr"/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Ловушка ожиданий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6096000" y="1637409"/>
            <a:ext cx="568452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7063"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1pPr>
            <a:lvl2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2pPr>
            <a:lvl3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3pPr>
            <a:lvl4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4pPr>
            <a:lvl5pPr eaLnBrk="0" hangingPunct="0"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27063" algn="l"/>
              </a:tabLst>
              <a:defRPr>
                <a:solidFill>
                  <a:schemeClr val="bg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 европейских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стартапов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ИИ* не имеют к ним отношения (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заявляют, что ведут разработку ИИ-решений, привлекают в среднем на 15-50% инвестиций больше, чем обычные 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Clr>
                <a:schemeClr val="bg1"/>
              </a:buClr>
            </a:pP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более 40% 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получили прибыль от** внедрения ИИ-технологий в бизнес </a:t>
            </a:r>
          </a:p>
          <a:p>
            <a:pPr eaLnBrk="1" hangingPunct="1">
              <a:buClr>
                <a:schemeClr val="bg1"/>
              </a:buClr>
            </a:pP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около 70% 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получили изменение влияния на бизнес</a:t>
            </a:r>
          </a:p>
          <a:p>
            <a:pPr eaLnBrk="1" hangingPunct="1">
              <a:buClr>
                <a:schemeClr val="bg1"/>
              </a:buClr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10% </a:t>
            </a:r>
            <a:r>
              <a:rPr lang="en-US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 человеческий фактор в автоматизированную систему взаимодействия с клиентами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endParaRPr lang="ru-RU" alt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endParaRPr lang="ru-RU" alt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Источники: </a:t>
            </a:r>
          </a:p>
          <a:p>
            <a:r>
              <a:rPr lang="en-US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MMC Ventures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 / Опрос 2800 </a:t>
            </a:r>
            <a:r>
              <a:rPr lang="ru-RU" alt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стартапов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13 стран ЕС </a:t>
            </a:r>
          </a:p>
          <a:p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</a:t>
            </a:r>
            <a:r>
              <a:rPr lang="en-US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BCG 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2019 / Опрос 2500 крупных компаний, 97 стран </a:t>
            </a:r>
          </a:p>
          <a:p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 </a:t>
            </a:r>
            <a:r>
              <a:rPr lang="en-US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Forrester</a:t>
            </a:r>
            <a:r>
              <a:rPr lang="ru-RU" alt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ноябрь 2018</a:t>
            </a:r>
          </a:p>
          <a:p>
            <a:pPr eaLnBrk="1" hangingPunct="1">
              <a:buClr>
                <a:schemeClr val="bg1"/>
              </a:buClr>
              <a:buFont typeface="Arial" pitchFamily="34" charset="0"/>
              <a:buChar char="–"/>
            </a:pPr>
            <a:endParaRPr lang="ru-RU" altLang="ru-RU" sz="20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785795"/>
            <a:ext cx="1219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79775" y="85121"/>
            <a:ext cx="7968885" cy="6771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интеллект: 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разрывами потребностей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 и общества</a:t>
            </a: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/>
          <a:p>
            <a:fld id="{725C68B6-61C2-468F-89AB-4B9F7531AA68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24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1879</TotalTime>
  <Words>2976</Words>
  <Application>Microsoft Office PowerPoint</Application>
  <PresentationFormat>Произвольный</PresentationFormat>
  <Paragraphs>506</Paragraphs>
  <Slides>22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Искусственный интеллект: управление разрывами потребностей бизнеса и общества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Искусственный интеллект: управление разрывами потребностей бизнеса и общества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студент</dc:creator>
  <cp:lastModifiedBy>ИУБПЭ-417А-2</cp:lastModifiedBy>
  <cp:revision>232</cp:revision>
  <cp:lastPrinted>2024-05-29T04:03:29Z</cp:lastPrinted>
  <dcterms:created xsi:type="dcterms:W3CDTF">2022-11-21T04:53:15Z</dcterms:created>
  <dcterms:modified xsi:type="dcterms:W3CDTF">2024-05-29T06:59:50Z</dcterms:modified>
</cp:coreProperties>
</file>