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82" r:id="rId1"/>
  </p:sldMasterIdLst>
  <p:notesMasterIdLst>
    <p:notesMasterId r:id="rId22"/>
  </p:notesMasterIdLst>
  <p:sldIdLst>
    <p:sldId id="256" r:id="rId2"/>
    <p:sldId id="260" r:id="rId3"/>
    <p:sldId id="299" r:id="rId4"/>
    <p:sldId id="298" r:id="rId5"/>
    <p:sldId id="300" r:id="rId6"/>
    <p:sldId id="277" r:id="rId7"/>
    <p:sldId id="296" r:id="rId8"/>
    <p:sldId id="261" r:id="rId9"/>
    <p:sldId id="301" r:id="rId10"/>
    <p:sldId id="302" r:id="rId11"/>
    <p:sldId id="303" r:id="rId12"/>
    <p:sldId id="304" r:id="rId13"/>
    <p:sldId id="305" r:id="rId14"/>
    <p:sldId id="287" r:id="rId15"/>
    <p:sldId id="264" r:id="rId16"/>
    <p:sldId id="265" r:id="rId17"/>
    <p:sldId id="283" r:id="rId18"/>
    <p:sldId id="257" r:id="rId19"/>
    <p:sldId id="295" r:id="rId20"/>
    <p:sldId id="282" r:id="rId21"/>
  </p:sldIdLst>
  <p:sldSz cx="9144000" cy="5143500" type="screen16x9"/>
  <p:notesSz cx="6858000" cy="9144000"/>
  <p:embeddedFontLst>
    <p:embeddedFont>
      <p:font typeface="Cambria" pitchFamily="18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Franklin Gothic Book" pitchFamily="34" charset="0"/>
      <p:regular r:id="rId32"/>
      <p:italic r:id="rId33"/>
    </p:embeddedFont>
    <p:embeddedFont>
      <p:font typeface="Perpetua" pitchFamily="18" charset="0"/>
      <p:regular r:id="rId34"/>
      <p:bold r:id="rId35"/>
      <p:italic r:id="rId36"/>
      <p:boldItalic r:id="rId37"/>
    </p:embeddedFont>
    <p:embeddedFont>
      <p:font typeface="Fredoka One" charset="0"/>
      <p:regular r:id="rId38"/>
    </p:embeddedFont>
    <p:embeddedFont>
      <p:font typeface="Barlow" charset="0"/>
      <p:regular r:id="rId39"/>
      <p:bold r:id="rId40"/>
      <p:italic r:id="rId41"/>
      <p:boldItalic r:id="rId42"/>
    </p:embeddedFont>
    <p:embeddedFont>
      <p:font typeface="Palanquin Dark" charset="0"/>
      <p:regular r:id="rId43"/>
      <p:bold r:id="rId44"/>
    </p:embeddedFont>
    <p:embeddedFont>
      <p:font typeface="Roboto Condensed Light" charset="0"/>
      <p:regular r:id="rId45"/>
      <p: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69EF71C-DEC6-4BA9-AE2F-D429E667B44F}">
  <a:tblStyle styleId="{D69EF71C-DEC6-4BA9-AE2F-D429E667B4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7"/>
    <p:restoredTop sz="94687"/>
  </p:normalViewPr>
  <p:slideViewPr>
    <p:cSldViewPr>
      <p:cViewPr varScale="1">
        <p:scale>
          <a:sx n="80" d="100"/>
          <a:sy n="80" d="100"/>
        </p:scale>
        <p:origin x="-67" y="-18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5" name="Google Shape;5865;gf63018c972_0_1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6" name="Google Shape;5866;gf63018c972_0_1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1" name="Google Shape;5981;gfa0f8f9720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2" name="Google Shape;5982;gfa0f8f9720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1" name="Google Shape;5981;gfa0f8f9720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2" name="Google Shape;5982;gfa0f8f9720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4" name="Google Shape;6014;gfa0f8f9720_0_7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5" name="Google Shape;6015;gfa0f8f9720_0_7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6" name="Google Shape;5876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7" name="Google Shape;5877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6" name="Google Shape;6396;gfa0f8f9720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97" name="Google Shape;6397;gfa0f8f9720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9" name="Google Shape;6269;gfa0f8f9720_0_1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0" name="Google Shape;6270;gfa0f8f9720_0_1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4" name="Google Shape;6014;gfa0f8f9720_0_7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5" name="Google Shape;6015;gfa0f8f9720_0_7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8" name="Google Shape;5948;g877b642fd3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9" name="Google Shape;5949;g877b642fd3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c6ac5e8787_1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c6ac5e8787_1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9"/>
          <p:cNvSpPr txBox="1">
            <a:spLocks noGrp="1"/>
          </p:cNvSpPr>
          <p:nvPr>
            <p:ph type="subTitle" idx="1"/>
          </p:nvPr>
        </p:nvSpPr>
        <p:spPr>
          <a:xfrm>
            <a:off x="3940775" y="2101174"/>
            <a:ext cx="3739500" cy="16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1509" name="Google Shape;1509;p9"/>
          <p:cNvSpPr txBox="1">
            <a:spLocks noGrp="1"/>
          </p:cNvSpPr>
          <p:nvPr>
            <p:ph type="title"/>
          </p:nvPr>
        </p:nvSpPr>
        <p:spPr>
          <a:xfrm>
            <a:off x="3940889" y="1526350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0" name="Google Shape;3160;p16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3852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61" name="Google Shape;3161;p16"/>
          <p:cNvSpPr txBox="1">
            <a:spLocks noGrp="1"/>
          </p:cNvSpPr>
          <p:nvPr>
            <p:ph type="subTitle" idx="1"/>
          </p:nvPr>
        </p:nvSpPr>
        <p:spPr>
          <a:xfrm>
            <a:off x="1739500" y="1312875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162" name="Google Shape;3162;p16"/>
          <p:cNvSpPr txBox="1">
            <a:spLocks noGrp="1"/>
          </p:cNvSpPr>
          <p:nvPr>
            <p:ph type="subTitle" idx="2"/>
          </p:nvPr>
        </p:nvSpPr>
        <p:spPr>
          <a:xfrm>
            <a:off x="1739500" y="1664401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63" name="Google Shape;3163;p16"/>
          <p:cNvSpPr txBox="1">
            <a:spLocks noGrp="1"/>
          </p:cNvSpPr>
          <p:nvPr>
            <p:ph type="subTitle" idx="3"/>
          </p:nvPr>
        </p:nvSpPr>
        <p:spPr>
          <a:xfrm>
            <a:off x="1739500" y="2436691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164" name="Google Shape;3164;p16"/>
          <p:cNvSpPr txBox="1">
            <a:spLocks noGrp="1"/>
          </p:cNvSpPr>
          <p:nvPr>
            <p:ph type="subTitle" idx="4"/>
          </p:nvPr>
        </p:nvSpPr>
        <p:spPr>
          <a:xfrm>
            <a:off x="1739500" y="2788213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165" name="Google Shape;3165;p16"/>
          <p:cNvSpPr txBox="1">
            <a:spLocks noGrp="1"/>
          </p:cNvSpPr>
          <p:nvPr>
            <p:ph type="subTitle" idx="5"/>
          </p:nvPr>
        </p:nvSpPr>
        <p:spPr>
          <a:xfrm>
            <a:off x="1739500" y="3560499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166" name="Google Shape;3166;p16"/>
          <p:cNvSpPr txBox="1">
            <a:spLocks noGrp="1"/>
          </p:cNvSpPr>
          <p:nvPr>
            <p:ph type="subTitle" idx="6"/>
          </p:nvPr>
        </p:nvSpPr>
        <p:spPr>
          <a:xfrm>
            <a:off x="1739500" y="3912025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5"/>
          <p:cNvSpPr txBox="1">
            <a:spLocks noGrp="1"/>
          </p:cNvSpPr>
          <p:nvPr>
            <p:ph type="subTitle" idx="1"/>
          </p:nvPr>
        </p:nvSpPr>
        <p:spPr>
          <a:xfrm>
            <a:off x="1254788" y="2848950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771" name="Google Shape;771;p5"/>
          <p:cNvSpPr txBox="1">
            <a:spLocks noGrp="1"/>
          </p:cNvSpPr>
          <p:nvPr>
            <p:ph type="subTitle" idx="2"/>
          </p:nvPr>
        </p:nvSpPr>
        <p:spPr>
          <a:xfrm>
            <a:off x="1254788" y="322035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5"/>
          <p:cNvSpPr txBox="1">
            <a:spLocks noGrp="1"/>
          </p:cNvSpPr>
          <p:nvPr>
            <p:ph type="subTitle" idx="3"/>
          </p:nvPr>
        </p:nvSpPr>
        <p:spPr>
          <a:xfrm>
            <a:off x="5112413" y="2848950"/>
            <a:ext cx="2776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773" name="Google Shape;773;p5"/>
          <p:cNvSpPr txBox="1">
            <a:spLocks noGrp="1"/>
          </p:cNvSpPr>
          <p:nvPr>
            <p:ph type="subTitle" idx="4"/>
          </p:nvPr>
        </p:nvSpPr>
        <p:spPr>
          <a:xfrm>
            <a:off x="5112413" y="3220350"/>
            <a:ext cx="2776800" cy="8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5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7"/>
          <p:cNvSpPr txBox="1">
            <a:spLocks noGrp="1"/>
          </p:cNvSpPr>
          <p:nvPr>
            <p:ph type="subTitle" idx="1"/>
          </p:nvPr>
        </p:nvSpPr>
        <p:spPr>
          <a:xfrm>
            <a:off x="722375" y="2557378"/>
            <a:ext cx="3043200" cy="10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178" name="Google Shape;1178;p7"/>
          <p:cNvSpPr txBox="1">
            <a:spLocks noGrp="1"/>
          </p:cNvSpPr>
          <p:nvPr>
            <p:ph type="title"/>
          </p:nvPr>
        </p:nvSpPr>
        <p:spPr>
          <a:xfrm>
            <a:off x="722375" y="1408650"/>
            <a:ext cx="3043200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3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1" name="Google Shape;3371;p17"/>
          <p:cNvSpPr txBox="1">
            <a:spLocks noGrp="1"/>
          </p:cNvSpPr>
          <p:nvPr>
            <p:ph type="title"/>
          </p:nvPr>
        </p:nvSpPr>
        <p:spPr>
          <a:xfrm>
            <a:off x="4576850" y="387600"/>
            <a:ext cx="38472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372" name="Google Shape;3372;p17"/>
          <p:cNvSpPr txBox="1">
            <a:spLocks noGrp="1"/>
          </p:cNvSpPr>
          <p:nvPr>
            <p:ph type="subTitle" idx="1"/>
          </p:nvPr>
        </p:nvSpPr>
        <p:spPr>
          <a:xfrm flipH="1">
            <a:off x="4558872" y="1312875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373" name="Google Shape;3373;p17"/>
          <p:cNvSpPr txBox="1">
            <a:spLocks noGrp="1"/>
          </p:cNvSpPr>
          <p:nvPr>
            <p:ph type="subTitle" idx="2"/>
          </p:nvPr>
        </p:nvSpPr>
        <p:spPr>
          <a:xfrm flipH="1">
            <a:off x="4576845" y="1664401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374" name="Google Shape;3374;p17"/>
          <p:cNvSpPr txBox="1">
            <a:spLocks noGrp="1"/>
          </p:cNvSpPr>
          <p:nvPr>
            <p:ph type="subTitle" idx="3"/>
          </p:nvPr>
        </p:nvSpPr>
        <p:spPr>
          <a:xfrm flipH="1">
            <a:off x="4576845" y="2436691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375" name="Google Shape;3375;p17"/>
          <p:cNvSpPr txBox="1">
            <a:spLocks noGrp="1"/>
          </p:cNvSpPr>
          <p:nvPr>
            <p:ph type="subTitle" idx="4"/>
          </p:nvPr>
        </p:nvSpPr>
        <p:spPr>
          <a:xfrm flipH="1">
            <a:off x="4576845" y="2788213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376" name="Google Shape;3376;p17"/>
          <p:cNvSpPr txBox="1">
            <a:spLocks noGrp="1"/>
          </p:cNvSpPr>
          <p:nvPr>
            <p:ph type="subTitle" idx="5"/>
          </p:nvPr>
        </p:nvSpPr>
        <p:spPr>
          <a:xfrm flipH="1">
            <a:off x="4576845" y="3560499"/>
            <a:ext cx="28326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/>
            </a:lvl9pPr>
          </a:lstStyle>
          <a:p>
            <a:endParaRPr/>
          </a:p>
        </p:txBody>
      </p:sp>
      <p:sp>
        <p:nvSpPr>
          <p:cNvPr id="3377" name="Google Shape;3377;p17"/>
          <p:cNvSpPr txBox="1">
            <a:spLocks noGrp="1"/>
          </p:cNvSpPr>
          <p:nvPr>
            <p:ph type="subTitle" idx="6"/>
          </p:nvPr>
        </p:nvSpPr>
        <p:spPr>
          <a:xfrm flipH="1">
            <a:off x="4576845" y="3912025"/>
            <a:ext cx="2832600" cy="6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4"/>
          <p:cNvSpPr txBox="1">
            <a:spLocks noGrp="1"/>
          </p:cNvSpPr>
          <p:nvPr>
            <p:ph type="body" idx="1"/>
          </p:nvPr>
        </p:nvSpPr>
        <p:spPr>
          <a:xfrm>
            <a:off x="720000" y="1098957"/>
            <a:ext cx="7704000" cy="347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767" name="Google Shape;767;p4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92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Font typeface="Fredoka One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Fredoka One"/>
              <a:buNone/>
              <a:defRPr sz="36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1" name="Google Shape;5061;p28"/>
          <p:cNvSpPr txBox="1">
            <a:spLocks noGrp="1"/>
          </p:cNvSpPr>
          <p:nvPr>
            <p:ph type="title"/>
          </p:nvPr>
        </p:nvSpPr>
        <p:spPr>
          <a:xfrm>
            <a:off x="2646000" y="615141"/>
            <a:ext cx="3852000" cy="7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62" name="Google Shape;5062;p28"/>
          <p:cNvSpPr txBox="1">
            <a:spLocks noGrp="1"/>
          </p:cNvSpPr>
          <p:nvPr>
            <p:ph type="subTitle" idx="1"/>
          </p:nvPr>
        </p:nvSpPr>
        <p:spPr>
          <a:xfrm>
            <a:off x="2646000" y="1508350"/>
            <a:ext cx="3852000" cy="101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4/22/2024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4/22/2024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900" r:id="rId16"/>
    <p:sldLayoutId id="2147483901" r:id="rId17"/>
    <p:sldLayoutId id="2147483903" r:id="rId18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tpack.ru/15-nejrosetej-dlja-sozdanija-avatara-onlajn-v-2023-godu/?ysclid=lvada8e1vj56127119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9" name="Google Shape;5869;p34"/>
          <p:cNvSpPr txBox="1">
            <a:spLocks noGrp="1"/>
          </p:cNvSpPr>
          <p:nvPr>
            <p:ph type="subTitle" idx="1"/>
          </p:nvPr>
        </p:nvSpPr>
        <p:spPr>
          <a:xfrm>
            <a:off x="928662" y="3071816"/>
            <a:ext cx="7511240" cy="46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i="1" dirty="0" smtClean="0"/>
              <a:t>Преобразование обучения в цифровой эпохе и построение лидерства</a:t>
            </a:r>
            <a:endParaRPr lang="ru-RU" dirty="0"/>
          </a:p>
        </p:txBody>
      </p:sp>
      <p:sp>
        <p:nvSpPr>
          <p:cNvPr id="5868" name="Google Shape;5868;p34"/>
          <p:cNvSpPr txBox="1">
            <a:spLocks noGrp="1"/>
          </p:cNvSpPr>
          <p:nvPr>
            <p:ph type="ctrTitle"/>
          </p:nvPr>
        </p:nvSpPr>
        <p:spPr>
          <a:xfrm>
            <a:off x="857224" y="714362"/>
            <a:ext cx="7929618" cy="20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b="1" dirty="0" smtClean="0"/>
              <a:t>БИЗНЕС-ПРАКТИКИ РАЗВИТИЯ И ОБУЧЕНИЯ РУКОВОДИТЕЛЕЙ </a:t>
            </a:r>
            <a:endParaRPr lang="ru-RU" dirty="0"/>
          </a:p>
        </p:txBody>
      </p:sp>
      <p:grpSp>
        <p:nvGrpSpPr>
          <p:cNvPr id="5870" name="Google Shape;5870;p34"/>
          <p:cNvGrpSpPr/>
          <p:nvPr/>
        </p:nvGrpSpPr>
        <p:grpSpPr>
          <a:xfrm>
            <a:off x="837063" y="1525668"/>
            <a:ext cx="69900" cy="2092169"/>
            <a:chOff x="3183375" y="1525650"/>
            <a:chExt cx="69900" cy="2203675"/>
          </a:xfrm>
        </p:grpSpPr>
        <p:sp>
          <p:nvSpPr>
            <p:cNvPr id="5871" name="Google Shape;5871;p34"/>
            <p:cNvSpPr/>
            <p:nvPr/>
          </p:nvSpPr>
          <p:spPr>
            <a:xfrm>
              <a:off x="3183375" y="1525650"/>
              <a:ext cx="69900" cy="4839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34"/>
            <p:cNvSpPr/>
            <p:nvPr/>
          </p:nvSpPr>
          <p:spPr>
            <a:xfrm>
              <a:off x="3183375" y="2098908"/>
              <a:ext cx="69900" cy="4839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34"/>
            <p:cNvSpPr/>
            <p:nvPr/>
          </p:nvSpPr>
          <p:spPr>
            <a:xfrm>
              <a:off x="3183375" y="2672167"/>
              <a:ext cx="69900" cy="483900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34"/>
            <p:cNvSpPr/>
            <p:nvPr/>
          </p:nvSpPr>
          <p:spPr>
            <a:xfrm>
              <a:off x="3183375" y="3245425"/>
              <a:ext cx="69900" cy="4839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BF555B7-6F66-2164-23BA-919436925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214296"/>
            <a:ext cx="2928958" cy="7333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C717B3-2274-D0CA-83F6-64628612A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6"/>
            <a:ext cx="3535945" cy="798223"/>
          </a:xfrm>
          <a:prstGeom prst="rect">
            <a:avLst/>
          </a:prstGeom>
        </p:spPr>
      </p:pic>
      <p:pic>
        <p:nvPicPr>
          <p:cNvPr id="11" name="Рисунок 10" descr="WhatsApp Image 2024-04-15 at 10.52.16 (1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6182" y="66675"/>
            <a:ext cx="1777360" cy="9348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357158" y="214296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pic>
        <p:nvPicPr>
          <p:cNvPr id="8" name="Рисунок 7" descr="photo_2024-04-22_06-47-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95949"/>
            <a:ext cx="7715304" cy="44903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8"/>
          <p:cNvSpPr txBox="1">
            <a:spLocks noGrp="1"/>
          </p:cNvSpPr>
          <p:nvPr>
            <p:ph type="subTitle" idx="1"/>
          </p:nvPr>
        </p:nvSpPr>
        <p:spPr>
          <a:xfrm>
            <a:off x="1000100" y="2143122"/>
            <a:ext cx="7286676" cy="1143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600"/>
              </a:spcAft>
            </a:pPr>
            <a:r>
              <a:rPr lang="ru-RU" sz="2000" dirty="0" smtClean="0"/>
              <a:t>«Менеджеры делают вещи правильно, а лидеры делают правильные вещи» Уоррен </a:t>
            </a:r>
            <a:r>
              <a:rPr lang="ru-RU" sz="2000" dirty="0" err="1" smtClean="0"/>
              <a:t>Беннис</a:t>
            </a:r>
            <a:endParaRPr lang="ru-RU" sz="2000" dirty="0" smtClean="0"/>
          </a:p>
        </p:txBody>
      </p:sp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357158" y="214296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sp>
        <p:nvSpPr>
          <p:cNvPr id="5" name="Google Shape;5927;p38"/>
          <p:cNvSpPr txBox="1">
            <a:spLocks/>
          </p:cNvSpPr>
          <p:nvPr/>
        </p:nvSpPr>
        <p:spPr>
          <a:xfrm>
            <a:off x="785786" y="285734"/>
            <a:ext cx="7786742" cy="50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Инструменты и компетенции лидера</a:t>
            </a:r>
            <a:endParaRPr lang="ru-RU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8"/>
          <p:cNvSpPr txBox="1">
            <a:spLocks noGrp="1"/>
          </p:cNvSpPr>
          <p:nvPr>
            <p:ph type="subTitle" idx="1"/>
          </p:nvPr>
        </p:nvSpPr>
        <p:spPr>
          <a:xfrm>
            <a:off x="642910" y="857238"/>
            <a:ext cx="8286808" cy="40719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600"/>
              </a:spcAft>
            </a:pPr>
            <a:r>
              <a:rPr lang="ru-RU" sz="2000" dirty="0" smtClean="0"/>
              <a:t>Изменяющаяся среда и быстро трансформирующиеся цели требуют разнообразия лидерских навыков. Их спектр весьма широк и может показаться парадоксальным. </a:t>
            </a:r>
          </a:p>
          <a:p>
            <a:pPr marL="0" lvl="0" indent="0">
              <a:spcAft>
                <a:spcPts val="600"/>
              </a:spcAft>
            </a:pPr>
            <a:endParaRPr lang="ru-RU" sz="2000" dirty="0" smtClean="0"/>
          </a:p>
          <a:p>
            <a:pPr marL="0" lvl="0" indent="0">
              <a:spcAft>
                <a:spcPts val="600"/>
              </a:spcAft>
            </a:pPr>
            <a:r>
              <a:rPr lang="ru-RU" sz="2000" dirty="0" smtClean="0"/>
              <a:t>В исследовании выделяется 5 основных навыков, необходимых лидерам будущего: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Определение и развитие талантов будущего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Стратегическое мышление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Управление успешными изменениями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Приоритизация при принятии решений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Оказание влияния на других</a:t>
            </a:r>
            <a:endParaRPr lang="ru-RU" sz="2000" dirty="0" smtClean="0"/>
          </a:p>
        </p:txBody>
      </p:sp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357158" y="214296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sp>
        <p:nvSpPr>
          <p:cNvPr id="5" name="Google Shape;5927;p38"/>
          <p:cNvSpPr txBox="1">
            <a:spLocks/>
          </p:cNvSpPr>
          <p:nvPr/>
        </p:nvSpPr>
        <p:spPr>
          <a:xfrm>
            <a:off x="785786" y="285734"/>
            <a:ext cx="7786742" cy="50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Инструменты и компетенции лидера</a:t>
            </a:r>
            <a:endParaRPr lang="ru-RU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oto_2024-04-22_07-01-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98688"/>
            <a:ext cx="8358216" cy="466574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4" name="Google Shape;5984;p42"/>
          <p:cNvSpPr/>
          <p:nvPr/>
        </p:nvSpPr>
        <p:spPr>
          <a:xfrm>
            <a:off x="7516573" y="3649188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5" name="Google Shape;5985;p42"/>
          <p:cNvSpPr/>
          <p:nvPr/>
        </p:nvSpPr>
        <p:spPr>
          <a:xfrm>
            <a:off x="7516573" y="1401564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6" name="Google Shape;5986;p42"/>
          <p:cNvSpPr/>
          <p:nvPr/>
        </p:nvSpPr>
        <p:spPr>
          <a:xfrm>
            <a:off x="7516573" y="2525376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0" name="Google Shape;5990;p42"/>
          <p:cNvSpPr txBox="1">
            <a:spLocks noGrp="1"/>
          </p:cNvSpPr>
          <p:nvPr>
            <p:ph type="title"/>
          </p:nvPr>
        </p:nvSpPr>
        <p:spPr>
          <a:xfrm>
            <a:off x="214282" y="387600"/>
            <a:ext cx="820976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/>
              <a:t>Стратегические сессии и командный коучинг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5987" name="Google Shape;5987;p42"/>
          <p:cNvSpPr txBox="1">
            <a:spLocks noGrp="1"/>
          </p:cNvSpPr>
          <p:nvPr>
            <p:ph type="subTitle" idx="1"/>
          </p:nvPr>
        </p:nvSpPr>
        <p:spPr>
          <a:xfrm flipH="1">
            <a:off x="357158" y="1142993"/>
            <a:ext cx="7034314" cy="36877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fontAlgn="base"/>
            <a:r>
              <a:rPr lang="ru-RU" sz="2400" dirty="0"/>
              <a:t>Миссия</a:t>
            </a:r>
          </a:p>
          <a:p>
            <a:pPr lvl="0" fontAlgn="base"/>
            <a:r>
              <a:rPr lang="ru-RU" sz="2400" dirty="0"/>
              <a:t>Цели</a:t>
            </a:r>
          </a:p>
          <a:p>
            <a:pPr lvl="0" fontAlgn="base"/>
            <a:r>
              <a:rPr lang="ru-RU" sz="2400" dirty="0"/>
              <a:t>Ценности</a:t>
            </a:r>
          </a:p>
          <a:p>
            <a:pPr lvl="0" fontAlgn="base"/>
            <a:r>
              <a:rPr lang="ru-RU" sz="2400" dirty="0"/>
              <a:t>Задачи</a:t>
            </a:r>
          </a:p>
          <a:p>
            <a:pPr lvl="0" fontAlgn="base"/>
            <a:r>
              <a:rPr lang="ru-RU" sz="2400" dirty="0"/>
              <a:t>Доверие и уважение</a:t>
            </a:r>
          </a:p>
          <a:p>
            <a:pPr lvl="0" fontAlgn="base"/>
            <a:r>
              <a:rPr lang="ru-RU" sz="2400" dirty="0"/>
              <a:t>Правила работы/общения</a:t>
            </a:r>
          </a:p>
          <a:p>
            <a:pPr lvl="0" fontAlgn="base"/>
            <a:r>
              <a:rPr lang="ru-RU" sz="2400" dirty="0"/>
              <a:t>Перезагрузка корпоративной культуры</a:t>
            </a:r>
          </a:p>
          <a:p>
            <a:pPr lvl="0" fontAlgn="base"/>
            <a:r>
              <a:rPr lang="ru-RU" sz="2400" dirty="0"/>
              <a:t>Определение основных направлений  деятельности по «РЕГАТЕ»</a:t>
            </a:r>
          </a:p>
          <a:p>
            <a:pPr lvl="0" fontAlgn="base"/>
            <a:endParaRPr lang="ru-RU" sz="2000" dirty="0"/>
          </a:p>
        </p:txBody>
      </p:sp>
      <p:cxnSp>
        <p:nvCxnSpPr>
          <p:cNvPr id="5994" name="Google Shape;5994;p42"/>
          <p:cNvCxnSpPr/>
          <p:nvPr/>
        </p:nvCxnSpPr>
        <p:spPr>
          <a:xfrm>
            <a:off x="8420050" y="1805214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95" name="Google Shape;5995;p42"/>
          <p:cNvCxnSpPr/>
          <p:nvPr/>
        </p:nvCxnSpPr>
        <p:spPr>
          <a:xfrm>
            <a:off x="8420050" y="2929026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96" name="Google Shape;5996;p42"/>
          <p:cNvCxnSpPr/>
          <p:nvPr/>
        </p:nvCxnSpPr>
        <p:spPr>
          <a:xfrm>
            <a:off x="8420050" y="4052838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" name="Google Shape;5997;p42"/>
          <p:cNvGrpSpPr/>
          <p:nvPr/>
        </p:nvGrpSpPr>
        <p:grpSpPr>
          <a:xfrm>
            <a:off x="7711394" y="2738439"/>
            <a:ext cx="417656" cy="381174"/>
            <a:chOff x="1958520" y="2302574"/>
            <a:chExt cx="359213" cy="327807"/>
          </a:xfrm>
        </p:grpSpPr>
        <p:sp>
          <p:nvSpPr>
            <p:cNvPr id="5998" name="Google Shape;5998;p42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42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42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6001;p42"/>
          <p:cNvGrpSpPr/>
          <p:nvPr/>
        </p:nvGrpSpPr>
        <p:grpSpPr>
          <a:xfrm>
            <a:off x="7704582" y="3837403"/>
            <a:ext cx="431280" cy="430874"/>
            <a:chOff x="2497275" y="2744159"/>
            <a:chExt cx="370930" cy="370549"/>
          </a:xfrm>
        </p:grpSpPr>
        <p:sp>
          <p:nvSpPr>
            <p:cNvPr id="6002" name="Google Shape;6002;p42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42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42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42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2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2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6008;p42"/>
          <p:cNvGrpSpPr/>
          <p:nvPr/>
        </p:nvGrpSpPr>
        <p:grpSpPr>
          <a:xfrm>
            <a:off x="7712065" y="1620334"/>
            <a:ext cx="416327" cy="369764"/>
            <a:chOff x="3584280" y="3699191"/>
            <a:chExt cx="358069" cy="317995"/>
          </a:xfrm>
        </p:grpSpPr>
        <p:sp>
          <p:nvSpPr>
            <p:cNvPr id="6009" name="Google Shape;6009;p42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2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2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2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4" name="Google Shape;5984;p42"/>
          <p:cNvSpPr/>
          <p:nvPr/>
        </p:nvSpPr>
        <p:spPr>
          <a:xfrm>
            <a:off x="7516573" y="3649188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5" name="Google Shape;5985;p42"/>
          <p:cNvSpPr/>
          <p:nvPr/>
        </p:nvSpPr>
        <p:spPr>
          <a:xfrm>
            <a:off x="7516573" y="1401564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6" name="Google Shape;5986;p42"/>
          <p:cNvSpPr/>
          <p:nvPr/>
        </p:nvSpPr>
        <p:spPr>
          <a:xfrm>
            <a:off x="7516573" y="2525376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0" name="Google Shape;5990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Курсы </a:t>
            </a:r>
            <a:r>
              <a:rPr lang="en-US" dirty="0"/>
              <a:t>hard skills</a:t>
            </a:r>
            <a:r>
              <a:rPr lang="en" dirty="0"/>
              <a:t> </a:t>
            </a:r>
            <a:r>
              <a:rPr lang="en" dirty="0">
                <a:solidFill>
                  <a:schemeClr val="dk2"/>
                </a:solidFill>
              </a:rPr>
              <a:t>|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5987" name="Google Shape;5987;p42"/>
          <p:cNvSpPr txBox="1">
            <a:spLocks noGrp="1"/>
          </p:cNvSpPr>
          <p:nvPr>
            <p:ph type="subTitle" idx="1"/>
          </p:nvPr>
        </p:nvSpPr>
        <p:spPr>
          <a:xfrm flipH="1">
            <a:off x="2000232" y="1142993"/>
            <a:ext cx="5391240" cy="36877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fontAlgn="base"/>
            <a:r>
              <a:rPr lang="ru-RU" sz="2000" dirty="0"/>
              <a:t>Бухгалтерия</a:t>
            </a:r>
          </a:p>
          <a:p>
            <a:pPr lvl="0" fontAlgn="base"/>
            <a:r>
              <a:rPr lang="ru-RU" sz="2000" dirty="0"/>
              <a:t>Информационные технологии</a:t>
            </a:r>
          </a:p>
          <a:p>
            <a:pPr lvl="0" fontAlgn="base"/>
            <a:r>
              <a:rPr lang="ru-RU" sz="2000" dirty="0"/>
              <a:t>Логистика</a:t>
            </a:r>
          </a:p>
          <a:p>
            <a:pPr lvl="0" fontAlgn="base"/>
            <a:r>
              <a:rPr lang="ru-RU" sz="2000" dirty="0"/>
              <a:t>Менеджмент. Маркетинг</a:t>
            </a:r>
          </a:p>
          <a:p>
            <a:pPr lvl="0" fontAlgn="base"/>
            <a:r>
              <a:rPr lang="ru-RU" sz="2000" dirty="0"/>
              <a:t>Налогообложение</a:t>
            </a:r>
          </a:p>
          <a:p>
            <a:pPr lvl="0" fontAlgn="base"/>
            <a:r>
              <a:rPr lang="ru-RU" sz="2000" dirty="0"/>
              <a:t>Охрана труда. Доврачебная помощь</a:t>
            </a:r>
          </a:p>
          <a:p>
            <a:pPr lvl="0" fontAlgn="base"/>
            <a:r>
              <a:rPr lang="ru-RU" sz="2000" dirty="0"/>
              <a:t>Пожарная безопасность</a:t>
            </a:r>
          </a:p>
          <a:p>
            <a:pPr lvl="0" fontAlgn="base"/>
            <a:r>
              <a:rPr lang="ru-RU" sz="2000" dirty="0"/>
              <a:t>Право. Юриспруденция</a:t>
            </a:r>
          </a:p>
          <a:p>
            <a:pPr lvl="0" fontAlgn="base"/>
            <a:r>
              <a:rPr lang="ru-RU" sz="2000" dirty="0"/>
              <a:t>Управление персоналом</a:t>
            </a:r>
          </a:p>
          <a:p>
            <a:pPr lvl="0" fontAlgn="base"/>
            <a:r>
              <a:rPr lang="ru-RU" sz="2000" dirty="0"/>
              <a:t>Финансы</a:t>
            </a:r>
          </a:p>
          <a:p>
            <a:r>
              <a:rPr lang="ru-RU" sz="2000" dirty="0"/>
              <a:t>Экономика. Экономическая безопасность</a:t>
            </a:r>
            <a:endParaRPr sz="2000"/>
          </a:p>
        </p:txBody>
      </p:sp>
      <p:cxnSp>
        <p:nvCxnSpPr>
          <p:cNvPr id="5994" name="Google Shape;5994;p42"/>
          <p:cNvCxnSpPr/>
          <p:nvPr/>
        </p:nvCxnSpPr>
        <p:spPr>
          <a:xfrm>
            <a:off x="8420050" y="1805214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95" name="Google Shape;5995;p42"/>
          <p:cNvCxnSpPr/>
          <p:nvPr/>
        </p:nvCxnSpPr>
        <p:spPr>
          <a:xfrm>
            <a:off x="8420050" y="2929026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5996" name="Google Shape;5996;p42"/>
          <p:cNvCxnSpPr/>
          <p:nvPr/>
        </p:nvCxnSpPr>
        <p:spPr>
          <a:xfrm>
            <a:off x="8420050" y="4052838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5997" name="Google Shape;5997;p42"/>
          <p:cNvGrpSpPr/>
          <p:nvPr/>
        </p:nvGrpSpPr>
        <p:grpSpPr>
          <a:xfrm>
            <a:off x="7711394" y="2738439"/>
            <a:ext cx="417656" cy="381174"/>
            <a:chOff x="1958520" y="2302574"/>
            <a:chExt cx="359213" cy="327807"/>
          </a:xfrm>
        </p:grpSpPr>
        <p:sp>
          <p:nvSpPr>
            <p:cNvPr id="5998" name="Google Shape;5998;p42"/>
            <p:cNvSpPr/>
            <p:nvPr/>
          </p:nvSpPr>
          <p:spPr>
            <a:xfrm>
              <a:off x="1958520" y="2302574"/>
              <a:ext cx="359213" cy="327807"/>
            </a:xfrm>
            <a:custGeom>
              <a:avLst/>
              <a:gdLst/>
              <a:ahLst/>
              <a:cxnLst/>
              <a:rect l="l" t="t" r="r" b="b"/>
              <a:pathLst>
                <a:path w="11312" h="10323" extrusionOk="0">
                  <a:moveTo>
                    <a:pt x="7168" y="8132"/>
                  </a:moveTo>
                  <a:lnTo>
                    <a:pt x="7501" y="9204"/>
                  </a:lnTo>
                  <a:lnTo>
                    <a:pt x="3799" y="9204"/>
                  </a:lnTo>
                  <a:lnTo>
                    <a:pt x="4120" y="8132"/>
                  </a:lnTo>
                  <a:close/>
                  <a:moveTo>
                    <a:pt x="8466" y="9537"/>
                  </a:moveTo>
                  <a:cubicBezTo>
                    <a:pt x="8597" y="9537"/>
                    <a:pt x="8704" y="9656"/>
                    <a:pt x="8704" y="9775"/>
                  </a:cubicBezTo>
                  <a:cubicBezTo>
                    <a:pt x="8704" y="9906"/>
                    <a:pt x="8597" y="10013"/>
                    <a:pt x="8466" y="10013"/>
                  </a:cubicBezTo>
                  <a:lnTo>
                    <a:pt x="2810" y="10013"/>
                  </a:lnTo>
                  <a:cubicBezTo>
                    <a:pt x="2679" y="10013"/>
                    <a:pt x="2572" y="9906"/>
                    <a:pt x="2572" y="9775"/>
                  </a:cubicBezTo>
                  <a:cubicBezTo>
                    <a:pt x="2572" y="9644"/>
                    <a:pt x="2679" y="9537"/>
                    <a:pt x="2810" y="9537"/>
                  </a:cubicBezTo>
                  <a:close/>
                  <a:moveTo>
                    <a:pt x="1072" y="0"/>
                  </a:moveTo>
                  <a:cubicBezTo>
                    <a:pt x="477" y="0"/>
                    <a:pt x="0" y="476"/>
                    <a:pt x="0" y="1072"/>
                  </a:cubicBezTo>
                  <a:lnTo>
                    <a:pt x="0" y="7049"/>
                  </a:lnTo>
                  <a:cubicBezTo>
                    <a:pt x="0" y="7644"/>
                    <a:pt x="477" y="8120"/>
                    <a:pt x="1072" y="8120"/>
                  </a:cubicBezTo>
                  <a:lnTo>
                    <a:pt x="3763" y="8120"/>
                  </a:lnTo>
                  <a:lnTo>
                    <a:pt x="3441" y="9192"/>
                  </a:lnTo>
                  <a:lnTo>
                    <a:pt x="2822" y="9192"/>
                  </a:lnTo>
                  <a:cubicBezTo>
                    <a:pt x="2513" y="9192"/>
                    <a:pt x="2263" y="9442"/>
                    <a:pt x="2263" y="9751"/>
                  </a:cubicBezTo>
                  <a:cubicBezTo>
                    <a:pt x="2263" y="10073"/>
                    <a:pt x="2513" y="10323"/>
                    <a:pt x="2822" y="10323"/>
                  </a:cubicBezTo>
                  <a:lnTo>
                    <a:pt x="8478" y="10323"/>
                  </a:lnTo>
                  <a:cubicBezTo>
                    <a:pt x="8799" y="10323"/>
                    <a:pt x="9049" y="10073"/>
                    <a:pt x="9049" y="9751"/>
                  </a:cubicBezTo>
                  <a:cubicBezTo>
                    <a:pt x="9049" y="9442"/>
                    <a:pt x="8799" y="9192"/>
                    <a:pt x="8478" y="9192"/>
                  </a:cubicBezTo>
                  <a:lnTo>
                    <a:pt x="7870" y="9192"/>
                  </a:lnTo>
                  <a:lnTo>
                    <a:pt x="7549" y="8120"/>
                  </a:lnTo>
                  <a:lnTo>
                    <a:pt x="10240" y="8120"/>
                  </a:lnTo>
                  <a:cubicBezTo>
                    <a:pt x="10835" y="8120"/>
                    <a:pt x="11311" y="7644"/>
                    <a:pt x="11311" y="7049"/>
                  </a:cubicBezTo>
                  <a:lnTo>
                    <a:pt x="11311" y="1072"/>
                  </a:lnTo>
                  <a:cubicBezTo>
                    <a:pt x="11299" y="488"/>
                    <a:pt x="10823" y="0"/>
                    <a:pt x="10228" y="0"/>
                  </a:cubicBezTo>
                  <a:lnTo>
                    <a:pt x="2786" y="0"/>
                  </a:lnTo>
                  <a:cubicBezTo>
                    <a:pt x="2691" y="0"/>
                    <a:pt x="2620" y="72"/>
                    <a:pt x="2620" y="155"/>
                  </a:cubicBezTo>
                  <a:cubicBezTo>
                    <a:pt x="2620" y="250"/>
                    <a:pt x="2691" y="322"/>
                    <a:pt x="2786" y="322"/>
                  </a:cubicBezTo>
                  <a:lnTo>
                    <a:pt x="10228" y="322"/>
                  </a:lnTo>
                  <a:cubicBezTo>
                    <a:pt x="10621" y="322"/>
                    <a:pt x="10966" y="655"/>
                    <a:pt x="10966" y="1072"/>
                  </a:cubicBezTo>
                  <a:lnTo>
                    <a:pt x="10966" y="7049"/>
                  </a:lnTo>
                  <a:cubicBezTo>
                    <a:pt x="10966" y="7453"/>
                    <a:pt x="10645" y="7799"/>
                    <a:pt x="10228" y="7799"/>
                  </a:cubicBezTo>
                  <a:lnTo>
                    <a:pt x="1072" y="7799"/>
                  </a:lnTo>
                  <a:cubicBezTo>
                    <a:pt x="667" y="7799"/>
                    <a:pt x="322" y="7465"/>
                    <a:pt x="322" y="7049"/>
                  </a:cubicBezTo>
                  <a:lnTo>
                    <a:pt x="322" y="1072"/>
                  </a:lnTo>
                  <a:cubicBezTo>
                    <a:pt x="322" y="667"/>
                    <a:pt x="655" y="322"/>
                    <a:pt x="1072" y="322"/>
                  </a:cubicBezTo>
                  <a:lnTo>
                    <a:pt x="2108" y="322"/>
                  </a:lnTo>
                  <a:cubicBezTo>
                    <a:pt x="2203" y="322"/>
                    <a:pt x="2275" y="250"/>
                    <a:pt x="2275" y="155"/>
                  </a:cubicBezTo>
                  <a:cubicBezTo>
                    <a:pt x="2275" y="72"/>
                    <a:pt x="2203" y="0"/>
                    <a:pt x="21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42"/>
            <p:cNvSpPr/>
            <p:nvPr/>
          </p:nvSpPr>
          <p:spPr>
            <a:xfrm>
              <a:off x="1986877" y="2331313"/>
              <a:ext cx="302117" cy="184909"/>
            </a:xfrm>
            <a:custGeom>
              <a:avLst/>
              <a:gdLst/>
              <a:ahLst/>
              <a:cxnLst/>
              <a:rect l="l" t="t" r="r" b="b"/>
              <a:pathLst>
                <a:path w="9514" h="5823" extrusionOk="0">
                  <a:moveTo>
                    <a:pt x="179" y="0"/>
                  </a:moveTo>
                  <a:cubicBezTo>
                    <a:pt x="72" y="0"/>
                    <a:pt x="0" y="71"/>
                    <a:pt x="0" y="179"/>
                  </a:cubicBezTo>
                  <a:lnTo>
                    <a:pt x="0" y="5656"/>
                  </a:lnTo>
                  <a:cubicBezTo>
                    <a:pt x="0" y="5739"/>
                    <a:pt x="72" y="5822"/>
                    <a:pt x="167" y="5822"/>
                  </a:cubicBezTo>
                  <a:lnTo>
                    <a:pt x="9347" y="5822"/>
                  </a:lnTo>
                  <a:cubicBezTo>
                    <a:pt x="9430" y="5822"/>
                    <a:pt x="9513" y="5739"/>
                    <a:pt x="9513" y="5656"/>
                  </a:cubicBezTo>
                  <a:lnTo>
                    <a:pt x="9513" y="5072"/>
                  </a:lnTo>
                  <a:cubicBezTo>
                    <a:pt x="9513" y="4989"/>
                    <a:pt x="9430" y="4905"/>
                    <a:pt x="9347" y="4905"/>
                  </a:cubicBezTo>
                  <a:cubicBezTo>
                    <a:pt x="9252" y="4905"/>
                    <a:pt x="9180" y="4989"/>
                    <a:pt x="9180" y="5072"/>
                  </a:cubicBezTo>
                  <a:lnTo>
                    <a:pt x="9180" y="5489"/>
                  </a:lnTo>
                  <a:lnTo>
                    <a:pt x="346" y="5489"/>
                  </a:lnTo>
                  <a:lnTo>
                    <a:pt x="346" y="345"/>
                  </a:lnTo>
                  <a:lnTo>
                    <a:pt x="9180" y="345"/>
                  </a:lnTo>
                  <a:lnTo>
                    <a:pt x="9180" y="4405"/>
                  </a:lnTo>
                  <a:cubicBezTo>
                    <a:pt x="9168" y="4489"/>
                    <a:pt x="9240" y="4572"/>
                    <a:pt x="9347" y="4572"/>
                  </a:cubicBezTo>
                  <a:cubicBezTo>
                    <a:pt x="9430" y="4572"/>
                    <a:pt x="9513" y="4489"/>
                    <a:pt x="9513" y="4405"/>
                  </a:cubicBezTo>
                  <a:lnTo>
                    <a:pt x="9513" y="179"/>
                  </a:lnTo>
                  <a:cubicBezTo>
                    <a:pt x="9513" y="71"/>
                    <a:pt x="9430" y="0"/>
                    <a:pt x="9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42"/>
            <p:cNvSpPr/>
            <p:nvPr/>
          </p:nvSpPr>
          <p:spPr>
            <a:xfrm>
              <a:off x="2131521" y="2526701"/>
              <a:ext cx="11908" cy="10638"/>
            </a:xfrm>
            <a:custGeom>
              <a:avLst/>
              <a:gdLst/>
              <a:ahLst/>
              <a:cxnLst/>
              <a:rect l="l" t="t" r="r" b="b"/>
              <a:pathLst>
                <a:path w="375" h="335" extrusionOk="0">
                  <a:moveTo>
                    <a:pt x="176" y="0"/>
                  </a:moveTo>
                  <a:cubicBezTo>
                    <a:pt x="167" y="0"/>
                    <a:pt x="158" y="1"/>
                    <a:pt x="148" y="3"/>
                  </a:cubicBezTo>
                  <a:cubicBezTo>
                    <a:pt x="77" y="26"/>
                    <a:pt x="17" y="86"/>
                    <a:pt x="17" y="157"/>
                  </a:cubicBezTo>
                  <a:cubicBezTo>
                    <a:pt x="1" y="258"/>
                    <a:pt x="95" y="334"/>
                    <a:pt x="186" y="334"/>
                  </a:cubicBezTo>
                  <a:cubicBezTo>
                    <a:pt x="225" y="334"/>
                    <a:pt x="263" y="320"/>
                    <a:pt x="291" y="288"/>
                  </a:cubicBezTo>
                  <a:cubicBezTo>
                    <a:pt x="375" y="229"/>
                    <a:pt x="375" y="145"/>
                    <a:pt x="327" y="86"/>
                  </a:cubicBezTo>
                  <a:cubicBezTo>
                    <a:pt x="296" y="34"/>
                    <a:pt x="238" y="0"/>
                    <a:pt x="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1" name="Google Shape;6001;p42"/>
          <p:cNvGrpSpPr/>
          <p:nvPr/>
        </p:nvGrpSpPr>
        <p:grpSpPr>
          <a:xfrm>
            <a:off x="7704582" y="3837403"/>
            <a:ext cx="431280" cy="430874"/>
            <a:chOff x="2497275" y="2744159"/>
            <a:chExt cx="370930" cy="370549"/>
          </a:xfrm>
        </p:grpSpPr>
        <p:sp>
          <p:nvSpPr>
            <p:cNvPr id="6002" name="Google Shape;6002;p42"/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42"/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42"/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42"/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2"/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2"/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8" name="Google Shape;6008;p42"/>
          <p:cNvGrpSpPr/>
          <p:nvPr/>
        </p:nvGrpSpPr>
        <p:grpSpPr>
          <a:xfrm>
            <a:off x="7712065" y="1620334"/>
            <a:ext cx="416327" cy="369764"/>
            <a:chOff x="3584280" y="3699191"/>
            <a:chExt cx="358069" cy="317995"/>
          </a:xfrm>
        </p:grpSpPr>
        <p:sp>
          <p:nvSpPr>
            <p:cNvPr id="6009" name="Google Shape;6009;p42"/>
            <p:cNvSpPr/>
            <p:nvPr/>
          </p:nvSpPr>
          <p:spPr>
            <a:xfrm>
              <a:off x="3584280" y="3699191"/>
              <a:ext cx="358069" cy="317995"/>
            </a:xfrm>
            <a:custGeom>
              <a:avLst/>
              <a:gdLst/>
              <a:ahLst/>
              <a:cxnLst/>
              <a:rect l="l" t="t" r="r" b="b"/>
              <a:pathLst>
                <a:path w="11276" h="10014" extrusionOk="0">
                  <a:moveTo>
                    <a:pt x="5644" y="1"/>
                  </a:moveTo>
                  <a:cubicBezTo>
                    <a:pt x="5203" y="1"/>
                    <a:pt x="4810" y="227"/>
                    <a:pt x="4596" y="620"/>
                  </a:cubicBezTo>
                  <a:lnTo>
                    <a:pt x="822" y="7168"/>
                  </a:lnTo>
                  <a:cubicBezTo>
                    <a:pt x="774" y="7240"/>
                    <a:pt x="798" y="7347"/>
                    <a:pt x="881" y="7395"/>
                  </a:cubicBezTo>
                  <a:cubicBezTo>
                    <a:pt x="903" y="7406"/>
                    <a:pt x="929" y="7411"/>
                    <a:pt x="955" y="7411"/>
                  </a:cubicBezTo>
                  <a:cubicBezTo>
                    <a:pt x="1012" y="7411"/>
                    <a:pt x="1071" y="7384"/>
                    <a:pt x="1096" y="7335"/>
                  </a:cubicBezTo>
                  <a:lnTo>
                    <a:pt x="4882" y="787"/>
                  </a:lnTo>
                  <a:cubicBezTo>
                    <a:pt x="5049" y="513"/>
                    <a:pt x="5322" y="346"/>
                    <a:pt x="5644" y="346"/>
                  </a:cubicBezTo>
                  <a:cubicBezTo>
                    <a:pt x="5953" y="346"/>
                    <a:pt x="6239" y="513"/>
                    <a:pt x="6394" y="787"/>
                  </a:cubicBezTo>
                  <a:lnTo>
                    <a:pt x="10775" y="8359"/>
                  </a:lnTo>
                  <a:cubicBezTo>
                    <a:pt x="10942" y="8621"/>
                    <a:pt x="10942" y="8954"/>
                    <a:pt x="10775" y="9240"/>
                  </a:cubicBezTo>
                  <a:cubicBezTo>
                    <a:pt x="10609" y="9502"/>
                    <a:pt x="10323" y="9669"/>
                    <a:pt x="10013" y="9669"/>
                  </a:cubicBezTo>
                  <a:lnTo>
                    <a:pt x="1262" y="9669"/>
                  </a:lnTo>
                  <a:cubicBezTo>
                    <a:pt x="953" y="9669"/>
                    <a:pt x="667" y="9502"/>
                    <a:pt x="500" y="9240"/>
                  </a:cubicBezTo>
                  <a:cubicBezTo>
                    <a:pt x="346" y="8966"/>
                    <a:pt x="346" y="8645"/>
                    <a:pt x="500" y="8359"/>
                  </a:cubicBezTo>
                  <a:lnTo>
                    <a:pt x="774" y="7895"/>
                  </a:lnTo>
                  <a:cubicBezTo>
                    <a:pt x="822" y="7823"/>
                    <a:pt x="786" y="7716"/>
                    <a:pt x="715" y="7668"/>
                  </a:cubicBezTo>
                  <a:cubicBezTo>
                    <a:pt x="693" y="7657"/>
                    <a:pt x="667" y="7652"/>
                    <a:pt x="641" y="7652"/>
                  </a:cubicBezTo>
                  <a:cubicBezTo>
                    <a:pt x="583" y="7652"/>
                    <a:pt x="521" y="7679"/>
                    <a:pt x="488" y="7728"/>
                  </a:cubicBezTo>
                  <a:lnTo>
                    <a:pt x="227" y="8192"/>
                  </a:lnTo>
                  <a:cubicBezTo>
                    <a:pt x="0" y="8561"/>
                    <a:pt x="0" y="9026"/>
                    <a:pt x="227" y="9395"/>
                  </a:cubicBezTo>
                  <a:cubicBezTo>
                    <a:pt x="441" y="9776"/>
                    <a:pt x="834" y="10014"/>
                    <a:pt x="1262" y="10014"/>
                  </a:cubicBezTo>
                  <a:lnTo>
                    <a:pt x="10013" y="10014"/>
                  </a:lnTo>
                  <a:cubicBezTo>
                    <a:pt x="10442" y="10014"/>
                    <a:pt x="10847" y="9788"/>
                    <a:pt x="11061" y="9395"/>
                  </a:cubicBezTo>
                  <a:cubicBezTo>
                    <a:pt x="11276" y="9026"/>
                    <a:pt x="11276" y="8585"/>
                    <a:pt x="11061" y="8192"/>
                  </a:cubicBezTo>
                  <a:lnTo>
                    <a:pt x="6680" y="620"/>
                  </a:lnTo>
                  <a:cubicBezTo>
                    <a:pt x="6453" y="251"/>
                    <a:pt x="6072" y="1"/>
                    <a:pt x="5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2"/>
            <p:cNvSpPr/>
            <p:nvPr/>
          </p:nvSpPr>
          <p:spPr>
            <a:xfrm>
              <a:off x="3613400" y="3727167"/>
              <a:ext cx="299831" cy="261661"/>
            </a:xfrm>
            <a:custGeom>
              <a:avLst/>
              <a:gdLst/>
              <a:ahLst/>
              <a:cxnLst/>
              <a:rect l="l" t="t" r="r" b="b"/>
              <a:pathLst>
                <a:path w="9442" h="8240" extrusionOk="0">
                  <a:moveTo>
                    <a:pt x="4727" y="358"/>
                  </a:moveTo>
                  <a:lnTo>
                    <a:pt x="9085" y="7907"/>
                  </a:lnTo>
                  <a:lnTo>
                    <a:pt x="381" y="7907"/>
                  </a:lnTo>
                  <a:lnTo>
                    <a:pt x="4727" y="358"/>
                  </a:lnTo>
                  <a:close/>
                  <a:moveTo>
                    <a:pt x="4727" y="1"/>
                  </a:moveTo>
                  <a:cubicBezTo>
                    <a:pt x="4608" y="1"/>
                    <a:pt x="4501" y="60"/>
                    <a:pt x="4441" y="168"/>
                  </a:cubicBezTo>
                  <a:lnTo>
                    <a:pt x="60" y="7740"/>
                  </a:lnTo>
                  <a:cubicBezTo>
                    <a:pt x="0" y="7847"/>
                    <a:pt x="0" y="7966"/>
                    <a:pt x="60" y="8073"/>
                  </a:cubicBezTo>
                  <a:cubicBezTo>
                    <a:pt x="119" y="8192"/>
                    <a:pt x="226" y="8240"/>
                    <a:pt x="345" y="8240"/>
                  </a:cubicBezTo>
                  <a:lnTo>
                    <a:pt x="9096" y="8240"/>
                  </a:lnTo>
                  <a:cubicBezTo>
                    <a:pt x="9216" y="8240"/>
                    <a:pt x="9323" y="8180"/>
                    <a:pt x="9382" y="8073"/>
                  </a:cubicBezTo>
                  <a:cubicBezTo>
                    <a:pt x="9442" y="7966"/>
                    <a:pt x="9442" y="7847"/>
                    <a:pt x="9382" y="7740"/>
                  </a:cubicBezTo>
                  <a:lnTo>
                    <a:pt x="5001" y="168"/>
                  </a:lnTo>
                  <a:cubicBezTo>
                    <a:pt x="4941" y="60"/>
                    <a:pt x="4846" y="1"/>
                    <a:pt x="47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2"/>
            <p:cNvSpPr/>
            <p:nvPr/>
          </p:nvSpPr>
          <p:spPr>
            <a:xfrm>
              <a:off x="3735879" y="3910171"/>
              <a:ext cx="54873" cy="54841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70" y="322"/>
                  </a:moveTo>
                  <a:cubicBezTo>
                    <a:pt x="1168" y="322"/>
                    <a:pt x="1406" y="572"/>
                    <a:pt x="1406" y="870"/>
                  </a:cubicBezTo>
                  <a:cubicBezTo>
                    <a:pt x="1406" y="1167"/>
                    <a:pt x="1168" y="1405"/>
                    <a:pt x="870" y="1405"/>
                  </a:cubicBezTo>
                  <a:cubicBezTo>
                    <a:pt x="572" y="1405"/>
                    <a:pt x="334" y="1167"/>
                    <a:pt x="334" y="870"/>
                  </a:cubicBezTo>
                  <a:cubicBezTo>
                    <a:pt x="334" y="572"/>
                    <a:pt x="572" y="322"/>
                    <a:pt x="870" y="322"/>
                  </a:cubicBezTo>
                  <a:close/>
                  <a:moveTo>
                    <a:pt x="870" y="0"/>
                  </a:moveTo>
                  <a:cubicBezTo>
                    <a:pt x="394" y="0"/>
                    <a:pt x="1" y="393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3"/>
                    <a:pt x="1346" y="0"/>
                    <a:pt x="8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2"/>
            <p:cNvSpPr/>
            <p:nvPr/>
          </p:nvSpPr>
          <p:spPr>
            <a:xfrm>
              <a:off x="3738896" y="3788422"/>
              <a:ext cx="49188" cy="114604"/>
            </a:xfrm>
            <a:custGeom>
              <a:avLst/>
              <a:gdLst/>
              <a:ahLst/>
              <a:cxnLst/>
              <a:rect l="l" t="t" r="r" b="b"/>
              <a:pathLst>
                <a:path w="1549" h="3609" extrusionOk="0">
                  <a:moveTo>
                    <a:pt x="572" y="1"/>
                  </a:moveTo>
                  <a:cubicBezTo>
                    <a:pt x="263" y="1"/>
                    <a:pt x="1" y="251"/>
                    <a:pt x="1" y="572"/>
                  </a:cubicBezTo>
                  <a:lnTo>
                    <a:pt x="1" y="3037"/>
                  </a:lnTo>
                  <a:cubicBezTo>
                    <a:pt x="1" y="3346"/>
                    <a:pt x="263" y="3608"/>
                    <a:pt x="572" y="3608"/>
                  </a:cubicBezTo>
                  <a:lnTo>
                    <a:pt x="965" y="3608"/>
                  </a:lnTo>
                  <a:cubicBezTo>
                    <a:pt x="1275" y="3608"/>
                    <a:pt x="1549" y="3358"/>
                    <a:pt x="1549" y="3037"/>
                  </a:cubicBezTo>
                  <a:lnTo>
                    <a:pt x="1549" y="1560"/>
                  </a:lnTo>
                  <a:cubicBezTo>
                    <a:pt x="1549" y="1465"/>
                    <a:pt x="1465" y="1394"/>
                    <a:pt x="1382" y="1394"/>
                  </a:cubicBezTo>
                  <a:cubicBezTo>
                    <a:pt x="1287" y="1394"/>
                    <a:pt x="1215" y="1465"/>
                    <a:pt x="1215" y="1560"/>
                  </a:cubicBezTo>
                  <a:lnTo>
                    <a:pt x="1215" y="3037"/>
                  </a:lnTo>
                  <a:cubicBezTo>
                    <a:pt x="1215" y="3168"/>
                    <a:pt x="1108" y="3275"/>
                    <a:pt x="977" y="3275"/>
                  </a:cubicBezTo>
                  <a:lnTo>
                    <a:pt x="584" y="3275"/>
                  </a:lnTo>
                  <a:cubicBezTo>
                    <a:pt x="453" y="3275"/>
                    <a:pt x="346" y="3168"/>
                    <a:pt x="346" y="3037"/>
                  </a:cubicBezTo>
                  <a:lnTo>
                    <a:pt x="346" y="572"/>
                  </a:lnTo>
                  <a:cubicBezTo>
                    <a:pt x="346" y="441"/>
                    <a:pt x="453" y="334"/>
                    <a:pt x="584" y="334"/>
                  </a:cubicBezTo>
                  <a:lnTo>
                    <a:pt x="977" y="334"/>
                  </a:lnTo>
                  <a:cubicBezTo>
                    <a:pt x="1108" y="334"/>
                    <a:pt x="1215" y="441"/>
                    <a:pt x="1215" y="572"/>
                  </a:cubicBezTo>
                  <a:lnTo>
                    <a:pt x="1215" y="906"/>
                  </a:lnTo>
                  <a:cubicBezTo>
                    <a:pt x="1215" y="989"/>
                    <a:pt x="1287" y="1072"/>
                    <a:pt x="1382" y="1072"/>
                  </a:cubicBezTo>
                  <a:cubicBezTo>
                    <a:pt x="1465" y="1072"/>
                    <a:pt x="1549" y="989"/>
                    <a:pt x="1549" y="906"/>
                  </a:cubicBezTo>
                  <a:lnTo>
                    <a:pt x="1549" y="572"/>
                  </a:lnTo>
                  <a:cubicBezTo>
                    <a:pt x="1549" y="263"/>
                    <a:pt x="1287" y="1"/>
                    <a:pt x="9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7" name="Google Shape;6017;p43"/>
          <p:cNvSpPr/>
          <p:nvPr/>
        </p:nvSpPr>
        <p:spPr>
          <a:xfrm>
            <a:off x="825072" y="3649188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8" name="Google Shape;6018;p43"/>
          <p:cNvSpPr/>
          <p:nvPr/>
        </p:nvSpPr>
        <p:spPr>
          <a:xfrm>
            <a:off x="825072" y="1401564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9" name="Google Shape;6019;p43"/>
          <p:cNvSpPr/>
          <p:nvPr/>
        </p:nvSpPr>
        <p:spPr>
          <a:xfrm>
            <a:off x="825072" y="2525376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3" name="Google Shape;6023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4995008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|</a:t>
            </a:r>
            <a:r>
              <a:rPr lang="en" dirty="0"/>
              <a:t> </a:t>
            </a:r>
            <a:r>
              <a:rPr lang="ru-RU" dirty="0"/>
              <a:t>Курсы </a:t>
            </a:r>
            <a:r>
              <a:rPr lang="en-US" dirty="0"/>
              <a:t>soft skills</a:t>
            </a:r>
            <a:endParaRPr/>
          </a:p>
        </p:txBody>
      </p:sp>
      <p:sp>
        <p:nvSpPr>
          <p:cNvPr id="6020" name="Google Shape;6020;p43"/>
          <p:cNvSpPr txBox="1">
            <a:spLocks noGrp="1"/>
          </p:cNvSpPr>
          <p:nvPr>
            <p:ph type="subTitle" idx="1"/>
          </p:nvPr>
        </p:nvSpPr>
        <p:spPr>
          <a:xfrm>
            <a:off x="1739500" y="1312877"/>
            <a:ext cx="6261524" cy="3544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fontAlgn="base"/>
            <a:r>
              <a:rPr lang="ru-RU" sz="2000" dirty="0"/>
              <a:t>Тайм Менеджмент</a:t>
            </a:r>
          </a:p>
          <a:p>
            <a:pPr lvl="0" fontAlgn="base"/>
            <a:r>
              <a:rPr lang="ru-RU" sz="2000" dirty="0"/>
              <a:t>Спиральная динамика организации</a:t>
            </a:r>
          </a:p>
          <a:p>
            <a:pPr lvl="0" fontAlgn="base"/>
            <a:r>
              <a:rPr lang="ru-RU" sz="2000" dirty="0"/>
              <a:t>Эффективные совещания</a:t>
            </a:r>
          </a:p>
          <a:p>
            <a:pPr lvl="0" fontAlgn="base"/>
            <a:r>
              <a:rPr lang="ru-RU" sz="2000" dirty="0"/>
              <a:t>От выгорания к энергии</a:t>
            </a:r>
          </a:p>
          <a:p>
            <a:pPr lvl="0" fontAlgn="base"/>
            <a:r>
              <a:rPr lang="ru-RU" sz="2000" dirty="0"/>
              <a:t>Эффективное управление изменениями</a:t>
            </a:r>
          </a:p>
          <a:p>
            <a:pPr lvl="0" fontAlgn="base"/>
            <a:r>
              <a:rPr lang="ru-RU" sz="2000" dirty="0"/>
              <a:t>Работа с убеждениями</a:t>
            </a:r>
          </a:p>
          <a:p>
            <a:pPr lvl="0" fontAlgn="base"/>
            <a:r>
              <a:rPr lang="ru-RU" sz="2000" dirty="0"/>
              <a:t>Выполнение KPI и плана продаж без стресса</a:t>
            </a:r>
          </a:p>
          <a:p>
            <a:pPr lvl="0" fontAlgn="base"/>
            <a:r>
              <a:rPr lang="ru-RU" sz="2000" dirty="0"/>
              <a:t>Пути выхода из стресса 2.0</a:t>
            </a:r>
          </a:p>
          <a:p>
            <a:pPr lvl="0" fontAlgn="base"/>
            <a:r>
              <a:rPr lang="ru-RU" sz="2000" dirty="0"/>
              <a:t>Эмоциональный интеллект в бизнесе</a:t>
            </a:r>
          </a:p>
          <a:p>
            <a:pPr lvl="0" fontAlgn="base"/>
            <a:r>
              <a:rPr lang="ru-RU" sz="2000" dirty="0"/>
              <a:t>Пути выхода из стресса</a:t>
            </a:r>
          </a:p>
          <a:p>
            <a:pPr lvl="0" fontAlgn="base"/>
            <a:r>
              <a:rPr lang="ru-RU" sz="2000" dirty="0"/>
              <a:t>Сила команды</a:t>
            </a:r>
          </a:p>
          <a:p>
            <a:r>
              <a:rPr lang="ru-RU" sz="2000" dirty="0"/>
              <a:t>Мотивация команд в эпоху перемен</a:t>
            </a:r>
            <a:endParaRPr sz="2000"/>
          </a:p>
        </p:txBody>
      </p:sp>
      <p:cxnSp>
        <p:nvCxnSpPr>
          <p:cNvPr id="6027" name="Google Shape;6027;p43"/>
          <p:cNvCxnSpPr/>
          <p:nvPr/>
        </p:nvCxnSpPr>
        <p:spPr>
          <a:xfrm>
            <a:off x="-729850" y="1805214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028" name="Google Shape;6028;p43"/>
          <p:cNvCxnSpPr/>
          <p:nvPr/>
        </p:nvCxnSpPr>
        <p:spPr>
          <a:xfrm>
            <a:off x="-729850" y="2929026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029" name="Google Shape;6029;p43"/>
          <p:cNvCxnSpPr/>
          <p:nvPr/>
        </p:nvCxnSpPr>
        <p:spPr>
          <a:xfrm>
            <a:off x="-729850" y="4052838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6030" name="Google Shape;6030;p43"/>
          <p:cNvGrpSpPr/>
          <p:nvPr/>
        </p:nvGrpSpPr>
        <p:grpSpPr>
          <a:xfrm>
            <a:off x="1108044" y="2719962"/>
            <a:ext cx="241356" cy="418135"/>
            <a:chOff x="2656082" y="2287427"/>
            <a:chExt cx="207582" cy="359594"/>
          </a:xfrm>
        </p:grpSpPr>
        <p:sp>
          <p:nvSpPr>
            <p:cNvPr id="6031" name="Google Shape;6031;p43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43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43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43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5" name="Google Shape;6035;p43"/>
          <p:cNvGrpSpPr/>
          <p:nvPr/>
        </p:nvGrpSpPr>
        <p:grpSpPr>
          <a:xfrm>
            <a:off x="1012417" y="1598679"/>
            <a:ext cx="432610" cy="413077"/>
            <a:chOff x="7390435" y="3680868"/>
            <a:chExt cx="372073" cy="355243"/>
          </a:xfrm>
        </p:grpSpPr>
        <p:sp>
          <p:nvSpPr>
            <p:cNvPr id="6036" name="Google Shape;6036;p43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43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43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43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43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43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42" name="Google Shape;6042;p43"/>
          <p:cNvGrpSpPr/>
          <p:nvPr/>
        </p:nvGrpSpPr>
        <p:grpSpPr>
          <a:xfrm>
            <a:off x="1010881" y="3838491"/>
            <a:ext cx="432602" cy="431832"/>
            <a:chOff x="1421638" y="4125629"/>
            <a:chExt cx="374709" cy="374010"/>
          </a:xfrm>
        </p:grpSpPr>
        <p:sp>
          <p:nvSpPr>
            <p:cNvPr id="6043" name="Google Shape;6043;p43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43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286248" y="0"/>
            <a:ext cx="4714908" cy="5143500"/>
          </a:xfrm>
        </p:spPr>
        <p:txBody>
          <a:bodyPr/>
          <a:lstStyle/>
          <a:p>
            <a:r>
              <a:rPr lang="ru-RU" sz="1750" dirty="0" smtClean="0"/>
              <a:t>Результат составления комплексной программы обучения:</a:t>
            </a:r>
          </a:p>
          <a:p>
            <a:endParaRPr lang="ru-RU" sz="1750" dirty="0"/>
          </a:p>
          <a:p>
            <a:pPr>
              <a:buAutoNum type="arabicPeriod"/>
            </a:pPr>
            <a:r>
              <a:rPr lang="ru-RU" sz="1750" dirty="0" smtClean="0"/>
              <a:t>Выработана </a:t>
            </a:r>
            <a:r>
              <a:rPr lang="ru-RU" sz="1750" dirty="0"/>
              <a:t>стратегия дальнейшего развития компании.</a:t>
            </a:r>
          </a:p>
          <a:p>
            <a:pPr>
              <a:buAutoNum type="arabicPeriod"/>
            </a:pPr>
            <a:r>
              <a:rPr lang="ru-RU" sz="1750" dirty="0"/>
              <a:t>Разработан план достижения четких поставленных целей.</a:t>
            </a:r>
          </a:p>
          <a:p>
            <a:pPr>
              <a:buAutoNum type="arabicPeriod"/>
            </a:pPr>
            <a:r>
              <a:rPr lang="ru-RU" sz="1750" dirty="0"/>
              <a:t>Определены уязвимости команды и зависимость от внешней среды.</a:t>
            </a:r>
          </a:p>
          <a:p>
            <a:pPr>
              <a:buAutoNum type="arabicPeriod"/>
            </a:pPr>
            <a:r>
              <a:rPr lang="ru-RU" sz="1750" dirty="0"/>
              <a:t>Сформирована новая система мотивации.</a:t>
            </a:r>
          </a:p>
          <a:p>
            <a:pPr>
              <a:buAutoNum type="arabicPeriod"/>
            </a:pPr>
            <a:r>
              <a:rPr lang="ru-RU" sz="1750" dirty="0"/>
              <a:t>Понятна дальнейшая траектория развития персонала.</a:t>
            </a:r>
          </a:p>
          <a:p>
            <a:pPr>
              <a:buAutoNum type="arabicPeriod"/>
            </a:pPr>
            <a:r>
              <a:rPr lang="ru-RU" sz="1750" dirty="0"/>
              <a:t>Прокачаны </a:t>
            </a:r>
            <a:r>
              <a:rPr lang="en-US" sz="1750" dirty="0"/>
              <a:t>hard &amp; soft skills</a:t>
            </a:r>
            <a:r>
              <a:rPr lang="ru-RU" sz="1750" dirty="0"/>
              <a:t> </a:t>
            </a:r>
            <a:r>
              <a:rPr lang="ru-RU" sz="1750" dirty="0"/>
              <a:t>сотрудников.</a:t>
            </a:r>
          </a:p>
          <a:p>
            <a:pPr>
              <a:buAutoNum type="arabicPeriod"/>
            </a:pPr>
            <a:r>
              <a:rPr lang="ru-RU" sz="1750" dirty="0"/>
              <a:t>Благодаря </a:t>
            </a:r>
            <a:r>
              <a:rPr lang="ru-RU" sz="1750" dirty="0" err="1"/>
              <a:t>коучингу</a:t>
            </a:r>
            <a:r>
              <a:rPr lang="ru-RU" sz="1750" dirty="0"/>
              <a:t> каждый разобрался с личным движением вперед и задумался об эффективности</a:t>
            </a:r>
            <a:r>
              <a:rPr lang="ru-RU" sz="1750" dirty="0" smtClean="0"/>
              <a:t>.</a:t>
            </a:r>
          </a:p>
          <a:p>
            <a:pPr>
              <a:buAutoNum type="arabicPeriod"/>
            </a:pPr>
            <a:r>
              <a:rPr lang="ru-RU" sz="1750" dirty="0" smtClean="0"/>
              <a:t>Менторинг – новая ступень в развитии команды</a:t>
            </a:r>
            <a:endParaRPr lang="ru-RU" sz="1750" dirty="0"/>
          </a:p>
        </p:txBody>
      </p:sp>
      <p:pic>
        <p:nvPicPr>
          <p:cNvPr id="10242" name="Picture 2" descr="https://skitanie.com/wp-content/uploads/2022/01/rynok-tsennykh-bumag.jpg"/>
          <p:cNvPicPr>
            <a:picLocks noChangeAspect="1" noChangeArrowheads="1"/>
          </p:cNvPicPr>
          <p:nvPr/>
        </p:nvPicPr>
        <p:blipFill>
          <a:blip r:embed="rId3"/>
          <a:srcRect l="13580" r="33228"/>
          <a:stretch>
            <a:fillRect/>
          </a:stretch>
        </p:blipFill>
        <p:spPr bwMode="auto">
          <a:xfrm>
            <a:off x="178582" y="214296"/>
            <a:ext cx="3964790" cy="47577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0" name="Google Shape;5880;p35"/>
          <p:cNvSpPr txBox="1">
            <a:spLocks noGrp="1"/>
          </p:cNvSpPr>
          <p:nvPr>
            <p:ph type="body" idx="1"/>
          </p:nvPr>
        </p:nvSpPr>
        <p:spPr>
          <a:xfrm>
            <a:off x="785786" y="1357304"/>
            <a:ext cx="8215370" cy="34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/>
              <a:t>Консалтинговое агентство </a:t>
            </a:r>
            <a:r>
              <a:rPr lang="en-US" sz="1400" dirty="0"/>
              <a:t>Prokofeva Consulting Group</a:t>
            </a:r>
            <a:endParaRPr lang="ru-RU" sz="1400" dirty="0"/>
          </a:p>
          <a:p>
            <a:pPr marL="914400">
              <a:buFont typeface="Barlow"/>
              <a:buChar char="■"/>
            </a:pPr>
            <a:r>
              <a:rPr lang="ru-RU" sz="1400" dirty="0"/>
              <a:t>Член МТПП и активный участник  Комитета по развитию бизнес-практик.</a:t>
            </a:r>
          </a:p>
          <a:p>
            <a:pPr marL="914400">
              <a:buFont typeface="Barlow"/>
              <a:buChar char="■"/>
            </a:pPr>
            <a:r>
              <a:rPr lang="ru-RU" sz="1400" dirty="0"/>
              <a:t>Направления: банковский консалтинг, бизнес-,  </a:t>
            </a:r>
            <a:r>
              <a:rPr lang="en-US" sz="1400" dirty="0"/>
              <a:t>executive</a:t>
            </a:r>
            <a:r>
              <a:rPr lang="ru-RU" sz="1400" dirty="0"/>
              <a:t> коучинг, обучение </a:t>
            </a:r>
            <a:r>
              <a:rPr lang="en-US" sz="1400" dirty="0"/>
              <a:t>soft skills</a:t>
            </a:r>
            <a:r>
              <a:rPr lang="ru-RU" sz="1400" dirty="0"/>
              <a:t> </a:t>
            </a:r>
            <a:endParaRPr lang="en-US" sz="1400" dirty="0"/>
          </a:p>
          <a:p>
            <a:pPr marL="914400">
              <a:buFont typeface="Barlow"/>
              <a:buChar char="■"/>
            </a:pPr>
            <a:r>
              <a:rPr lang="ru-RU" sz="1400" dirty="0"/>
              <a:t>Более 220 довольных постоянных клиентов (В2В, В2С)</a:t>
            </a:r>
          </a:p>
          <a:p>
            <a:pPr marL="914400">
              <a:buFont typeface="Barlow"/>
              <a:buChar char="■"/>
            </a:pPr>
            <a:r>
              <a:rPr lang="ru-RU" sz="1400" dirty="0"/>
              <a:t>Более 10 000 часов коуч-сессий, тренингов, программ переподготовки</a:t>
            </a:r>
          </a:p>
          <a:p>
            <a:pPr marL="91440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/>
              <a:t>Руководитель  </a:t>
            </a:r>
            <a:r>
              <a:rPr lang="en-US" sz="1400" dirty="0"/>
              <a:t>PCG</a:t>
            </a:r>
            <a:endParaRPr lang="ru-RU" sz="1400" dirty="0"/>
          </a:p>
          <a:p>
            <a:pPr marL="914400">
              <a:buFont typeface="Barlow"/>
              <a:buChar char="■"/>
            </a:pPr>
            <a:r>
              <a:rPr lang="ru-RU" sz="1400" dirty="0"/>
              <a:t>14 лет ТОП-менеджер в группе ВТБ (Москва и Казахстан): малый и средний бизнес </a:t>
            </a:r>
          </a:p>
          <a:p>
            <a:pPr marL="914400">
              <a:buFont typeface="Barlow"/>
              <a:buChar char="■"/>
            </a:pPr>
            <a:r>
              <a:rPr lang="ru-RU" sz="1400" dirty="0"/>
              <a:t>3 года </a:t>
            </a:r>
            <a:r>
              <a:rPr lang="en-US" sz="1400" dirty="0"/>
              <a:t>founder &amp;</a:t>
            </a:r>
            <a:r>
              <a:rPr lang="ru-RU" sz="1400" dirty="0"/>
              <a:t> </a:t>
            </a:r>
            <a:r>
              <a:rPr lang="en-US" sz="1400" dirty="0"/>
              <a:t>CEO</a:t>
            </a:r>
            <a:r>
              <a:rPr lang="ru-RU" sz="1400" dirty="0"/>
              <a:t> </a:t>
            </a:r>
            <a:r>
              <a:rPr lang="en-US" sz="1400" dirty="0"/>
              <a:t>Prokofeva Consulting Group</a:t>
            </a:r>
            <a:r>
              <a:rPr lang="ru-RU" sz="1400" dirty="0"/>
              <a:t>;</a:t>
            </a:r>
          </a:p>
          <a:p>
            <a:pPr marL="914400">
              <a:buFont typeface="Barlow"/>
              <a:buChar char="■"/>
            </a:pPr>
            <a:r>
              <a:rPr lang="ru-RU" sz="1400" dirty="0"/>
              <a:t>Сертифицированный по международному стандарту бизнес-коуч РСС ICF, </a:t>
            </a:r>
            <a:r>
              <a:rPr lang="en-US" sz="1400" dirty="0"/>
              <a:t>Master coach ICI</a:t>
            </a:r>
            <a:r>
              <a:rPr lang="ru-RU" sz="1400" dirty="0"/>
              <a:t>, бизнес-коуч по российским стандартам СПБК НФПМК</a:t>
            </a:r>
          </a:p>
          <a:p>
            <a:pPr marL="914400">
              <a:buFont typeface="Barlow"/>
              <a:buChar char="■"/>
            </a:pPr>
            <a:r>
              <a:rPr lang="ru-RU" sz="1400" dirty="0"/>
              <a:t>Ранее руководитель Института повышения квалификации и профессиональной переподготовки МФЮА, бизнес-тренер</a:t>
            </a:r>
          </a:p>
          <a:p>
            <a:pPr marL="0" indent="0">
              <a:buNone/>
            </a:pPr>
            <a:r>
              <a:rPr lang="ru-RU" sz="1400" dirty="0"/>
              <a:t>Достижения:</a:t>
            </a:r>
          </a:p>
          <a:p>
            <a:pPr marL="914400">
              <a:buFont typeface="Barlow"/>
              <a:buChar char="■"/>
            </a:pPr>
            <a:r>
              <a:rPr lang="ru-RU" sz="1400" dirty="0"/>
              <a:t>Благодарности: Костин А.Л., </a:t>
            </a:r>
            <a:r>
              <a:rPr lang="ru-RU" sz="1400" dirty="0" err="1"/>
              <a:t>Осеевский</a:t>
            </a:r>
            <a:r>
              <a:rPr lang="ru-RU" sz="1400" dirty="0"/>
              <a:t> М.Э., Волков М.Ю., </a:t>
            </a:r>
            <a:r>
              <a:rPr lang="ru-RU" sz="1400" dirty="0" err="1"/>
              <a:t>Зентаи</a:t>
            </a:r>
            <a:r>
              <a:rPr lang="ru-RU" sz="1400" dirty="0"/>
              <a:t> Ч.Л.;</a:t>
            </a:r>
          </a:p>
          <a:p>
            <a:pPr marL="914400">
              <a:buFont typeface="Barlow"/>
              <a:buChar char="■"/>
            </a:pPr>
            <a:r>
              <a:rPr lang="ru-RU" sz="1400" dirty="0"/>
              <a:t>Благодарственные письма от: </a:t>
            </a:r>
            <a:r>
              <a:rPr lang="en-US" sz="1400" dirty="0" err="1"/>
              <a:t>Zenden</a:t>
            </a:r>
            <a:r>
              <a:rPr lang="ru-RU" sz="1400" dirty="0"/>
              <a:t>, </a:t>
            </a:r>
            <a:r>
              <a:rPr lang="en-US" sz="1400" dirty="0"/>
              <a:t>Finn Flare</a:t>
            </a:r>
            <a:r>
              <a:rPr lang="ru-RU" sz="1400" dirty="0"/>
              <a:t>, Карамель </a:t>
            </a:r>
            <a:r>
              <a:rPr lang="ru-RU" sz="1400" dirty="0" err="1"/>
              <a:t>Трейдинг</a:t>
            </a:r>
            <a:r>
              <a:rPr lang="ru-RU" sz="1400" dirty="0"/>
              <a:t>, </a:t>
            </a:r>
            <a:r>
              <a:rPr lang="en-US" sz="1400" dirty="0"/>
              <a:t>Flat</a:t>
            </a:r>
            <a:r>
              <a:rPr lang="ru-RU" sz="1400" dirty="0"/>
              <a:t>&amp;</a:t>
            </a:r>
            <a:r>
              <a:rPr lang="en-US" sz="1400" dirty="0"/>
              <a:t>Co</a:t>
            </a:r>
            <a:r>
              <a:rPr lang="ru-RU" sz="1400" dirty="0"/>
              <a:t>, ЦНИИХМ, ЦДК (</a:t>
            </a:r>
            <a:r>
              <a:rPr lang="ru-RU" sz="1400" dirty="0" err="1"/>
              <a:t>дистрибьютер</a:t>
            </a:r>
            <a:r>
              <a:rPr lang="ru-RU" sz="1400" dirty="0"/>
              <a:t> </a:t>
            </a:r>
            <a:r>
              <a:rPr lang="en-US" sz="1400" dirty="0"/>
              <a:t>Procter</a:t>
            </a:r>
            <a:r>
              <a:rPr lang="ru-RU" sz="1400" dirty="0"/>
              <a:t>&amp;</a:t>
            </a:r>
            <a:r>
              <a:rPr lang="en-US" sz="1400" dirty="0"/>
              <a:t>Gamble</a:t>
            </a:r>
            <a:r>
              <a:rPr lang="ru-RU" sz="1400" dirty="0"/>
              <a:t>), Поволжье-Телеком и другие</a:t>
            </a:r>
          </a:p>
          <a:p>
            <a:pPr marL="914400">
              <a:buFont typeface="Barlow"/>
              <a:buChar char="■"/>
            </a:pPr>
            <a:r>
              <a:rPr lang="ru-RU" sz="1400" dirty="0"/>
              <a:t>Благодарственные письма: </a:t>
            </a:r>
            <a:r>
              <a:rPr lang="en-US" sz="1400" dirty="0" err="1"/>
              <a:t>AlexGrim</a:t>
            </a:r>
            <a:r>
              <a:rPr lang="ru-RU" sz="1400" dirty="0"/>
              <a:t>, Фонд Рыбакова, </a:t>
            </a:r>
            <a:r>
              <a:rPr lang="en-US" sz="1400" dirty="0"/>
              <a:t>ICF KZ</a:t>
            </a:r>
            <a:r>
              <a:rPr lang="ru-RU" sz="1400" dirty="0"/>
              <a:t>, </a:t>
            </a:r>
            <a:r>
              <a:rPr lang="ru-RU" sz="1400" dirty="0" err="1"/>
              <a:t>Лайк</a:t>
            </a:r>
            <a:r>
              <a:rPr lang="ru-RU" sz="1400" dirty="0"/>
              <a:t> Центр, Банк ПСБ, ГК ВТБ,  МУМЦФМ, центр карьеры МФЮА и другие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■"/>
            </a:pPr>
            <a:endParaRPr lang="en" dirty="0"/>
          </a:p>
        </p:txBody>
      </p:sp>
      <p:sp>
        <p:nvSpPr>
          <p:cNvPr id="5879" name="Google Shape;587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r>
              <a:rPr lang="ru-RU" dirty="0"/>
              <a:t>Кейс представляет </a:t>
            </a:r>
            <a:r>
              <a:rPr lang="en-US" dirty="0"/>
              <a:t>PCG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8"/>
          <p:cNvSpPr txBox="1">
            <a:spLocks noGrp="1"/>
          </p:cNvSpPr>
          <p:nvPr>
            <p:ph type="subTitle" idx="1"/>
          </p:nvPr>
        </p:nvSpPr>
        <p:spPr>
          <a:xfrm>
            <a:off x="0" y="1785932"/>
            <a:ext cx="3286116" cy="17145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Проблемы с РЕСУРСАМИ решаем быстро и качественно!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 цените СВОЕ время, мы ценим ВАШЕ время.</a:t>
            </a:r>
          </a:p>
        </p:txBody>
      </p:sp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2786050" y="500048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pic>
        <p:nvPicPr>
          <p:cNvPr id="5" name="Picture 3" descr="D:\Прокофьева_личная работа\Я\Логотип\PC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727631" cy="1714512"/>
          </a:xfrm>
          <a:prstGeom prst="rect">
            <a:avLst/>
          </a:prstGeom>
          <a:noFill/>
        </p:spPr>
      </p:pic>
      <p:sp>
        <p:nvSpPr>
          <p:cNvPr id="6" name="Google Shape;5927;p38"/>
          <p:cNvSpPr txBox="1">
            <a:spLocks/>
          </p:cNvSpPr>
          <p:nvPr/>
        </p:nvSpPr>
        <p:spPr>
          <a:xfrm>
            <a:off x="3203848" y="0"/>
            <a:ext cx="5940152" cy="4991100"/>
          </a:xfrm>
          <a:prstGeom prst="rect">
            <a:avLst/>
          </a:prstGeom>
        </p:spPr>
        <p:txBody>
          <a:bodyPr spcFirstLastPara="1" vert="horz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ТРУДНОСТИ и «БОЛИ» КЛИЕНТОВ</a:t>
            </a:r>
            <a:r>
              <a:rPr kumimoji="0" lang="ru-RU" sz="1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9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 разу не брал кредит на компанию и не знаю как это сделать на самых выгодных условиях для себя;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Моя компания уже кредитуется и нужно улучшить условия;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Хочу получить банковскую гарантию, факторинг, лизинг и не знаю что делать;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Хочу увеличить выручку компании в х2=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&gt;x5=&gt;</a:t>
            </a: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х10 раз, но не знаю с чего начать;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Сотрудники работают посредственно, а могут работать лучше – не знаю в чем дело – хочу чтобы помогли разобраться;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выстроена работа в компании (структура, система, обязанности, ответственность, контроль);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Хочу высокую корпоративную культуру: чтобы сотрудники ходили на работу с удовольствием и прекратилась текучка кадров;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Моя (ТОП, 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middle </a:t>
            </a: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менеджера) личная эффективность может быть выше – как изменить жизнь на 180;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Хочу выйти из операционки – как не потерять контроль и эффективность бизнеса;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AutoNum type="arabicPeriod"/>
              <a:tabLst/>
              <a:defRPr/>
            </a:pPr>
            <a:r>
              <a:rPr lang="ru-RU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меня есть личные вопросы, которые хочу обсудить с профессиональным коучем.</a:t>
            </a:r>
          </a:p>
        </p:txBody>
      </p:sp>
      <p:pic>
        <p:nvPicPr>
          <p:cNvPr id="2050" name="Picture 2" descr="C:\Users\proko\Downloads\qr-code нонстопап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571882"/>
            <a:ext cx="1409700" cy="1409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8"/>
          <p:cNvSpPr txBox="1">
            <a:spLocks noGrp="1"/>
          </p:cNvSpPr>
          <p:nvPr>
            <p:ph type="subTitle" idx="1"/>
          </p:nvPr>
        </p:nvSpPr>
        <p:spPr>
          <a:xfrm>
            <a:off x="642910" y="928676"/>
            <a:ext cx="3500462" cy="3470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Цифровая </a:t>
            </a:r>
            <a:r>
              <a:rPr lang="ru-RU" dirty="0" smtClean="0"/>
              <a:t>эпоха представляет собой период, когда цифровые технологии становятся основным средством коммуникации, обучения и работы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357158" y="214296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sp>
        <p:nvSpPr>
          <p:cNvPr id="5" name="Google Shape;5927;p38"/>
          <p:cNvSpPr txBox="1">
            <a:spLocks/>
          </p:cNvSpPr>
          <p:nvPr/>
        </p:nvSpPr>
        <p:spPr>
          <a:xfrm>
            <a:off x="785786" y="285734"/>
            <a:ext cx="7786742" cy="50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Цифровая эпоха – это…</a:t>
            </a:r>
            <a:endParaRPr lang="ru-RU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85782"/>
            <a:ext cx="4595161" cy="414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9" name="Google Shape;6399;p60"/>
          <p:cNvSpPr/>
          <p:nvPr/>
        </p:nvSpPr>
        <p:spPr>
          <a:xfrm>
            <a:off x="3121088" y="2825821"/>
            <a:ext cx="567000" cy="568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0" name="Google Shape;6400;p60"/>
          <p:cNvSpPr txBox="1"/>
          <p:nvPr/>
        </p:nvSpPr>
        <p:spPr>
          <a:xfrm>
            <a:off x="2857488" y="3643320"/>
            <a:ext cx="3429024" cy="7858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А еще нашу инновационную программу можно найти в Телеграмме: </a:t>
            </a:r>
          </a:p>
          <a:p>
            <a:pPr lvl="0" algn="ctr"/>
            <a:r>
              <a:rPr lang="en-US" sz="12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https://t.me/therapy</a:t>
            </a:r>
            <a:r>
              <a:rPr lang="ru-RU" sz="12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r>
              <a:rPr lang="en-US" sz="12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past</a:t>
            </a:r>
            <a:r>
              <a:rPr lang="ru-RU" sz="12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.</a:t>
            </a:r>
            <a:r>
              <a:rPr lang="en-US" sz="12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future</a:t>
            </a:r>
            <a:endParaRPr sz="12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6401" name="Google Shape;6401;p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|</a:t>
            </a:r>
            <a:r>
              <a:rPr lang="en" dirty="0"/>
              <a:t> </a:t>
            </a:r>
            <a:r>
              <a:rPr lang="ru-RU" dirty="0"/>
              <a:t>Благодарю</a:t>
            </a:r>
            <a:r>
              <a:rPr lang="en" dirty="0"/>
              <a:t>!</a:t>
            </a:r>
            <a:endParaRPr/>
          </a:p>
        </p:txBody>
      </p:sp>
      <p:sp>
        <p:nvSpPr>
          <p:cNvPr id="6402" name="Google Shape;6402;p60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Если остались вопросы, пожалуйста: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Coach.prokofevanv@ya.ru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+7 916 508 96-68</a:t>
            </a:r>
            <a:endParaRPr/>
          </a:p>
          <a:p>
            <a:pPr marL="0" lvl="0" indent="0"/>
            <a:r>
              <a:rPr lang="en-US" dirty="0"/>
              <a:t>http://NonStopUp.ru.tilda.ws</a:t>
            </a:r>
            <a:endParaRPr/>
          </a:p>
        </p:txBody>
      </p:sp>
      <p:sp>
        <p:nvSpPr>
          <p:cNvPr id="6403" name="Google Shape;6403;p60"/>
          <p:cNvSpPr/>
          <p:nvPr/>
        </p:nvSpPr>
        <p:spPr>
          <a:xfrm>
            <a:off x="3899363" y="2825821"/>
            <a:ext cx="567000" cy="568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4" name="Google Shape;6404;p60"/>
          <p:cNvSpPr/>
          <p:nvPr/>
        </p:nvSpPr>
        <p:spPr>
          <a:xfrm>
            <a:off x="4677638" y="2825821"/>
            <a:ext cx="567000" cy="568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5" name="Google Shape;6405;p60"/>
          <p:cNvSpPr/>
          <p:nvPr/>
        </p:nvSpPr>
        <p:spPr>
          <a:xfrm>
            <a:off x="5455913" y="2825821"/>
            <a:ext cx="567000" cy="568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6" name="Google Shape;6406;p60"/>
          <p:cNvSpPr/>
          <p:nvPr/>
        </p:nvSpPr>
        <p:spPr>
          <a:xfrm>
            <a:off x="3231751" y="2936893"/>
            <a:ext cx="345674" cy="346056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07" name="Google Shape;6407;p60"/>
          <p:cNvGrpSpPr/>
          <p:nvPr/>
        </p:nvGrpSpPr>
        <p:grpSpPr>
          <a:xfrm>
            <a:off x="4009835" y="2937085"/>
            <a:ext cx="346056" cy="345674"/>
            <a:chOff x="3303268" y="3817349"/>
            <a:chExt cx="346056" cy="345674"/>
          </a:xfrm>
        </p:grpSpPr>
        <p:sp>
          <p:nvSpPr>
            <p:cNvPr id="6408" name="Google Shape;6408;p60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60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60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60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2" name="Google Shape;6412;p60"/>
          <p:cNvGrpSpPr/>
          <p:nvPr/>
        </p:nvGrpSpPr>
        <p:grpSpPr>
          <a:xfrm>
            <a:off x="4788110" y="2937085"/>
            <a:ext cx="346056" cy="345674"/>
            <a:chOff x="3752358" y="3817349"/>
            <a:chExt cx="346056" cy="345674"/>
          </a:xfrm>
        </p:grpSpPr>
        <p:sp>
          <p:nvSpPr>
            <p:cNvPr id="6413" name="Google Shape;6413;p60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60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60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60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7" name="Google Shape;6417;p60"/>
          <p:cNvGrpSpPr/>
          <p:nvPr/>
        </p:nvGrpSpPr>
        <p:grpSpPr>
          <a:xfrm>
            <a:off x="5566385" y="2937085"/>
            <a:ext cx="346056" cy="345674"/>
            <a:chOff x="2238181" y="4120624"/>
            <a:chExt cx="346056" cy="345674"/>
          </a:xfrm>
        </p:grpSpPr>
        <p:grpSp>
          <p:nvGrpSpPr>
            <p:cNvPr id="6418" name="Google Shape;6418;p60"/>
            <p:cNvGrpSpPr/>
            <p:nvPr/>
          </p:nvGrpSpPr>
          <p:grpSpPr>
            <a:xfrm>
              <a:off x="2309155" y="4177413"/>
              <a:ext cx="203862" cy="231903"/>
              <a:chOff x="1512725" y="258500"/>
              <a:chExt cx="4570900" cy="5199625"/>
            </a:xfrm>
          </p:grpSpPr>
          <p:sp>
            <p:nvSpPr>
              <p:cNvPr id="6419" name="Google Shape;6419;p60"/>
              <p:cNvSpPr/>
              <p:nvPr/>
            </p:nvSpPr>
            <p:spPr>
              <a:xfrm>
                <a:off x="1512725" y="2700900"/>
                <a:ext cx="2654475" cy="2757225"/>
              </a:xfrm>
              <a:custGeom>
                <a:avLst/>
                <a:gdLst/>
                <a:ahLst/>
                <a:cxnLst/>
                <a:rect l="l" t="t" r="r" b="b"/>
                <a:pathLst>
                  <a:path w="106179" h="110289" extrusionOk="0">
                    <a:moveTo>
                      <a:pt x="19199" y="1"/>
                    </a:moveTo>
                    <a:cubicBezTo>
                      <a:pt x="18076" y="1"/>
                      <a:pt x="16954" y="466"/>
                      <a:pt x="16148" y="1404"/>
                    </a:cubicBezTo>
                    <a:cubicBezTo>
                      <a:pt x="5840" y="13310"/>
                      <a:pt x="1" y="28739"/>
                      <a:pt x="33" y="44494"/>
                    </a:cubicBezTo>
                    <a:cubicBezTo>
                      <a:pt x="33" y="62077"/>
                      <a:pt x="6916" y="78582"/>
                      <a:pt x="19442" y="91010"/>
                    </a:cubicBezTo>
                    <a:cubicBezTo>
                      <a:pt x="31968" y="103439"/>
                      <a:pt x="48572" y="110289"/>
                      <a:pt x="66252" y="110289"/>
                    </a:cubicBezTo>
                    <a:cubicBezTo>
                      <a:pt x="69546" y="110289"/>
                      <a:pt x="72939" y="110060"/>
                      <a:pt x="76201" y="109571"/>
                    </a:cubicBezTo>
                    <a:cubicBezTo>
                      <a:pt x="86248" y="108071"/>
                      <a:pt x="95675" y="104352"/>
                      <a:pt x="103895" y="98643"/>
                    </a:cubicBezTo>
                    <a:cubicBezTo>
                      <a:pt x="105983" y="97208"/>
                      <a:pt x="106179" y="94272"/>
                      <a:pt x="104417" y="92478"/>
                    </a:cubicBezTo>
                    <a:cubicBezTo>
                      <a:pt x="104384" y="92348"/>
                      <a:pt x="104384" y="92315"/>
                      <a:pt x="104352" y="92315"/>
                    </a:cubicBezTo>
                    <a:cubicBezTo>
                      <a:pt x="103555" y="91537"/>
                      <a:pt x="102517" y="91128"/>
                      <a:pt x="101470" y="91128"/>
                    </a:cubicBezTo>
                    <a:cubicBezTo>
                      <a:pt x="100673" y="91128"/>
                      <a:pt x="99870" y="91365"/>
                      <a:pt x="99165" y="91859"/>
                    </a:cubicBezTo>
                    <a:cubicBezTo>
                      <a:pt x="91956" y="96849"/>
                      <a:pt x="83769" y="100111"/>
                      <a:pt x="74994" y="101416"/>
                    </a:cubicBezTo>
                    <a:cubicBezTo>
                      <a:pt x="72091" y="101808"/>
                      <a:pt x="69155" y="102069"/>
                      <a:pt x="66252" y="102069"/>
                    </a:cubicBezTo>
                    <a:cubicBezTo>
                      <a:pt x="50757" y="102069"/>
                      <a:pt x="36176" y="96066"/>
                      <a:pt x="25216" y="85171"/>
                    </a:cubicBezTo>
                    <a:cubicBezTo>
                      <a:pt x="14256" y="74309"/>
                      <a:pt x="8221" y="59826"/>
                      <a:pt x="8188" y="44462"/>
                    </a:cubicBezTo>
                    <a:cubicBezTo>
                      <a:pt x="8188" y="30664"/>
                      <a:pt x="13277" y="17126"/>
                      <a:pt x="22313" y="6721"/>
                    </a:cubicBezTo>
                    <a:cubicBezTo>
                      <a:pt x="23650" y="5188"/>
                      <a:pt x="23650" y="2904"/>
                      <a:pt x="22248" y="1404"/>
                    </a:cubicBezTo>
                    <a:lnTo>
                      <a:pt x="22215" y="1338"/>
                    </a:lnTo>
                    <a:cubicBezTo>
                      <a:pt x="21407" y="449"/>
                      <a:pt x="20302" y="1"/>
                      <a:pt x="19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0" name="Google Shape;6420;p60"/>
              <p:cNvSpPr/>
              <p:nvPr/>
            </p:nvSpPr>
            <p:spPr>
              <a:xfrm>
                <a:off x="2323325" y="258500"/>
                <a:ext cx="3760300" cy="4390225"/>
              </a:xfrm>
              <a:custGeom>
                <a:avLst/>
                <a:gdLst/>
                <a:ahLst/>
                <a:cxnLst/>
                <a:rect l="l" t="t" r="r" b="b"/>
                <a:pathLst>
                  <a:path w="150412" h="175609" extrusionOk="0">
                    <a:moveTo>
                      <a:pt x="63610" y="0"/>
                    </a:moveTo>
                    <a:cubicBezTo>
                      <a:pt x="61359" y="0"/>
                      <a:pt x="59532" y="1827"/>
                      <a:pt x="59532" y="4078"/>
                    </a:cubicBezTo>
                    <a:lnTo>
                      <a:pt x="59532" y="93228"/>
                    </a:lnTo>
                    <a:lnTo>
                      <a:pt x="59467" y="142060"/>
                    </a:lnTo>
                    <a:cubicBezTo>
                      <a:pt x="59467" y="153020"/>
                      <a:pt x="52421" y="162741"/>
                      <a:pt x="41950" y="166199"/>
                    </a:cubicBezTo>
                    <a:cubicBezTo>
                      <a:pt x="39320" y="167047"/>
                      <a:pt x="36616" y="167503"/>
                      <a:pt x="33881" y="167503"/>
                    </a:cubicBezTo>
                    <a:cubicBezTo>
                      <a:pt x="33462" y="167503"/>
                      <a:pt x="33042" y="167493"/>
                      <a:pt x="32621" y="167471"/>
                    </a:cubicBezTo>
                    <a:cubicBezTo>
                      <a:pt x="19181" y="166818"/>
                      <a:pt x="8515" y="155793"/>
                      <a:pt x="8319" y="142419"/>
                    </a:cubicBezTo>
                    <a:cubicBezTo>
                      <a:pt x="8221" y="135569"/>
                      <a:pt x="10798" y="129143"/>
                      <a:pt x="15593" y="124250"/>
                    </a:cubicBezTo>
                    <a:cubicBezTo>
                      <a:pt x="20454" y="119291"/>
                      <a:pt x="26978" y="116584"/>
                      <a:pt x="33926" y="116584"/>
                    </a:cubicBezTo>
                    <a:cubicBezTo>
                      <a:pt x="36633" y="116584"/>
                      <a:pt x="39373" y="117041"/>
                      <a:pt x="41983" y="117889"/>
                    </a:cubicBezTo>
                    <a:cubicBezTo>
                      <a:pt x="42399" y="118019"/>
                      <a:pt x="42825" y="118082"/>
                      <a:pt x="43246" y="118082"/>
                    </a:cubicBezTo>
                    <a:cubicBezTo>
                      <a:pt x="44409" y="118082"/>
                      <a:pt x="45540" y="117600"/>
                      <a:pt x="46354" y="116714"/>
                    </a:cubicBezTo>
                    <a:cubicBezTo>
                      <a:pt x="47006" y="115931"/>
                      <a:pt x="47332" y="114920"/>
                      <a:pt x="47332" y="113909"/>
                    </a:cubicBezTo>
                    <a:lnTo>
                      <a:pt x="47332" y="81028"/>
                    </a:lnTo>
                    <a:cubicBezTo>
                      <a:pt x="47332" y="79038"/>
                      <a:pt x="45865" y="77277"/>
                      <a:pt x="43875" y="76983"/>
                    </a:cubicBezTo>
                    <a:cubicBezTo>
                      <a:pt x="40547" y="76494"/>
                      <a:pt x="37220" y="76233"/>
                      <a:pt x="33926" y="76233"/>
                    </a:cubicBezTo>
                    <a:cubicBezTo>
                      <a:pt x="26651" y="76233"/>
                      <a:pt x="19638" y="77407"/>
                      <a:pt x="12984" y="79593"/>
                    </a:cubicBezTo>
                    <a:cubicBezTo>
                      <a:pt x="10831" y="80311"/>
                      <a:pt x="9820" y="82724"/>
                      <a:pt x="10831" y="84780"/>
                    </a:cubicBezTo>
                    <a:lnTo>
                      <a:pt x="10831" y="84812"/>
                    </a:lnTo>
                    <a:cubicBezTo>
                      <a:pt x="10961" y="85008"/>
                      <a:pt x="11092" y="85269"/>
                      <a:pt x="11157" y="85465"/>
                    </a:cubicBezTo>
                    <a:cubicBezTo>
                      <a:pt x="11790" y="86730"/>
                      <a:pt x="13091" y="87485"/>
                      <a:pt x="14435" y="87485"/>
                    </a:cubicBezTo>
                    <a:cubicBezTo>
                      <a:pt x="14823" y="87485"/>
                      <a:pt x="15214" y="87423"/>
                      <a:pt x="15593" y="87291"/>
                    </a:cubicBezTo>
                    <a:cubicBezTo>
                      <a:pt x="21400" y="85367"/>
                      <a:pt x="27565" y="84388"/>
                      <a:pt x="33860" y="84388"/>
                    </a:cubicBezTo>
                    <a:cubicBezTo>
                      <a:pt x="35622" y="84388"/>
                      <a:pt x="37383" y="84486"/>
                      <a:pt x="39145" y="84649"/>
                    </a:cubicBezTo>
                    <a:lnTo>
                      <a:pt x="39145" y="108853"/>
                    </a:lnTo>
                    <a:cubicBezTo>
                      <a:pt x="37383" y="108592"/>
                      <a:pt x="35622" y="108462"/>
                      <a:pt x="33860" y="108462"/>
                    </a:cubicBezTo>
                    <a:cubicBezTo>
                      <a:pt x="24727" y="108462"/>
                      <a:pt x="16180" y="112050"/>
                      <a:pt x="9787" y="118541"/>
                    </a:cubicBezTo>
                    <a:cubicBezTo>
                      <a:pt x="3426" y="124967"/>
                      <a:pt x="1" y="133481"/>
                      <a:pt x="99" y="142549"/>
                    </a:cubicBezTo>
                    <a:cubicBezTo>
                      <a:pt x="360" y="160197"/>
                      <a:pt x="14452" y="174712"/>
                      <a:pt x="32164" y="175561"/>
                    </a:cubicBezTo>
                    <a:cubicBezTo>
                      <a:pt x="32758" y="175593"/>
                      <a:pt x="33351" y="175609"/>
                      <a:pt x="33941" y="175609"/>
                    </a:cubicBezTo>
                    <a:cubicBezTo>
                      <a:pt x="37530" y="175609"/>
                      <a:pt x="41044" y="175018"/>
                      <a:pt x="44462" y="173897"/>
                    </a:cubicBezTo>
                    <a:cubicBezTo>
                      <a:pt x="58325" y="169330"/>
                      <a:pt x="67622" y="156543"/>
                      <a:pt x="67622" y="142027"/>
                    </a:cubicBezTo>
                    <a:lnTo>
                      <a:pt x="67687" y="93163"/>
                    </a:lnTo>
                    <a:lnTo>
                      <a:pt x="67687" y="8155"/>
                    </a:lnTo>
                    <a:lnTo>
                      <a:pt x="78321" y="8155"/>
                    </a:lnTo>
                    <a:cubicBezTo>
                      <a:pt x="81697" y="8133"/>
                      <a:pt x="85305" y="8095"/>
                      <a:pt x="88344" y="8095"/>
                    </a:cubicBezTo>
                    <a:cubicBezTo>
                      <a:pt x="89709" y="8095"/>
                      <a:pt x="90960" y="8103"/>
                      <a:pt x="92022" y="8123"/>
                    </a:cubicBezTo>
                    <a:cubicBezTo>
                      <a:pt x="93098" y="21073"/>
                      <a:pt x="98643" y="33110"/>
                      <a:pt x="107973" y="42374"/>
                    </a:cubicBezTo>
                    <a:cubicBezTo>
                      <a:pt x="117269" y="51573"/>
                      <a:pt x="129339" y="57053"/>
                      <a:pt x="142256" y="58031"/>
                    </a:cubicBezTo>
                    <a:cubicBezTo>
                      <a:pt x="142256" y="64131"/>
                      <a:pt x="142289" y="76005"/>
                      <a:pt x="142354" y="82333"/>
                    </a:cubicBezTo>
                    <a:cubicBezTo>
                      <a:pt x="133155" y="81876"/>
                      <a:pt x="124250" y="79821"/>
                      <a:pt x="115769" y="76233"/>
                    </a:cubicBezTo>
                    <a:cubicBezTo>
                      <a:pt x="109506" y="73624"/>
                      <a:pt x="103700" y="70198"/>
                      <a:pt x="98350" y="66088"/>
                    </a:cubicBezTo>
                    <a:cubicBezTo>
                      <a:pt x="97610" y="65524"/>
                      <a:pt x="96719" y="65238"/>
                      <a:pt x="95830" y="65238"/>
                    </a:cubicBezTo>
                    <a:cubicBezTo>
                      <a:pt x="95229" y="65238"/>
                      <a:pt x="94629" y="65369"/>
                      <a:pt x="94077" y="65632"/>
                    </a:cubicBezTo>
                    <a:cubicBezTo>
                      <a:pt x="92674" y="66284"/>
                      <a:pt x="91793" y="67752"/>
                      <a:pt x="91793" y="69318"/>
                    </a:cubicBezTo>
                    <a:lnTo>
                      <a:pt x="91956" y="142354"/>
                    </a:lnTo>
                    <a:cubicBezTo>
                      <a:pt x="91891" y="150443"/>
                      <a:pt x="90195" y="158272"/>
                      <a:pt x="86966" y="165514"/>
                    </a:cubicBezTo>
                    <a:cubicBezTo>
                      <a:pt x="86150" y="167308"/>
                      <a:pt x="86802" y="169428"/>
                      <a:pt x="88433" y="170472"/>
                    </a:cubicBezTo>
                    <a:cubicBezTo>
                      <a:pt x="88466" y="170472"/>
                      <a:pt x="88466" y="170505"/>
                      <a:pt x="88531" y="170505"/>
                    </a:cubicBezTo>
                    <a:cubicBezTo>
                      <a:pt x="89214" y="170960"/>
                      <a:pt x="89984" y="171174"/>
                      <a:pt x="90744" y="171174"/>
                    </a:cubicBezTo>
                    <a:cubicBezTo>
                      <a:pt x="92271" y="171174"/>
                      <a:pt x="93760" y="170311"/>
                      <a:pt x="94436" y="168808"/>
                    </a:cubicBezTo>
                    <a:cubicBezTo>
                      <a:pt x="98089" y="160555"/>
                      <a:pt x="100046" y="151650"/>
                      <a:pt x="100111" y="142354"/>
                    </a:cubicBezTo>
                    <a:lnTo>
                      <a:pt x="99850" y="77049"/>
                    </a:lnTo>
                    <a:lnTo>
                      <a:pt x="99850" y="77049"/>
                    </a:lnTo>
                    <a:cubicBezTo>
                      <a:pt x="103895" y="79593"/>
                      <a:pt x="108071" y="81844"/>
                      <a:pt x="112474" y="83670"/>
                    </a:cubicBezTo>
                    <a:cubicBezTo>
                      <a:pt x="123206" y="88205"/>
                      <a:pt x="134591" y="90521"/>
                      <a:pt x="146301" y="90521"/>
                    </a:cubicBezTo>
                    <a:cubicBezTo>
                      <a:pt x="147410" y="90521"/>
                      <a:pt x="148454" y="90097"/>
                      <a:pt x="149237" y="89346"/>
                    </a:cubicBezTo>
                    <a:cubicBezTo>
                      <a:pt x="149987" y="88563"/>
                      <a:pt x="150411" y="87552"/>
                      <a:pt x="150411" y="86443"/>
                    </a:cubicBezTo>
                    <a:lnTo>
                      <a:pt x="150379" y="70231"/>
                    </a:lnTo>
                    <a:lnTo>
                      <a:pt x="150313" y="54345"/>
                    </a:lnTo>
                    <a:cubicBezTo>
                      <a:pt x="150281" y="49974"/>
                      <a:pt x="146301" y="49942"/>
                      <a:pt x="146236" y="49942"/>
                    </a:cubicBezTo>
                    <a:cubicBezTo>
                      <a:pt x="120955" y="49942"/>
                      <a:pt x="100177" y="29358"/>
                      <a:pt x="99981" y="4045"/>
                    </a:cubicBezTo>
                    <a:cubicBezTo>
                      <a:pt x="99981" y="2121"/>
                      <a:pt x="98546" y="131"/>
                      <a:pt x="959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1" name="Google Shape;6421;p60"/>
            <p:cNvSpPr/>
            <p:nvPr/>
          </p:nvSpPr>
          <p:spPr>
            <a:xfrm>
              <a:off x="2238181" y="4120624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68276" t="50025" r="20862" b="34412"/>
          <a:stretch>
            <a:fillRect/>
          </a:stretch>
        </p:blipFill>
        <p:spPr bwMode="auto">
          <a:xfrm>
            <a:off x="7143768" y="1857372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 l="68621" t="50000" r="21293" b="36660"/>
          <a:stretch>
            <a:fillRect/>
          </a:stretch>
        </p:blipFill>
        <p:spPr bwMode="auto">
          <a:xfrm>
            <a:off x="1000100" y="1857372"/>
            <a:ext cx="10834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8"/>
          <p:cNvSpPr txBox="1">
            <a:spLocks noGrp="1"/>
          </p:cNvSpPr>
          <p:nvPr>
            <p:ph type="subTitle" idx="1"/>
          </p:nvPr>
        </p:nvSpPr>
        <p:spPr>
          <a:xfrm>
            <a:off x="642910" y="928676"/>
            <a:ext cx="2786082" cy="25717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 smtClean="0"/>
              <a:t>интернет</a:t>
            </a:r>
            <a:r>
              <a:rPr lang="ru-RU" dirty="0" smtClean="0"/>
              <a:t>, мобильные устройства, искусственный интеллект, оказывает значительное влияние на образование, требуя от нас адаптации к новым реалиям.</a:t>
            </a:r>
          </a:p>
        </p:txBody>
      </p:sp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428596" y="214296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sp>
        <p:nvSpPr>
          <p:cNvPr id="5" name="Google Shape;5927;p38"/>
          <p:cNvSpPr txBox="1">
            <a:spLocks/>
          </p:cNvSpPr>
          <p:nvPr/>
        </p:nvSpPr>
        <p:spPr>
          <a:xfrm>
            <a:off x="785786" y="285734"/>
            <a:ext cx="7786742" cy="50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accent1"/>
              </a:buClr>
              <a:buSzPct val="85000"/>
            </a:pPr>
            <a:r>
              <a:rPr lang="ru-RU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Развитие технологий …</a:t>
            </a:r>
            <a:endParaRPr lang="ru-RU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Google Shape;5927;p38"/>
          <p:cNvSpPr txBox="1">
            <a:spLocks/>
          </p:cNvSpPr>
          <p:nvPr/>
        </p:nvSpPr>
        <p:spPr>
          <a:xfrm>
            <a:off x="3500430" y="1000114"/>
            <a:ext cx="1643074" cy="3470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accent1"/>
              </a:buClr>
              <a:buSzPct val="85000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GeekBrains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5000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Stepik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5000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Skillbox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5000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OTUS</a:t>
            </a:r>
          </a:p>
          <a:p>
            <a:pPr lvl="0">
              <a:buClr>
                <a:schemeClr val="accent1"/>
              </a:buClr>
              <a:buSzPct val="85000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Coursera</a:t>
            </a:r>
            <a:endParaRPr lang="en-US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5000"/>
            </a:pP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ru-RU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Лекториум</a:t>
            </a:r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5000"/>
            </a:pPr>
            <a:r>
              <a: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</a:t>
            </a:r>
            <a:r>
              <a:rPr lang="ru-RU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Инфоурок</a:t>
            </a:r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5000"/>
            </a:pPr>
            <a:r>
              <a: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8. </a:t>
            </a:r>
            <a:r>
              <a:rPr lang="ru-RU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Учи.ру</a:t>
            </a:r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5000"/>
            </a:pPr>
            <a:r>
              <a: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</a:t>
            </a:r>
            <a:r>
              <a:rPr lang="ru-RU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Фоксфорд</a:t>
            </a:r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Clr>
                <a:schemeClr val="accent1"/>
              </a:buClr>
              <a:buSzPct val="85000"/>
            </a:pPr>
            <a:r>
              <a:rPr lang="ru-RU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10. </a:t>
            </a:r>
            <a:r>
              <a:rPr lang="en-US" sz="1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Skillfactory</a:t>
            </a:r>
            <a:endParaRPr lang="ru-RU" sz="18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296"/>
            <a:ext cx="34713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кругленный прямоугольник 8"/>
          <p:cNvSpPr/>
          <p:nvPr/>
        </p:nvSpPr>
        <p:spPr>
          <a:xfrm>
            <a:off x="3571868" y="1214428"/>
            <a:ext cx="1428760" cy="3143272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8"/>
          <p:cNvSpPr txBox="1">
            <a:spLocks noGrp="1"/>
          </p:cNvSpPr>
          <p:nvPr>
            <p:ph type="subTitle" idx="1"/>
          </p:nvPr>
        </p:nvSpPr>
        <p:spPr>
          <a:xfrm>
            <a:off x="642910" y="928676"/>
            <a:ext cx="3857652" cy="22145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400" dirty="0" smtClean="0"/>
              <a:t>Как  </a:t>
            </a:r>
            <a:r>
              <a:rPr lang="ru-RU" sz="1400" dirty="0" smtClean="0"/>
              <a:t>адаптироваться к цифровой среде:</a:t>
            </a:r>
          </a:p>
          <a:p>
            <a:pPr marL="0" lvl="0" indent="0"/>
            <a:endParaRPr lang="ru-RU" sz="1400" dirty="0" smtClean="0"/>
          </a:p>
          <a:p>
            <a:pPr marL="342900" lvl="0" indent="-342900"/>
            <a:r>
              <a:rPr lang="ru-RU" sz="1400" dirty="0" smtClean="0"/>
              <a:t>1. Обучение </a:t>
            </a:r>
            <a:r>
              <a:rPr lang="ru-RU" sz="1400" dirty="0" smtClean="0"/>
              <a:t>и </a:t>
            </a:r>
            <a:r>
              <a:rPr lang="ru-RU" sz="1400" dirty="0" smtClean="0"/>
              <a:t>самообразование.</a:t>
            </a:r>
            <a:endParaRPr lang="ru-RU" sz="1400" dirty="0" smtClean="0"/>
          </a:p>
          <a:p>
            <a:pPr marL="342900" lvl="0" indent="-342900"/>
            <a:r>
              <a:rPr lang="ru-RU" sz="1400" dirty="0" smtClean="0"/>
              <a:t>2</a:t>
            </a:r>
            <a:r>
              <a:rPr lang="ru-RU" sz="1400" dirty="0" smtClean="0"/>
              <a:t>. Развитие навыков цифровой </a:t>
            </a:r>
            <a:r>
              <a:rPr lang="ru-RU" sz="1400" dirty="0" smtClean="0"/>
              <a:t>грамотности.</a:t>
            </a:r>
            <a:endParaRPr lang="ru-RU" sz="1400" dirty="0" smtClean="0"/>
          </a:p>
          <a:p>
            <a:pPr marL="0" lvl="0" indent="0"/>
            <a:r>
              <a:rPr lang="ru-RU" sz="1400" dirty="0" smtClean="0"/>
              <a:t>3</a:t>
            </a:r>
            <a:r>
              <a:rPr lang="ru-RU" sz="1400" dirty="0" smtClean="0"/>
              <a:t>. Использование цифровых </a:t>
            </a:r>
            <a:r>
              <a:rPr lang="ru-RU" sz="1400" dirty="0" smtClean="0"/>
              <a:t>инструментов.</a:t>
            </a:r>
            <a:endParaRPr lang="ru-RU" sz="1400" dirty="0" smtClean="0"/>
          </a:p>
          <a:p>
            <a:pPr marL="0" lvl="0" indent="0"/>
            <a:r>
              <a:rPr lang="ru-RU" sz="1400" dirty="0" smtClean="0"/>
              <a:t>4</a:t>
            </a:r>
            <a:r>
              <a:rPr lang="ru-RU" sz="1400" dirty="0" smtClean="0"/>
              <a:t>. Безопасность в </a:t>
            </a:r>
            <a:r>
              <a:rPr lang="ru-RU" sz="1400" dirty="0" smtClean="0"/>
              <a:t>интернете.</a:t>
            </a:r>
            <a:endParaRPr lang="ru-RU" sz="1400" dirty="0" smtClean="0"/>
          </a:p>
          <a:p>
            <a:pPr marL="0" lvl="0" indent="0"/>
            <a:r>
              <a:rPr lang="ru-RU" sz="1400" dirty="0" smtClean="0"/>
              <a:t>5</a:t>
            </a:r>
            <a:r>
              <a:rPr lang="ru-RU" sz="1400" dirty="0" smtClean="0"/>
              <a:t>. Адаптация к </a:t>
            </a:r>
            <a:r>
              <a:rPr lang="ru-RU" sz="1400" dirty="0" smtClean="0"/>
              <a:t>изменениям.</a:t>
            </a:r>
            <a:endParaRPr lang="ru-RU" sz="1400" dirty="0" smtClean="0"/>
          </a:p>
          <a:p>
            <a:pPr marL="0" lvl="0" indent="0"/>
            <a:r>
              <a:rPr lang="ru-RU" sz="1400" dirty="0" smtClean="0"/>
              <a:t>6</a:t>
            </a:r>
            <a:r>
              <a:rPr lang="ru-RU" sz="1400" dirty="0" smtClean="0"/>
              <a:t>. Развитие навыков </a:t>
            </a:r>
            <a:r>
              <a:rPr lang="ru-RU" sz="1400" dirty="0" smtClean="0"/>
              <a:t>коммуникации.</a:t>
            </a:r>
            <a:endParaRPr lang="ru-RU" sz="1400" dirty="0" smtClean="0"/>
          </a:p>
          <a:p>
            <a:pPr marL="0" lvl="0" indent="0"/>
            <a:r>
              <a:rPr lang="ru-RU" sz="1400" dirty="0" smtClean="0"/>
              <a:t>7</a:t>
            </a:r>
            <a:r>
              <a:rPr lang="ru-RU" sz="1400" dirty="0" smtClean="0"/>
              <a:t>. Соблюдение этики в </a:t>
            </a:r>
            <a:r>
              <a:rPr lang="ru-RU" sz="1400" dirty="0" smtClean="0"/>
              <a:t>интернете</a:t>
            </a:r>
            <a:r>
              <a:rPr lang="ru-RU" sz="1400" dirty="0" smtClean="0"/>
              <a:t>.</a:t>
            </a:r>
            <a:endParaRPr lang="ru-RU" dirty="0" smtClean="0"/>
          </a:p>
        </p:txBody>
      </p:sp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428596" y="214296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sp>
        <p:nvSpPr>
          <p:cNvPr id="5" name="Google Shape;5927;p38"/>
          <p:cNvSpPr txBox="1">
            <a:spLocks/>
          </p:cNvSpPr>
          <p:nvPr/>
        </p:nvSpPr>
        <p:spPr>
          <a:xfrm>
            <a:off x="785786" y="285734"/>
            <a:ext cx="7786742" cy="50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Clr>
                <a:schemeClr val="accent1"/>
              </a:buClr>
              <a:buSzPct val="85000"/>
            </a:pPr>
            <a:r>
              <a:rPr lang="ru-RU" sz="1800" dirty="0" smtClean="0"/>
              <a:t>Адаптация к цифровой среде </a:t>
            </a:r>
            <a:r>
              <a:rPr lang="ru-RU" sz="1800" dirty="0" smtClean="0"/>
              <a:t>- ключевой фактор </a:t>
            </a:r>
            <a:r>
              <a:rPr lang="ru-RU" sz="1800" dirty="0" smtClean="0"/>
              <a:t>для успешного функционирования в современном </a:t>
            </a:r>
            <a:r>
              <a:rPr lang="ru-RU" sz="1800" dirty="0" smtClean="0"/>
              <a:t>мире</a:t>
            </a:r>
            <a:r>
              <a:rPr lang="en-US" sz="1800" dirty="0" smtClean="0"/>
              <a:t> </a:t>
            </a:r>
            <a:r>
              <a:rPr lang="ru-RU" sz="1800" dirty="0" smtClean="0"/>
              <a:t>обучения и образования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1000114"/>
            <a:ext cx="22145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err="1" smtClean="0">
                <a:hlinkClick r:id="rId3" tooltip="Fotor Avatar Generator"/>
              </a:rPr>
              <a:t>Fotor</a:t>
            </a:r>
            <a:r>
              <a:rPr lang="en-US" dirty="0" smtClean="0">
                <a:hlinkClick r:id="rId3" tooltip="Fotor Avatar Generator"/>
              </a:rPr>
              <a:t> Avatar Generator</a:t>
            </a:r>
            <a:endParaRPr lang="en-US" dirty="0" smtClean="0"/>
          </a:p>
          <a:p>
            <a:pPr fontAlgn="base"/>
            <a:r>
              <a:rPr lang="en-US" dirty="0" smtClean="0">
                <a:hlinkClick r:id="rId3" tooltip="AI Avatar Generator"/>
              </a:rPr>
              <a:t>AI Avatar Generator</a:t>
            </a:r>
            <a:endParaRPr lang="en-US" dirty="0" smtClean="0"/>
          </a:p>
          <a:p>
            <a:pPr fontAlgn="base"/>
            <a:r>
              <a:rPr lang="en-US" dirty="0" smtClean="0">
                <a:hlinkClick r:id="rId3" tooltip="Ready Player Me"/>
              </a:rPr>
              <a:t>Ready Player Me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Starryai"/>
              </a:rPr>
              <a:t>Starryai</a:t>
            </a:r>
            <a:endParaRPr lang="en-US" dirty="0" smtClean="0"/>
          </a:p>
          <a:p>
            <a:pPr fontAlgn="base"/>
            <a:r>
              <a:rPr lang="en-US" dirty="0" smtClean="0">
                <a:hlinkClick r:id="rId3" tooltip="Portrait AI"/>
              </a:rPr>
              <a:t>Portrait AI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Meitu"/>
              </a:rPr>
              <a:t>Meitu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Aiseo Art Avatars"/>
              </a:rPr>
              <a:t>Aiseo</a:t>
            </a:r>
            <a:r>
              <a:rPr lang="en-US" dirty="0" smtClean="0">
                <a:hlinkClick r:id="rId3" tooltip="Aiseo Art Avatars"/>
              </a:rPr>
              <a:t> Art Avatars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Synthesia AI"/>
              </a:rPr>
              <a:t>Synthesia</a:t>
            </a:r>
            <a:r>
              <a:rPr lang="en-US" dirty="0" smtClean="0">
                <a:hlinkClick r:id="rId3" tooltip="Synthesia AI"/>
              </a:rPr>
              <a:t> AI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Elai Avatars"/>
              </a:rPr>
              <a:t>Elai</a:t>
            </a:r>
            <a:r>
              <a:rPr lang="en-US" dirty="0" smtClean="0">
                <a:hlinkClick r:id="rId3" tooltip="Elai Avatars"/>
              </a:rPr>
              <a:t> Avatars</a:t>
            </a:r>
            <a:endParaRPr lang="en-US" dirty="0" smtClean="0"/>
          </a:p>
          <a:p>
            <a:pPr fontAlgn="base"/>
            <a:r>
              <a:rPr lang="en-US" dirty="0" smtClean="0">
                <a:hlinkClick r:id="rId3" tooltip="Avatar AI Me"/>
              </a:rPr>
              <a:t>Avatar AI Me</a:t>
            </a:r>
            <a:endParaRPr lang="en-US" dirty="0" smtClean="0"/>
          </a:p>
          <a:p>
            <a:pPr fontAlgn="base"/>
            <a:r>
              <a:rPr lang="en-US" dirty="0" smtClean="0">
                <a:hlinkClick r:id="rId3" tooltip="Dawn AI"/>
              </a:rPr>
              <a:t>Dawn AI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FacePlay"/>
              </a:rPr>
              <a:t>FacePlay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Picsart Avatar"/>
              </a:rPr>
              <a:t>Picsart</a:t>
            </a:r>
            <a:r>
              <a:rPr lang="en-US" dirty="0" smtClean="0">
                <a:hlinkClick r:id="rId3" tooltip="Picsart Avatar"/>
              </a:rPr>
              <a:t> Avatar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Neuroflash Avatar"/>
              </a:rPr>
              <a:t>Neuroflash</a:t>
            </a:r>
            <a:r>
              <a:rPr lang="en-US" dirty="0" smtClean="0">
                <a:hlinkClick r:id="rId3" tooltip="Neuroflash Avatar"/>
              </a:rPr>
              <a:t> Avatar</a:t>
            </a:r>
            <a:endParaRPr lang="en-US" dirty="0" smtClean="0"/>
          </a:p>
          <a:p>
            <a:pPr fontAlgn="base"/>
            <a:r>
              <a:rPr lang="en-US" dirty="0" err="1" smtClean="0">
                <a:hlinkClick r:id="rId3" tooltip="Dyvo AI"/>
              </a:rPr>
              <a:t>Dyvo</a:t>
            </a:r>
            <a:r>
              <a:rPr lang="en-US" dirty="0" smtClean="0">
                <a:hlinkClick r:id="rId3" tooltip="Dyvo AI"/>
              </a:rPr>
              <a:t> AI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 t="11477" b="8185"/>
          <a:stretch>
            <a:fillRect/>
          </a:stretch>
        </p:blipFill>
        <p:spPr bwMode="auto">
          <a:xfrm>
            <a:off x="642910" y="3071816"/>
            <a:ext cx="4000528" cy="178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071552"/>
            <a:ext cx="1648464" cy="157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8"/>
          <p:cNvSpPr txBox="1">
            <a:spLocks noGrp="1"/>
          </p:cNvSpPr>
          <p:nvPr>
            <p:ph type="subTitle" idx="1"/>
          </p:nvPr>
        </p:nvSpPr>
        <p:spPr>
          <a:xfrm>
            <a:off x="642910" y="928676"/>
            <a:ext cx="8072494" cy="40005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100" dirty="0" smtClean="0"/>
              <a:t>1. </a:t>
            </a:r>
            <a:r>
              <a:rPr lang="ru-RU" sz="1100" b="1" dirty="0" smtClean="0"/>
              <a:t>Индивидуализация обучения: </a:t>
            </a:r>
            <a:r>
              <a:rPr lang="ru-RU" sz="1100" dirty="0" smtClean="0"/>
              <a:t>Сотрудники имеют разные уровни знаний, навыков и потребностей. Важно создавать персонализированные образовательные программы, которые будут адаптированы под конкретного сотрудника.</a:t>
            </a:r>
          </a:p>
          <a:p>
            <a:pPr marL="0" lvl="0" indent="0"/>
            <a:endParaRPr lang="ru-RU" sz="1100" dirty="0" smtClean="0"/>
          </a:p>
          <a:p>
            <a:pPr marL="0" lvl="0" indent="0"/>
            <a:r>
              <a:rPr lang="ru-RU" sz="1100" dirty="0" smtClean="0"/>
              <a:t>2. </a:t>
            </a:r>
            <a:r>
              <a:rPr lang="ru-RU" sz="1100" b="1" dirty="0" smtClean="0"/>
              <a:t>Использование технологий: </a:t>
            </a:r>
            <a:r>
              <a:rPr lang="ru-RU" sz="1100" dirty="0" err="1" smtClean="0"/>
              <a:t>Онлайн-обучение</a:t>
            </a:r>
            <a:r>
              <a:rPr lang="ru-RU" sz="1100" dirty="0" smtClean="0"/>
              <a:t>, мобильные приложения, </a:t>
            </a:r>
            <a:r>
              <a:rPr lang="ru-RU" sz="1100" dirty="0" err="1" smtClean="0"/>
              <a:t>вебинары</a:t>
            </a:r>
            <a:r>
              <a:rPr lang="ru-RU" sz="1100" dirty="0" smtClean="0"/>
              <a:t> и другие технологические решения позволяют сделать обучение более доступным, гибким и эффективным.</a:t>
            </a:r>
          </a:p>
          <a:p>
            <a:pPr marL="0" lvl="0" indent="0"/>
            <a:endParaRPr lang="ru-RU" sz="1100" dirty="0" smtClean="0"/>
          </a:p>
          <a:p>
            <a:pPr marL="0" lvl="0" indent="0"/>
            <a:r>
              <a:rPr lang="ru-RU" sz="1100" dirty="0" smtClean="0"/>
              <a:t>3. </a:t>
            </a:r>
            <a:r>
              <a:rPr lang="ru-RU" sz="1100" b="1" dirty="0" smtClean="0"/>
              <a:t>Обучение в реальном времени: </a:t>
            </a:r>
            <a:r>
              <a:rPr lang="ru-RU" sz="1100" dirty="0" smtClean="0"/>
              <a:t>Обучение "по требованию" становится все более популярным. Сотрудники могут получать необходимые знания и навыки в момент, когда это им действительно нужно.</a:t>
            </a:r>
          </a:p>
          <a:p>
            <a:pPr marL="0" lvl="0" indent="0"/>
            <a:endParaRPr lang="ru-RU" sz="1100" dirty="0" smtClean="0"/>
          </a:p>
          <a:p>
            <a:pPr marL="0" lvl="0" indent="0"/>
            <a:r>
              <a:rPr lang="ru-RU" sz="1100" dirty="0" smtClean="0"/>
              <a:t>4. </a:t>
            </a:r>
            <a:r>
              <a:rPr lang="ru-RU" sz="1100" b="1" dirty="0" smtClean="0"/>
              <a:t>Коллективное обучение: </a:t>
            </a:r>
            <a:r>
              <a:rPr lang="ru-RU" sz="1100" dirty="0" smtClean="0"/>
              <a:t>Обмен опытом и знаниями между сотрудниками внутри компании может быть очень ценным. Создание командных проектов или обучающих групп может способствовать улучшению командного взаимодействия.</a:t>
            </a:r>
          </a:p>
          <a:p>
            <a:pPr marL="0" lvl="0" indent="0"/>
            <a:endParaRPr lang="ru-RU" sz="1100" dirty="0" smtClean="0"/>
          </a:p>
          <a:p>
            <a:pPr marL="0" lvl="0" indent="0"/>
            <a:r>
              <a:rPr lang="ru-RU" sz="1100" dirty="0" smtClean="0"/>
              <a:t>5. </a:t>
            </a:r>
            <a:r>
              <a:rPr lang="ru-RU" sz="1100" b="1" dirty="0" smtClean="0"/>
              <a:t>Оценка результатов: </a:t>
            </a:r>
            <a:r>
              <a:rPr lang="ru-RU" sz="1100" dirty="0" smtClean="0"/>
              <a:t>Важно проводить оценку эффективности обучения сотрудников, чтобы понимать, насколько успешно проходит процесс обучения и какие результаты он приносит.</a:t>
            </a:r>
          </a:p>
          <a:p>
            <a:pPr marL="0" lvl="0" indent="0"/>
            <a:endParaRPr lang="ru-RU" sz="1100" dirty="0" smtClean="0"/>
          </a:p>
          <a:p>
            <a:pPr marL="0" lvl="0" indent="0"/>
            <a:r>
              <a:rPr lang="ru-RU" sz="1100" dirty="0" smtClean="0"/>
              <a:t>6. </a:t>
            </a:r>
            <a:r>
              <a:rPr lang="ru-RU" sz="1100" b="1" dirty="0" smtClean="0"/>
              <a:t>Развитие </a:t>
            </a:r>
            <a:r>
              <a:rPr lang="ru-RU" sz="1100" b="1" dirty="0" err="1" smtClean="0"/>
              <a:t>soft</a:t>
            </a:r>
            <a:r>
              <a:rPr lang="ru-RU" sz="1100" b="1" dirty="0" smtClean="0"/>
              <a:t> </a:t>
            </a:r>
            <a:r>
              <a:rPr lang="ru-RU" sz="1100" b="1" dirty="0" err="1" smtClean="0"/>
              <a:t>skills</a:t>
            </a:r>
            <a:r>
              <a:rPr lang="ru-RU" sz="1100" b="1" dirty="0" smtClean="0"/>
              <a:t>: </a:t>
            </a:r>
            <a:r>
              <a:rPr lang="ru-RU" sz="1100" dirty="0" smtClean="0"/>
              <a:t>Помимо технических навыков, важно уделять внимание развитию </a:t>
            </a:r>
            <a:r>
              <a:rPr lang="ru-RU" sz="1100" dirty="0" err="1" smtClean="0"/>
              <a:t>soft</a:t>
            </a:r>
            <a:r>
              <a:rPr lang="ru-RU" sz="1100" dirty="0" smtClean="0"/>
              <a:t> </a:t>
            </a:r>
            <a:r>
              <a:rPr lang="ru-RU" sz="1100" dirty="0" err="1" smtClean="0"/>
              <a:t>skills</a:t>
            </a:r>
            <a:r>
              <a:rPr lang="ru-RU" sz="1100" dirty="0" smtClean="0"/>
              <a:t> у сотрудников, таких как коммуникация, лидерство, управление временем и другие.</a:t>
            </a:r>
          </a:p>
          <a:p>
            <a:pPr marL="0" lvl="0" indent="0"/>
            <a:endParaRPr lang="ru-RU" sz="1100" dirty="0" smtClean="0"/>
          </a:p>
          <a:p>
            <a:pPr marL="0" lvl="0" indent="0"/>
            <a:r>
              <a:rPr lang="ru-RU" sz="1100" dirty="0" smtClean="0"/>
              <a:t>7. </a:t>
            </a:r>
            <a:r>
              <a:rPr lang="ru-RU" sz="1100" b="1" dirty="0" smtClean="0"/>
              <a:t>Постоянное обновление программ обучения: </a:t>
            </a:r>
            <a:r>
              <a:rPr lang="ru-RU" sz="1100" dirty="0" smtClean="0"/>
              <a:t>Быстро меняющаяся бизнес-среда требует постоянного обновления программ обучения сотрудников, чтобы они могли соответствовать последним трендам и технологиям.</a:t>
            </a:r>
          </a:p>
          <a:p>
            <a:pPr marL="0" lvl="0" indent="0"/>
            <a:endParaRPr lang="ru-RU" sz="1100" dirty="0" smtClean="0"/>
          </a:p>
          <a:p>
            <a:pPr marL="0" lvl="0" indent="0"/>
            <a:r>
              <a:rPr lang="ru-RU" sz="1100" dirty="0" smtClean="0"/>
              <a:t>8. </a:t>
            </a:r>
            <a:r>
              <a:rPr lang="ru-RU" sz="1100" b="1" dirty="0" smtClean="0"/>
              <a:t>Использование внешних образовательных ресурсов: </a:t>
            </a:r>
            <a:r>
              <a:rPr lang="ru-RU" sz="1100" dirty="0" smtClean="0"/>
              <a:t>Сотрудники могут обучаться не только внутри компании, но и на внешних образовательных платформах, курсах и тренингах для получения новых знаний и навыков.</a:t>
            </a:r>
          </a:p>
        </p:txBody>
      </p:sp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428596" y="214296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sp>
        <p:nvSpPr>
          <p:cNvPr id="5" name="Google Shape;5927;p38"/>
          <p:cNvSpPr txBox="1">
            <a:spLocks/>
          </p:cNvSpPr>
          <p:nvPr/>
        </p:nvSpPr>
        <p:spPr>
          <a:xfrm>
            <a:off x="785786" y="285734"/>
            <a:ext cx="7786742" cy="50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1800" dirty="0" smtClean="0"/>
              <a:t>Вызовы и возможности </a:t>
            </a:r>
            <a:r>
              <a:rPr lang="ru-RU" sz="1800" dirty="0" smtClean="0"/>
              <a:t>в обучении сотрудников компаний</a:t>
            </a:r>
            <a:endParaRPr lang="ru-RU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2" name="Google Shape;6272;p55"/>
          <p:cNvGrpSpPr/>
          <p:nvPr/>
        </p:nvGrpSpPr>
        <p:grpSpPr>
          <a:xfrm>
            <a:off x="4419017" y="1246435"/>
            <a:ext cx="4002613" cy="2650640"/>
            <a:chOff x="4419011" y="1246434"/>
            <a:chExt cx="4002613" cy="2650640"/>
          </a:xfrm>
        </p:grpSpPr>
        <p:sp>
          <p:nvSpPr>
            <p:cNvPr id="6273" name="Google Shape;6273;p55"/>
            <p:cNvSpPr/>
            <p:nvPr/>
          </p:nvSpPr>
          <p:spPr>
            <a:xfrm>
              <a:off x="4419011" y="1246434"/>
              <a:ext cx="4002613" cy="2650640"/>
            </a:xfrm>
            <a:prstGeom prst="roundRect">
              <a:avLst>
                <a:gd name="adj" fmla="val 4398"/>
              </a:avLst>
            </a:pr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80993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4" name="Google Shape;6274;p55"/>
            <p:cNvGrpSpPr/>
            <p:nvPr/>
          </p:nvGrpSpPr>
          <p:grpSpPr>
            <a:xfrm>
              <a:off x="4717908" y="3644521"/>
              <a:ext cx="3563074" cy="103806"/>
              <a:chOff x="532225" y="4215350"/>
              <a:chExt cx="3429000" cy="99900"/>
            </a:xfrm>
          </p:grpSpPr>
          <p:sp>
            <p:nvSpPr>
              <p:cNvPr id="6275" name="Google Shape;6275;p55"/>
              <p:cNvSpPr/>
              <p:nvPr/>
            </p:nvSpPr>
            <p:spPr>
              <a:xfrm>
                <a:off x="532225" y="4247750"/>
                <a:ext cx="3429000" cy="351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55"/>
              <p:cNvSpPr/>
              <p:nvPr/>
            </p:nvSpPr>
            <p:spPr>
              <a:xfrm>
                <a:off x="532225" y="4247750"/>
                <a:ext cx="1609200" cy="3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55"/>
              <p:cNvSpPr/>
              <p:nvPr/>
            </p:nvSpPr>
            <p:spPr>
              <a:xfrm>
                <a:off x="2116350" y="4215350"/>
                <a:ext cx="99900" cy="99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78" name="Google Shape;6278;p55"/>
            <p:cNvSpPr/>
            <p:nvPr/>
          </p:nvSpPr>
          <p:spPr>
            <a:xfrm rot="5400000">
              <a:off x="4551445" y="3644521"/>
              <a:ext cx="120016" cy="103806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79" name="Google Shape;6279;p55"/>
          <p:cNvSpPr txBox="1">
            <a:spLocks noGrp="1"/>
          </p:cNvSpPr>
          <p:nvPr>
            <p:ph type="subTitle" idx="1"/>
          </p:nvPr>
        </p:nvSpPr>
        <p:spPr>
          <a:xfrm>
            <a:off x="722380" y="2557378"/>
            <a:ext cx="3563873" cy="23718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 err="1" smtClean="0"/>
              <a:t>Оффлайн</a:t>
            </a:r>
            <a:r>
              <a:rPr lang="ru-RU" dirty="0" smtClean="0"/>
              <a:t> формат</a:t>
            </a:r>
            <a:endParaRPr lang="ru-RU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 smtClean="0"/>
              <a:t>Комбинированное обучение</a:t>
            </a:r>
            <a:endParaRPr lang="en-US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dirty="0" err="1" smtClean="0"/>
              <a:t>Онлайн</a:t>
            </a:r>
            <a:r>
              <a:rPr lang="ru-RU" dirty="0" smtClean="0"/>
              <a:t> формат</a:t>
            </a:r>
            <a:endParaRPr lang="ru-RU" dirty="0"/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/>
          </a:p>
        </p:txBody>
      </p:sp>
      <p:sp>
        <p:nvSpPr>
          <p:cNvPr id="6280" name="Google Shape;6280;p55"/>
          <p:cNvSpPr txBox="1">
            <a:spLocks noGrp="1"/>
          </p:cNvSpPr>
          <p:nvPr>
            <p:ph type="title"/>
          </p:nvPr>
        </p:nvSpPr>
        <p:spPr>
          <a:xfrm>
            <a:off x="722380" y="1408650"/>
            <a:ext cx="3278121" cy="116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|</a:t>
            </a:r>
            <a:r>
              <a:rPr lang="en" dirty="0"/>
              <a:t> </a:t>
            </a:r>
            <a:r>
              <a:rPr lang="ru-RU" dirty="0"/>
              <a:t>Форматы взаимодействия</a:t>
            </a:r>
            <a:endParaRPr/>
          </a:p>
        </p:txBody>
      </p:sp>
      <p:pic>
        <p:nvPicPr>
          <p:cNvPr id="12" name="Рисунок 11" descr="photo_2023-02-22_23-21-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643058"/>
            <a:ext cx="857582" cy="1857370"/>
          </a:xfrm>
          <a:prstGeom prst="rect">
            <a:avLst/>
          </a:prstGeom>
        </p:spPr>
      </p:pic>
      <p:pic>
        <p:nvPicPr>
          <p:cNvPr id="13" name="Рисунок 12" descr="photo_2023-03-22_18-44-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642925"/>
            <a:ext cx="824598" cy="1785932"/>
          </a:xfrm>
          <a:prstGeom prst="rect">
            <a:avLst/>
          </a:prstGeom>
        </p:spPr>
      </p:pic>
      <p:pic>
        <p:nvPicPr>
          <p:cNvPr id="14" name="Рисунок 13" descr="photo_2023-10-15_19-12-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818" y="2000247"/>
            <a:ext cx="1055488" cy="2285998"/>
          </a:xfrm>
          <a:prstGeom prst="rect">
            <a:avLst/>
          </a:prstGeom>
        </p:spPr>
      </p:pic>
      <p:pic>
        <p:nvPicPr>
          <p:cNvPr id="15" name="Рисунок 14" descr="photo_2023-10-15_19-12-3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080" y="285735"/>
            <a:ext cx="1154441" cy="2500312"/>
          </a:xfrm>
          <a:prstGeom prst="rect">
            <a:avLst/>
          </a:prstGeom>
        </p:spPr>
      </p:pic>
      <p:pic>
        <p:nvPicPr>
          <p:cNvPr id="16" name="Рисунок 15" descr="photo_2023-10-15_19-17-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6" y="2500315"/>
            <a:ext cx="2032425" cy="14796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7" name="Google Shape;6017;p43"/>
          <p:cNvSpPr/>
          <p:nvPr/>
        </p:nvSpPr>
        <p:spPr>
          <a:xfrm>
            <a:off x="785786" y="3643320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1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8" name="Google Shape;6018;p43"/>
          <p:cNvSpPr/>
          <p:nvPr/>
        </p:nvSpPr>
        <p:spPr>
          <a:xfrm>
            <a:off x="785786" y="1357304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9" name="Google Shape;6019;p43"/>
          <p:cNvSpPr/>
          <p:nvPr/>
        </p:nvSpPr>
        <p:spPr>
          <a:xfrm>
            <a:off x="825072" y="2525376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3" name="Google Shape;6023;p43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352462" cy="59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2"/>
                </a:solidFill>
              </a:rPr>
              <a:t>|</a:t>
            </a:r>
            <a:r>
              <a:rPr lang="en" dirty="0"/>
              <a:t> </a:t>
            </a:r>
            <a:r>
              <a:rPr lang="ru-RU" dirty="0" smtClean="0"/>
              <a:t>Обучение – это…</a:t>
            </a:r>
            <a:endParaRPr/>
          </a:p>
        </p:txBody>
      </p:sp>
      <p:sp>
        <p:nvSpPr>
          <p:cNvPr id="6020" name="Google Shape;6020;p43"/>
          <p:cNvSpPr txBox="1">
            <a:spLocks noGrp="1"/>
          </p:cNvSpPr>
          <p:nvPr>
            <p:ph type="subTitle" idx="1"/>
          </p:nvPr>
        </p:nvSpPr>
        <p:spPr>
          <a:xfrm>
            <a:off x="1714480" y="1214428"/>
            <a:ext cx="7286676" cy="35448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fontAlgn="base"/>
            <a:r>
              <a:rPr lang="ru-RU" sz="2000" dirty="0" smtClean="0"/>
              <a:t>И если еще 5-7 лет назад обучение у всех ассоциировалось с…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То сегодня, когда мы говорим слово обучение мы представляем себе…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 smtClean="0"/>
              <a:t>Какие виды обучения вы считаете наиболее эффективными? Почему?</a:t>
            </a:r>
            <a:endParaRPr sz="2000" dirty="0"/>
          </a:p>
        </p:txBody>
      </p:sp>
      <p:cxnSp>
        <p:nvCxnSpPr>
          <p:cNvPr id="6027" name="Google Shape;6027;p43"/>
          <p:cNvCxnSpPr/>
          <p:nvPr/>
        </p:nvCxnSpPr>
        <p:spPr>
          <a:xfrm>
            <a:off x="-729850" y="1805214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028" name="Google Shape;6028;p43"/>
          <p:cNvCxnSpPr/>
          <p:nvPr/>
        </p:nvCxnSpPr>
        <p:spPr>
          <a:xfrm>
            <a:off x="-729850" y="2929026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6029" name="Google Shape;6029;p43"/>
          <p:cNvCxnSpPr/>
          <p:nvPr/>
        </p:nvCxnSpPr>
        <p:spPr>
          <a:xfrm>
            <a:off x="-729850" y="4052838"/>
            <a:ext cx="1447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grpSp>
        <p:nvGrpSpPr>
          <p:cNvPr id="2" name="Google Shape;6030;p43"/>
          <p:cNvGrpSpPr/>
          <p:nvPr/>
        </p:nvGrpSpPr>
        <p:grpSpPr>
          <a:xfrm>
            <a:off x="1108044" y="2719962"/>
            <a:ext cx="241356" cy="418135"/>
            <a:chOff x="2656082" y="2287427"/>
            <a:chExt cx="207582" cy="359594"/>
          </a:xfrm>
        </p:grpSpPr>
        <p:sp>
          <p:nvSpPr>
            <p:cNvPr id="6031" name="Google Shape;6031;p43"/>
            <p:cNvSpPr/>
            <p:nvPr/>
          </p:nvSpPr>
          <p:spPr>
            <a:xfrm>
              <a:off x="2656082" y="2287427"/>
              <a:ext cx="207582" cy="359594"/>
            </a:xfrm>
            <a:custGeom>
              <a:avLst/>
              <a:gdLst/>
              <a:ahLst/>
              <a:cxnLst/>
              <a:rect l="l" t="t" r="r" b="b"/>
              <a:pathLst>
                <a:path w="6537" h="11324" extrusionOk="0">
                  <a:moveTo>
                    <a:pt x="5704" y="334"/>
                  </a:moveTo>
                  <a:cubicBezTo>
                    <a:pt x="5965" y="334"/>
                    <a:pt x="6192" y="561"/>
                    <a:pt x="6192" y="834"/>
                  </a:cubicBezTo>
                  <a:lnTo>
                    <a:pt x="6192" y="1323"/>
                  </a:lnTo>
                  <a:lnTo>
                    <a:pt x="346" y="1323"/>
                  </a:lnTo>
                  <a:lnTo>
                    <a:pt x="346" y="834"/>
                  </a:lnTo>
                  <a:cubicBezTo>
                    <a:pt x="346" y="561"/>
                    <a:pt x="560" y="334"/>
                    <a:pt x="834" y="334"/>
                  </a:cubicBezTo>
                  <a:close/>
                  <a:moveTo>
                    <a:pt x="6192" y="1644"/>
                  </a:moveTo>
                  <a:lnTo>
                    <a:pt x="6192" y="8990"/>
                  </a:lnTo>
                  <a:lnTo>
                    <a:pt x="1501" y="8990"/>
                  </a:lnTo>
                  <a:cubicBezTo>
                    <a:pt x="1405" y="8990"/>
                    <a:pt x="1334" y="9062"/>
                    <a:pt x="1334" y="9145"/>
                  </a:cubicBezTo>
                  <a:cubicBezTo>
                    <a:pt x="1334" y="9240"/>
                    <a:pt x="1405" y="9312"/>
                    <a:pt x="1501" y="9312"/>
                  </a:cubicBezTo>
                  <a:lnTo>
                    <a:pt x="6192" y="9312"/>
                  </a:lnTo>
                  <a:lnTo>
                    <a:pt x="6192" y="10478"/>
                  </a:lnTo>
                  <a:cubicBezTo>
                    <a:pt x="6192" y="10740"/>
                    <a:pt x="5965" y="10967"/>
                    <a:pt x="5704" y="10967"/>
                  </a:cubicBezTo>
                  <a:lnTo>
                    <a:pt x="834" y="10967"/>
                  </a:lnTo>
                  <a:cubicBezTo>
                    <a:pt x="560" y="10967"/>
                    <a:pt x="346" y="10740"/>
                    <a:pt x="346" y="10478"/>
                  </a:cubicBezTo>
                  <a:lnTo>
                    <a:pt x="346" y="9312"/>
                  </a:lnTo>
                  <a:lnTo>
                    <a:pt x="834" y="9312"/>
                  </a:lnTo>
                  <a:cubicBezTo>
                    <a:pt x="917" y="9312"/>
                    <a:pt x="1001" y="9240"/>
                    <a:pt x="1001" y="9145"/>
                  </a:cubicBezTo>
                  <a:cubicBezTo>
                    <a:pt x="1001" y="9062"/>
                    <a:pt x="917" y="8990"/>
                    <a:pt x="834" y="8990"/>
                  </a:cubicBezTo>
                  <a:lnTo>
                    <a:pt x="346" y="8990"/>
                  </a:lnTo>
                  <a:lnTo>
                    <a:pt x="346" y="1644"/>
                  </a:lnTo>
                  <a:close/>
                  <a:moveTo>
                    <a:pt x="834" y="1"/>
                  </a:moveTo>
                  <a:cubicBezTo>
                    <a:pt x="370" y="1"/>
                    <a:pt x="0" y="370"/>
                    <a:pt x="0" y="834"/>
                  </a:cubicBezTo>
                  <a:lnTo>
                    <a:pt x="0" y="10490"/>
                  </a:lnTo>
                  <a:cubicBezTo>
                    <a:pt x="0" y="10955"/>
                    <a:pt x="370" y="11324"/>
                    <a:pt x="834" y="11324"/>
                  </a:cubicBezTo>
                  <a:lnTo>
                    <a:pt x="5704" y="11324"/>
                  </a:lnTo>
                  <a:cubicBezTo>
                    <a:pt x="6156" y="11324"/>
                    <a:pt x="6537" y="10955"/>
                    <a:pt x="6537" y="10490"/>
                  </a:cubicBezTo>
                  <a:lnTo>
                    <a:pt x="6537" y="834"/>
                  </a:lnTo>
                  <a:cubicBezTo>
                    <a:pt x="6513" y="370"/>
                    <a:pt x="6144" y="1"/>
                    <a:pt x="5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43"/>
            <p:cNvSpPr/>
            <p:nvPr/>
          </p:nvSpPr>
          <p:spPr>
            <a:xfrm>
              <a:off x="2754395" y="2308608"/>
              <a:ext cx="31787" cy="10257"/>
            </a:xfrm>
            <a:custGeom>
              <a:avLst/>
              <a:gdLst/>
              <a:ahLst/>
              <a:cxnLst/>
              <a:rect l="l" t="t" r="r" b="b"/>
              <a:pathLst>
                <a:path w="100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834" y="322"/>
                  </a:lnTo>
                  <a:cubicBezTo>
                    <a:pt x="917" y="322"/>
                    <a:pt x="1000" y="251"/>
                    <a:pt x="1000" y="167"/>
                  </a:cubicBezTo>
                  <a:cubicBezTo>
                    <a:pt x="1000" y="72"/>
                    <a:pt x="917" y="1"/>
                    <a:pt x="8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43"/>
            <p:cNvSpPr/>
            <p:nvPr/>
          </p:nvSpPr>
          <p:spPr>
            <a:xfrm>
              <a:off x="2743789" y="2594053"/>
              <a:ext cx="31406" cy="31056"/>
            </a:xfrm>
            <a:custGeom>
              <a:avLst/>
              <a:gdLst/>
              <a:ahLst/>
              <a:cxnLst/>
              <a:rect l="l" t="t" r="r" b="b"/>
              <a:pathLst>
                <a:path w="989" h="978" extrusionOk="0">
                  <a:moveTo>
                    <a:pt x="501" y="322"/>
                  </a:moveTo>
                  <a:cubicBezTo>
                    <a:pt x="584" y="322"/>
                    <a:pt x="656" y="406"/>
                    <a:pt x="656" y="489"/>
                  </a:cubicBezTo>
                  <a:cubicBezTo>
                    <a:pt x="656" y="584"/>
                    <a:pt x="584" y="656"/>
                    <a:pt x="501" y="656"/>
                  </a:cubicBezTo>
                  <a:cubicBezTo>
                    <a:pt x="406" y="656"/>
                    <a:pt x="334" y="584"/>
                    <a:pt x="334" y="489"/>
                  </a:cubicBezTo>
                  <a:cubicBezTo>
                    <a:pt x="334" y="406"/>
                    <a:pt x="406" y="322"/>
                    <a:pt x="501" y="322"/>
                  </a:cubicBezTo>
                  <a:close/>
                  <a:moveTo>
                    <a:pt x="501" y="1"/>
                  </a:moveTo>
                  <a:cubicBezTo>
                    <a:pt x="227" y="1"/>
                    <a:pt x="1" y="227"/>
                    <a:pt x="1" y="489"/>
                  </a:cubicBezTo>
                  <a:cubicBezTo>
                    <a:pt x="1" y="763"/>
                    <a:pt x="227" y="977"/>
                    <a:pt x="501" y="977"/>
                  </a:cubicBezTo>
                  <a:cubicBezTo>
                    <a:pt x="763" y="977"/>
                    <a:pt x="989" y="763"/>
                    <a:pt x="989" y="489"/>
                  </a:cubicBezTo>
                  <a:cubicBezTo>
                    <a:pt x="989" y="227"/>
                    <a:pt x="775" y="1"/>
                    <a:pt x="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43"/>
            <p:cNvSpPr/>
            <p:nvPr/>
          </p:nvSpPr>
          <p:spPr>
            <a:xfrm>
              <a:off x="2733596" y="2308608"/>
              <a:ext cx="10225" cy="10257"/>
            </a:xfrm>
            <a:custGeom>
              <a:avLst/>
              <a:gdLst/>
              <a:ahLst/>
              <a:cxnLst/>
              <a:rect l="l" t="t" r="r" b="b"/>
              <a:pathLst>
                <a:path w="32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55" y="322"/>
                  </a:cubicBezTo>
                  <a:cubicBezTo>
                    <a:pt x="250" y="322"/>
                    <a:pt x="322" y="251"/>
                    <a:pt x="322" y="167"/>
                  </a:cubicBez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oogle Shape;6035;p43"/>
          <p:cNvGrpSpPr/>
          <p:nvPr/>
        </p:nvGrpSpPr>
        <p:grpSpPr>
          <a:xfrm>
            <a:off x="1000100" y="1571618"/>
            <a:ext cx="432610" cy="413077"/>
            <a:chOff x="7390435" y="3680868"/>
            <a:chExt cx="372073" cy="355243"/>
          </a:xfrm>
        </p:grpSpPr>
        <p:sp>
          <p:nvSpPr>
            <p:cNvPr id="6036" name="Google Shape;6036;p43"/>
            <p:cNvSpPr/>
            <p:nvPr/>
          </p:nvSpPr>
          <p:spPr>
            <a:xfrm>
              <a:off x="7390435" y="3744950"/>
              <a:ext cx="294178" cy="291162"/>
            </a:xfrm>
            <a:custGeom>
              <a:avLst/>
              <a:gdLst/>
              <a:ahLst/>
              <a:cxnLst/>
              <a:rect l="l" t="t" r="r" b="b"/>
              <a:pathLst>
                <a:path w="9264" h="9169" extrusionOk="0">
                  <a:moveTo>
                    <a:pt x="4668" y="0"/>
                  </a:moveTo>
                  <a:cubicBezTo>
                    <a:pt x="3441" y="0"/>
                    <a:pt x="2287" y="477"/>
                    <a:pt x="1417" y="1334"/>
                  </a:cubicBezTo>
                  <a:cubicBezTo>
                    <a:pt x="1358" y="1393"/>
                    <a:pt x="1358" y="1501"/>
                    <a:pt x="1417" y="1572"/>
                  </a:cubicBezTo>
                  <a:cubicBezTo>
                    <a:pt x="1447" y="1602"/>
                    <a:pt x="1489" y="1617"/>
                    <a:pt x="1532" y="1617"/>
                  </a:cubicBezTo>
                  <a:cubicBezTo>
                    <a:pt x="1575" y="1617"/>
                    <a:pt x="1620" y="1602"/>
                    <a:pt x="1655" y="1572"/>
                  </a:cubicBezTo>
                  <a:cubicBezTo>
                    <a:pt x="2465" y="774"/>
                    <a:pt x="3537" y="322"/>
                    <a:pt x="4668" y="322"/>
                  </a:cubicBezTo>
                  <a:cubicBezTo>
                    <a:pt x="5799" y="322"/>
                    <a:pt x="6870" y="774"/>
                    <a:pt x="7668" y="1572"/>
                  </a:cubicBezTo>
                  <a:cubicBezTo>
                    <a:pt x="8478" y="2382"/>
                    <a:pt x="8918" y="3453"/>
                    <a:pt x="8918" y="4584"/>
                  </a:cubicBezTo>
                  <a:cubicBezTo>
                    <a:pt x="8918" y="5715"/>
                    <a:pt x="8478" y="6787"/>
                    <a:pt x="7668" y="7585"/>
                  </a:cubicBezTo>
                  <a:cubicBezTo>
                    <a:pt x="6841" y="8412"/>
                    <a:pt x="5751" y="8826"/>
                    <a:pt x="4662" y="8826"/>
                  </a:cubicBezTo>
                  <a:cubicBezTo>
                    <a:pt x="3572" y="8826"/>
                    <a:pt x="2483" y="8412"/>
                    <a:pt x="1655" y="7585"/>
                  </a:cubicBezTo>
                  <a:cubicBezTo>
                    <a:pt x="953" y="6882"/>
                    <a:pt x="524" y="5965"/>
                    <a:pt x="441" y="4977"/>
                  </a:cubicBezTo>
                  <a:cubicBezTo>
                    <a:pt x="346" y="4013"/>
                    <a:pt x="596" y="3037"/>
                    <a:pt x="1132" y="2227"/>
                  </a:cubicBezTo>
                  <a:cubicBezTo>
                    <a:pt x="1179" y="2155"/>
                    <a:pt x="1167" y="2048"/>
                    <a:pt x="1096" y="1989"/>
                  </a:cubicBezTo>
                  <a:cubicBezTo>
                    <a:pt x="1066" y="1972"/>
                    <a:pt x="1035" y="1964"/>
                    <a:pt x="1005" y="1964"/>
                  </a:cubicBezTo>
                  <a:cubicBezTo>
                    <a:pt x="950" y="1964"/>
                    <a:pt x="896" y="1990"/>
                    <a:pt x="858" y="2036"/>
                  </a:cubicBezTo>
                  <a:cubicBezTo>
                    <a:pt x="274" y="2894"/>
                    <a:pt x="1" y="3953"/>
                    <a:pt x="108" y="5013"/>
                  </a:cubicBezTo>
                  <a:cubicBezTo>
                    <a:pt x="215" y="6073"/>
                    <a:pt x="679" y="7085"/>
                    <a:pt x="1429" y="7823"/>
                  </a:cubicBezTo>
                  <a:cubicBezTo>
                    <a:pt x="2322" y="8716"/>
                    <a:pt x="3501" y="9168"/>
                    <a:pt x="4680" y="9168"/>
                  </a:cubicBezTo>
                  <a:cubicBezTo>
                    <a:pt x="5858" y="9168"/>
                    <a:pt x="7025" y="8716"/>
                    <a:pt x="7918" y="7823"/>
                  </a:cubicBezTo>
                  <a:cubicBezTo>
                    <a:pt x="8787" y="6966"/>
                    <a:pt x="9264" y="5799"/>
                    <a:pt x="9264" y="4584"/>
                  </a:cubicBezTo>
                  <a:cubicBezTo>
                    <a:pt x="9264" y="3358"/>
                    <a:pt x="8787" y="2203"/>
                    <a:pt x="7906" y="1334"/>
                  </a:cubicBezTo>
                  <a:cubicBezTo>
                    <a:pt x="7049" y="477"/>
                    <a:pt x="5882" y="0"/>
                    <a:pt x="4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43"/>
            <p:cNvSpPr/>
            <p:nvPr/>
          </p:nvSpPr>
          <p:spPr>
            <a:xfrm>
              <a:off x="7408948" y="3772259"/>
              <a:ext cx="259407" cy="236257"/>
            </a:xfrm>
            <a:custGeom>
              <a:avLst/>
              <a:gdLst/>
              <a:ahLst/>
              <a:cxnLst/>
              <a:rect l="l" t="t" r="r" b="b"/>
              <a:pathLst>
                <a:path w="8169" h="7440" extrusionOk="0">
                  <a:moveTo>
                    <a:pt x="4085" y="319"/>
                  </a:moveTo>
                  <a:cubicBezTo>
                    <a:pt x="4942" y="319"/>
                    <a:pt x="5823" y="653"/>
                    <a:pt x="6478" y="1319"/>
                  </a:cubicBezTo>
                  <a:cubicBezTo>
                    <a:pt x="7800" y="2653"/>
                    <a:pt x="7800" y="4796"/>
                    <a:pt x="6478" y="6117"/>
                  </a:cubicBezTo>
                  <a:cubicBezTo>
                    <a:pt x="5817" y="6778"/>
                    <a:pt x="4951" y="7109"/>
                    <a:pt x="4083" y="7109"/>
                  </a:cubicBezTo>
                  <a:cubicBezTo>
                    <a:pt x="3216" y="7109"/>
                    <a:pt x="2346" y="6778"/>
                    <a:pt x="1680" y="6117"/>
                  </a:cubicBezTo>
                  <a:cubicBezTo>
                    <a:pt x="358" y="4796"/>
                    <a:pt x="358" y="2653"/>
                    <a:pt x="1680" y="1319"/>
                  </a:cubicBezTo>
                  <a:cubicBezTo>
                    <a:pt x="2335" y="664"/>
                    <a:pt x="3216" y="319"/>
                    <a:pt x="4085" y="319"/>
                  </a:cubicBezTo>
                  <a:close/>
                  <a:moveTo>
                    <a:pt x="4088" y="1"/>
                  </a:moveTo>
                  <a:cubicBezTo>
                    <a:pt x="3132" y="1"/>
                    <a:pt x="2174" y="361"/>
                    <a:pt x="1442" y="1081"/>
                  </a:cubicBezTo>
                  <a:cubicBezTo>
                    <a:pt x="1" y="2534"/>
                    <a:pt x="1" y="4891"/>
                    <a:pt x="1442" y="6356"/>
                  </a:cubicBezTo>
                  <a:cubicBezTo>
                    <a:pt x="2180" y="7082"/>
                    <a:pt x="3120" y="7439"/>
                    <a:pt x="4085" y="7439"/>
                  </a:cubicBezTo>
                  <a:cubicBezTo>
                    <a:pt x="5037" y="7439"/>
                    <a:pt x="5978" y="7082"/>
                    <a:pt x="6716" y="6356"/>
                  </a:cubicBezTo>
                  <a:cubicBezTo>
                    <a:pt x="8169" y="4891"/>
                    <a:pt x="8169" y="2546"/>
                    <a:pt x="6716" y="1081"/>
                  </a:cubicBezTo>
                  <a:cubicBezTo>
                    <a:pt x="5996" y="361"/>
                    <a:pt x="5043" y="1"/>
                    <a:pt x="4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43"/>
            <p:cNvSpPr/>
            <p:nvPr/>
          </p:nvSpPr>
          <p:spPr>
            <a:xfrm>
              <a:off x="7487986" y="3680868"/>
              <a:ext cx="274522" cy="259565"/>
            </a:xfrm>
            <a:custGeom>
              <a:avLst/>
              <a:gdLst/>
              <a:ahLst/>
              <a:cxnLst/>
              <a:rect l="l" t="t" r="r" b="b"/>
              <a:pathLst>
                <a:path w="8645" h="8174" extrusionOk="0">
                  <a:moveTo>
                    <a:pt x="3614" y="0"/>
                  </a:moveTo>
                  <a:cubicBezTo>
                    <a:pt x="2438" y="0"/>
                    <a:pt x="1262" y="447"/>
                    <a:pt x="369" y="1340"/>
                  </a:cubicBezTo>
                  <a:cubicBezTo>
                    <a:pt x="262" y="1447"/>
                    <a:pt x="167" y="1566"/>
                    <a:pt x="60" y="1685"/>
                  </a:cubicBezTo>
                  <a:cubicBezTo>
                    <a:pt x="0" y="1756"/>
                    <a:pt x="12" y="1864"/>
                    <a:pt x="84" y="1923"/>
                  </a:cubicBezTo>
                  <a:cubicBezTo>
                    <a:pt x="118" y="1948"/>
                    <a:pt x="155" y="1960"/>
                    <a:pt x="191" y="1960"/>
                  </a:cubicBezTo>
                  <a:cubicBezTo>
                    <a:pt x="240" y="1960"/>
                    <a:pt x="287" y="1936"/>
                    <a:pt x="322" y="1887"/>
                  </a:cubicBezTo>
                  <a:cubicBezTo>
                    <a:pt x="417" y="1792"/>
                    <a:pt x="500" y="1685"/>
                    <a:pt x="608" y="1578"/>
                  </a:cubicBezTo>
                  <a:cubicBezTo>
                    <a:pt x="1435" y="750"/>
                    <a:pt x="2524" y="337"/>
                    <a:pt x="3614" y="337"/>
                  </a:cubicBezTo>
                  <a:cubicBezTo>
                    <a:pt x="4703" y="337"/>
                    <a:pt x="5793" y="750"/>
                    <a:pt x="6620" y="1578"/>
                  </a:cubicBezTo>
                  <a:cubicBezTo>
                    <a:pt x="8275" y="3233"/>
                    <a:pt x="8275" y="5936"/>
                    <a:pt x="6620" y="7591"/>
                  </a:cubicBezTo>
                  <a:cubicBezTo>
                    <a:pt x="6513" y="7698"/>
                    <a:pt x="6418" y="7781"/>
                    <a:pt x="6311" y="7876"/>
                  </a:cubicBezTo>
                  <a:cubicBezTo>
                    <a:pt x="6239" y="7936"/>
                    <a:pt x="6215" y="8043"/>
                    <a:pt x="6275" y="8114"/>
                  </a:cubicBezTo>
                  <a:cubicBezTo>
                    <a:pt x="6311" y="8162"/>
                    <a:pt x="6358" y="8174"/>
                    <a:pt x="6418" y="8174"/>
                  </a:cubicBezTo>
                  <a:cubicBezTo>
                    <a:pt x="6454" y="8174"/>
                    <a:pt x="6489" y="8162"/>
                    <a:pt x="6513" y="8126"/>
                  </a:cubicBezTo>
                  <a:cubicBezTo>
                    <a:pt x="6632" y="8043"/>
                    <a:pt x="6751" y="7936"/>
                    <a:pt x="6858" y="7817"/>
                  </a:cubicBezTo>
                  <a:cubicBezTo>
                    <a:pt x="8644" y="6031"/>
                    <a:pt x="8644" y="3126"/>
                    <a:pt x="6858" y="1340"/>
                  </a:cubicBezTo>
                  <a:cubicBezTo>
                    <a:pt x="5965" y="447"/>
                    <a:pt x="4790" y="0"/>
                    <a:pt x="36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43"/>
            <p:cNvSpPr/>
            <p:nvPr/>
          </p:nvSpPr>
          <p:spPr>
            <a:xfrm>
              <a:off x="7691758" y="3789502"/>
              <a:ext cx="34073" cy="102918"/>
            </a:xfrm>
            <a:custGeom>
              <a:avLst/>
              <a:gdLst/>
              <a:ahLst/>
              <a:cxnLst/>
              <a:rect l="l" t="t" r="r" b="b"/>
              <a:pathLst>
                <a:path w="1073" h="3241" extrusionOk="0">
                  <a:moveTo>
                    <a:pt x="589" y="1"/>
                  </a:moveTo>
                  <a:cubicBezTo>
                    <a:pt x="580" y="1"/>
                    <a:pt x="570" y="1"/>
                    <a:pt x="560" y="2"/>
                  </a:cubicBezTo>
                  <a:cubicBezTo>
                    <a:pt x="477" y="38"/>
                    <a:pt x="429" y="121"/>
                    <a:pt x="441" y="217"/>
                  </a:cubicBezTo>
                  <a:cubicBezTo>
                    <a:pt x="715" y="1157"/>
                    <a:pt x="560" y="2145"/>
                    <a:pt x="37" y="2967"/>
                  </a:cubicBezTo>
                  <a:cubicBezTo>
                    <a:pt x="1" y="3038"/>
                    <a:pt x="13" y="3146"/>
                    <a:pt x="84" y="3205"/>
                  </a:cubicBezTo>
                  <a:cubicBezTo>
                    <a:pt x="120" y="3217"/>
                    <a:pt x="144" y="3241"/>
                    <a:pt x="167" y="3241"/>
                  </a:cubicBezTo>
                  <a:cubicBezTo>
                    <a:pt x="239" y="3241"/>
                    <a:pt x="275" y="3205"/>
                    <a:pt x="310" y="3158"/>
                  </a:cubicBezTo>
                  <a:cubicBezTo>
                    <a:pt x="906" y="2265"/>
                    <a:pt x="1072" y="1169"/>
                    <a:pt x="775" y="121"/>
                  </a:cubicBezTo>
                  <a:cubicBezTo>
                    <a:pt x="743" y="47"/>
                    <a:pt x="672" y="1"/>
                    <a:pt x="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43"/>
            <p:cNvSpPr/>
            <p:nvPr/>
          </p:nvSpPr>
          <p:spPr>
            <a:xfrm>
              <a:off x="7536000" y="3708082"/>
              <a:ext cx="173192" cy="72052"/>
            </a:xfrm>
            <a:custGeom>
              <a:avLst/>
              <a:gdLst/>
              <a:ahLst/>
              <a:cxnLst/>
              <a:rect l="l" t="t" r="r" b="b"/>
              <a:pathLst>
                <a:path w="5454" h="2269" extrusionOk="0">
                  <a:moveTo>
                    <a:pt x="2121" y="0"/>
                  </a:moveTo>
                  <a:cubicBezTo>
                    <a:pt x="1410" y="0"/>
                    <a:pt x="707" y="204"/>
                    <a:pt x="108" y="590"/>
                  </a:cubicBezTo>
                  <a:cubicBezTo>
                    <a:pt x="36" y="638"/>
                    <a:pt x="0" y="733"/>
                    <a:pt x="60" y="828"/>
                  </a:cubicBezTo>
                  <a:cubicBezTo>
                    <a:pt x="91" y="874"/>
                    <a:pt x="147" y="906"/>
                    <a:pt x="205" y="906"/>
                  </a:cubicBezTo>
                  <a:cubicBezTo>
                    <a:pt x="237" y="906"/>
                    <a:pt x="269" y="897"/>
                    <a:pt x="298" y="876"/>
                  </a:cubicBezTo>
                  <a:cubicBezTo>
                    <a:pt x="841" y="534"/>
                    <a:pt x="1478" y="344"/>
                    <a:pt x="2123" y="344"/>
                  </a:cubicBezTo>
                  <a:cubicBezTo>
                    <a:pt x="2241" y="344"/>
                    <a:pt x="2359" y="351"/>
                    <a:pt x="2477" y="364"/>
                  </a:cubicBezTo>
                  <a:cubicBezTo>
                    <a:pt x="3251" y="435"/>
                    <a:pt x="3977" y="792"/>
                    <a:pt x="4513" y="1328"/>
                  </a:cubicBezTo>
                  <a:cubicBezTo>
                    <a:pt x="4763" y="1590"/>
                    <a:pt x="4977" y="1864"/>
                    <a:pt x="5120" y="2185"/>
                  </a:cubicBezTo>
                  <a:cubicBezTo>
                    <a:pt x="5156" y="2245"/>
                    <a:pt x="5215" y="2269"/>
                    <a:pt x="5275" y="2269"/>
                  </a:cubicBezTo>
                  <a:cubicBezTo>
                    <a:pt x="5299" y="2269"/>
                    <a:pt x="5323" y="2269"/>
                    <a:pt x="5346" y="2257"/>
                  </a:cubicBezTo>
                  <a:cubicBezTo>
                    <a:pt x="5418" y="2197"/>
                    <a:pt x="5453" y="2102"/>
                    <a:pt x="5406" y="2019"/>
                  </a:cubicBezTo>
                  <a:cubicBezTo>
                    <a:pt x="5227" y="1673"/>
                    <a:pt x="5001" y="1364"/>
                    <a:pt x="4739" y="1102"/>
                  </a:cubicBezTo>
                  <a:cubicBezTo>
                    <a:pt x="4144" y="507"/>
                    <a:pt x="3334" y="114"/>
                    <a:pt x="2489" y="18"/>
                  </a:cubicBezTo>
                  <a:cubicBezTo>
                    <a:pt x="2366" y="6"/>
                    <a:pt x="2243" y="0"/>
                    <a:pt x="21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43"/>
            <p:cNvSpPr/>
            <p:nvPr/>
          </p:nvSpPr>
          <p:spPr>
            <a:xfrm>
              <a:off x="7501228" y="3819415"/>
              <a:ext cx="75640" cy="141437"/>
            </a:xfrm>
            <a:custGeom>
              <a:avLst/>
              <a:gdLst/>
              <a:ahLst/>
              <a:cxnLst/>
              <a:rect l="l" t="t" r="r" b="b"/>
              <a:pathLst>
                <a:path w="2382" h="4454" extrusionOk="0">
                  <a:moveTo>
                    <a:pt x="1012" y="692"/>
                  </a:moveTo>
                  <a:lnTo>
                    <a:pt x="1012" y="2061"/>
                  </a:lnTo>
                  <a:cubicBezTo>
                    <a:pt x="607" y="2001"/>
                    <a:pt x="310" y="1715"/>
                    <a:pt x="310" y="1370"/>
                  </a:cubicBezTo>
                  <a:cubicBezTo>
                    <a:pt x="310" y="1025"/>
                    <a:pt x="607" y="763"/>
                    <a:pt x="1012" y="692"/>
                  </a:cubicBezTo>
                  <a:close/>
                  <a:moveTo>
                    <a:pt x="1357" y="2418"/>
                  </a:moveTo>
                  <a:cubicBezTo>
                    <a:pt x="1750" y="2477"/>
                    <a:pt x="2048" y="2751"/>
                    <a:pt x="2048" y="3097"/>
                  </a:cubicBezTo>
                  <a:cubicBezTo>
                    <a:pt x="2048" y="3430"/>
                    <a:pt x="1738" y="3704"/>
                    <a:pt x="1357" y="3763"/>
                  </a:cubicBezTo>
                  <a:lnTo>
                    <a:pt x="1357" y="2418"/>
                  </a:lnTo>
                  <a:close/>
                  <a:moveTo>
                    <a:pt x="1191" y="1"/>
                  </a:moveTo>
                  <a:cubicBezTo>
                    <a:pt x="1095" y="1"/>
                    <a:pt x="1024" y="72"/>
                    <a:pt x="1024" y="168"/>
                  </a:cubicBezTo>
                  <a:lnTo>
                    <a:pt x="1024" y="358"/>
                  </a:lnTo>
                  <a:cubicBezTo>
                    <a:pt x="441" y="430"/>
                    <a:pt x="0" y="870"/>
                    <a:pt x="0" y="1370"/>
                  </a:cubicBezTo>
                  <a:cubicBezTo>
                    <a:pt x="0" y="1882"/>
                    <a:pt x="441" y="2323"/>
                    <a:pt x="1024" y="2382"/>
                  </a:cubicBezTo>
                  <a:lnTo>
                    <a:pt x="1024" y="3763"/>
                  </a:lnTo>
                  <a:cubicBezTo>
                    <a:pt x="619" y="3704"/>
                    <a:pt x="322" y="3430"/>
                    <a:pt x="322" y="3085"/>
                  </a:cubicBezTo>
                  <a:cubicBezTo>
                    <a:pt x="322" y="2989"/>
                    <a:pt x="250" y="2918"/>
                    <a:pt x="167" y="2918"/>
                  </a:cubicBezTo>
                  <a:cubicBezTo>
                    <a:pt x="71" y="2918"/>
                    <a:pt x="0" y="2989"/>
                    <a:pt x="0" y="3085"/>
                  </a:cubicBezTo>
                  <a:cubicBezTo>
                    <a:pt x="0" y="3609"/>
                    <a:pt x="441" y="4037"/>
                    <a:pt x="1024" y="4097"/>
                  </a:cubicBezTo>
                  <a:lnTo>
                    <a:pt x="1024" y="4287"/>
                  </a:lnTo>
                  <a:cubicBezTo>
                    <a:pt x="1024" y="4371"/>
                    <a:pt x="1095" y="4454"/>
                    <a:pt x="1191" y="4454"/>
                  </a:cubicBezTo>
                  <a:cubicBezTo>
                    <a:pt x="1274" y="4454"/>
                    <a:pt x="1357" y="4371"/>
                    <a:pt x="1357" y="4287"/>
                  </a:cubicBezTo>
                  <a:lnTo>
                    <a:pt x="1357" y="4097"/>
                  </a:lnTo>
                  <a:cubicBezTo>
                    <a:pt x="1929" y="4025"/>
                    <a:pt x="2381" y="3585"/>
                    <a:pt x="2381" y="3085"/>
                  </a:cubicBezTo>
                  <a:cubicBezTo>
                    <a:pt x="2381" y="2573"/>
                    <a:pt x="1929" y="2144"/>
                    <a:pt x="1357" y="2073"/>
                  </a:cubicBezTo>
                  <a:lnTo>
                    <a:pt x="1357" y="692"/>
                  </a:lnTo>
                  <a:cubicBezTo>
                    <a:pt x="1750" y="751"/>
                    <a:pt x="2048" y="1025"/>
                    <a:pt x="2048" y="1370"/>
                  </a:cubicBezTo>
                  <a:cubicBezTo>
                    <a:pt x="2048" y="1465"/>
                    <a:pt x="2131" y="1537"/>
                    <a:pt x="2215" y="1537"/>
                  </a:cubicBezTo>
                  <a:cubicBezTo>
                    <a:pt x="2298" y="1537"/>
                    <a:pt x="2381" y="1465"/>
                    <a:pt x="2381" y="1370"/>
                  </a:cubicBezTo>
                  <a:cubicBezTo>
                    <a:pt x="2381" y="846"/>
                    <a:pt x="1929" y="418"/>
                    <a:pt x="1345" y="358"/>
                  </a:cubicBezTo>
                  <a:lnTo>
                    <a:pt x="1345" y="168"/>
                  </a:lnTo>
                  <a:cubicBezTo>
                    <a:pt x="1345" y="72"/>
                    <a:pt x="1274" y="1"/>
                    <a:pt x="1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6042;p43"/>
          <p:cNvGrpSpPr/>
          <p:nvPr/>
        </p:nvGrpSpPr>
        <p:grpSpPr>
          <a:xfrm>
            <a:off x="1000100" y="3857634"/>
            <a:ext cx="432602" cy="431832"/>
            <a:chOff x="1421638" y="4125629"/>
            <a:chExt cx="374709" cy="374010"/>
          </a:xfrm>
        </p:grpSpPr>
        <p:sp>
          <p:nvSpPr>
            <p:cNvPr id="6043" name="Google Shape;6043;p43"/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43"/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4" name="Google Shape;5954;p39"/>
          <p:cNvSpPr txBox="1">
            <a:spLocks noGrp="1"/>
          </p:cNvSpPr>
          <p:nvPr>
            <p:ph type="subTitle" idx="3"/>
          </p:nvPr>
        </p:nvSpPr>
        <p:spPr>
          <a:xfrm>
            <a:off x="2143108" y="1214428"/>
            <a:ext cx="642942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sz="2400" dirty="0" smtClean="0"/>
              <a:t>Наиболее востребованные виды </a:t>
            </a:r>
            <a:r>
              <a:rPr lang="ru-RU" sz="2400" dirty="0" smtClean="0"/>
              <a:t>корпоративного </a:t>
            </a:r>
            <a:r>
              <a:rPr lang="ru-RU" sz="2400" dirty="0" smtClean="0"/>
              <a:t>обучения в России</a:t>
            </a:r>
            <a:endParaRPr/>
          </a:p>
        </p:txBody>
      </p:sp>
      <p:sp>
        <p:nvSpPr>
          <p:cNvPr id="5955" name="Google Shape;5955;p39"/>
          <p:cNvSpPr txBox="1">
            <a:spLocks noGrp="1"/>
          </p:cNvSpPr>
          <p:nvPr>
            <p:ph type="subTitle" idx="4"/>
          </p:nvPr>
        </p:nvSpPr>
        <p:spPr>
          <a:xfrm>
            <a:off x="2214546" y="1785932"/>
            <a:ext cx="6715172" cy="335756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algn="l">
              <a:buAutoNum type="arabicPeriod"/>
            </a:pPr>
            <a:r>
              <a:rPr lang="ru-RU" sz="1200" b="1" dirty="0" err="1" smtClean="0"/>
              <a:t>Онлайн-обучение</a:t>
            </a:r>
            <a:r>
              <a:rPr lang="ru-RU" sz="1200" b="1" dirty="0" smtClean="0"/>
              <a:t>: </a:t>
            </a:r>
            <a:r>
              <a:rPr lang="ru-RU" sz="1200" dirty="0" smtClean="0"/>
              <a:t>с развитием цифровых технологий и доступом к интернету все больше компаний предпочитают проводить обучение сотрудников </a:t>
            </a:r>
            <a:r>
              <a:rPr lang="ru-RU" sz="1200" dirty="0" err="1" smtClean="0"/>
              <a:t>онлайн</a:t>
            </a:r>
            <a:r>
              <a:rPr lang="ru-RU" sz="1200" dirty="0" smtClean="0"/>
              <a:t>. Это позволяет сэкономить время и ресурсы, а также дает возможность обучаться в любое удобное время и место.</a:t>
            </a:r>
          </a:p>
          <a:p>
            <a:pPr marL="342900" lvl="0" indent="-342900" algn="l">
              <a:buAutoNum type="arabicPeriod"/>
            </a:pPr>
            <a:r>
              <a:rPr lang="ru-RU" sz="1200" b="1" dirty="0" smtClean="0"/>
              <a:t>Курсы и тренинги по развитию мягких навыков</a:t>
            </a:r>
            <a:r>
              <a:rPr lang="ru-RU" sz="1200" dirty="0" smtClean="0"/>
              <a:t>: важность коммуникативных и лидерских навыков в повседневной деловой практике сегодня признается все больше компаний, поэтому обучение в этой области также очень востребовано.</a:t>
            </a:r>
          </a:p>
          <a:p>
            <a:pPr marL="342900" lvl="0" indent="-342900" algn="l">
              <a:buAutoNum type="arabicPeriod"/>
            </a:pPr>
            <a:r>
              <a:rPr lang="ru-RU" sz="1200" b="1" dirty="0" smtClean="0"/>
              <a:t>Корпоративные учебные программы и семинары</a:t>
            </a:r>
            <a:r>
              <a:rPr lang="ru-RU" sz="1200" dirty="0" smtClean="0"/>
              <a:t>: специализированные программы и семинары, разработанные специально для сотрудников конкретной компании, позволяют учесть особенности ее деятельности и нужды персонала.</a:t>
            </a:r>
          </a:p>
          <a:p>
            <a:pPr marL="342900" lvl="0" indent="-342900" algn="l">
              <a:buAutoNum type="arabicPeriod"/>
            </a:pPr>
            <a:r>
              <a:rPr lang="ru-RU" sz="1200" b="1" dirty="0" smtClean="0"/>
              <a:t>Менторинг и коучинг</a:t>
            </a:r>
            <a:r>
              <a:rPr lang="ru-RU" sz="1200" dirty="0" smtClean="0"/>
              <a:t>: программы по индивидуальному сопровождению и развитию сотрудников, включая менторские отношения и </a:t>
            </a:r>
            <a:r>
              <a:rPr lang="ru-RU" sz="1200" dirty="0" err="1" smtClean="0"/>
              <a:t>коучинговые</a:t>
            </a:r>
            <a:r>
              <a:rPr lang="ru-RU" sz="1200" dirty="0" smtClean="0"/>
              <a:t> сессии, становятся все популярнее среди компаний, стремящихся развивать потенциал своих сотрудников.</a:t>
            </a:r>
          </a:p>
          <a:p>
            <a:pPr marL="342900" lvl="0" indent="-342900" algn="l">
              <a:buAutoNum type="arabicPeriod"/>
            </a:pPr>
            <a:r>
              <a:rPr lang="ru-RU" sz="1200" b="1" dirty="0" smtClean="0"/>
              <a:t>Формат </a:t>
            </a:r>
            <a:r>
              <a:rPr lang="ru-RU" sz="1200" b="1" dirty="0" err="1" smtClean="0"/>
              <a:t>blended</a:t>
            </a:r>
            <a:r>
              <a:rPr lang="ru-RU" sz="1200" b="1" dirty="0" smtClean="0"/>
              <a:t> </a:t>
            </a:r>
            <a:r>
              <a:rPr lang="ru-RU" sz="1200" b="1" dirty="0" err="1" smtClean="0"/>
              <a:t>learning</a:t>
            </a:r>
            <a:r>
              <a:rPr lang="ru-RU" sz="1200" dirty="0" smtClean="0"/>
              <a:t>: комбинированный формат обучения, объединяющий </a:t>
            </a:r>
            <a:r>
              <a:rPr lang="ru-RU" sz="1200" dirty="0" err="1" smtClean="0"/>
              <a:t>онлайн-занятия</a:t>
            </a:r>
            <a:r>
              <a:rPr lang="ru-RU" sz="1200" dirty="0" smtClean="0"/>
              <a:t> с традиционными образовательными методами, сегодня также пользуется популярностью среди компаний, стремящихся обеспечить максимальную эффективность обучения.</a:t>
            </a:r>
            <a:endParaRPr sz="1200"/>
          </a:p>
        </p:txBody>
      </p:sp>
      <p:sp>
        <p:nvSpPr>
          <p:cNvPr id="5951" name="Google Shape;5951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1"/>
                </a:solidFill>
              </a:rPr>
              <a:t>|</a:t>
            </a:r>
            <a:r>
              <a:rPr lang="en" dirty="0" smtClean="0"/>
              <a:t> </a:t>
            </a:r>
            <a:r>
              <a:rPr lang="ru-RU" sz="2400" dirty="0" smtClean="0"/>
              <a:t>Запрос на обучение чаще всего звучит как комплекс</a:t>
            </a:r>
            <a:endParaRPr sz="2400"/>
          </a:p>
        </p:txBody>
      </p:sp>
      <p:sp>
        <p:nvSpPr>
          <p:cNvPr id="5956" name="Google Shape;5956;p39"/>
          <p:cNvSpPr/>
          <p:nvPr/>
        </p:nvSpPr>
        <p:spPr>
          <a:xfrm>
            <a:off x="1214414" y="3071816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7" name="Google Shape;5957;p39"/>
          <p:cNvSpPr/>
          <p:nvPr/>
        </p:nvSpPr>
        <p:spPr>
          <a:xfrm>
            <a:off x="785786" y="2500312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5957;p39"/>
          <p:cNvSpPr/>
          <p:nvPr/>
        </p:nvSpPr>
        <p:spPr>
          <a:xfrm>
            <a:off x="785786" y="1357304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5956;p39"/>
          <p:cNvSpPr/>
          <p:nvPr/>
        </p:nvSpPr>
        <p:spPr>
          <a:xfrm>
            <a:off x="1214414" y="1928808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5957;p39"/>
          <p:cNvSpPr/>
          <p:nvPr/>
        </p:nvSpPr>
        <p:spPr>
          <a:xfrm>
            <a:off x="785786" y="3643320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dk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5956;p39"/>
          <p:cNvSpPr/>
          <p:nvPr/>
        </p:nvSpPr>
        <p:spPr>
          <a:xfrm>
            <a:off x="1214414" y="4214824"/>
            <a:ext cx="807300" cy="807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2"/>
              </a:gs>
              <a:gs pos="100000">
                <a:srgbClr val="270190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38"/>
          <p:cNvSpPr txBox="1">
            <a:spLocks noGrp="1"/>
          </p:cNvSpPr>
          <p:nvPr>
            <p:ph type="subTitle" idx="1"/>
          </p:nvPr>
        </p:nvSpPr>
        <p:spPr>
          <a:xfrm>
            <a:off x="642910" y="928676"/>
            <a:ext cx="4643470" cy="34709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Тренинг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err="1" smtClean="0"/>
              <a:t>Тим-билдинг</a:t>
            </a:r>
            <a:endParaRPr lang="ru-RU" sz="2000" dirty="0" smtClean="0"/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Наставничество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Менторинг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Коучинг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err="1" smtClean="0"/>
              <a:t>Мастер-майнд</a:t>
            </a:r>
            <a:endParaRPr lang="ru-RU" sz="2000" dirty="0" smtClean="0"/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Стратегические сессии</a:t>
            </a:r>
          </a:p>
          <a:p>
            <a:pPr marL="0" lvl="0" indent="0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smtClean="0"/>
              <a:t>Психологическое сопровождение</a:t>
            </a:r>
            <a:endParaRPr lang="ru-RU" sz="2000" dirty="0" smtClean="0"/>
          </a:p>
        </p:txBody>
      </p:sp>
      <p:sp>
        <p:nvSpPr>
          <p:cNvPr id="5928" name="Google Shape;5928;p38"/>
          <p:cNvSpPr txBox="1">
            <a:spLocks noGrp="1"/>
          </p:cNvSpPr>
          <p:nvPr>
            <p:ph type="title"/>
          </p:nvPr>
        </p:nvSpPr>
        <p:spPr>
          <a:xfrm>
            <a:off x="357158" y="214296"/>
            <a:ext cx="3739500" cy="47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|</a:t>
            </a:r>
            <a:r>
              <a:rPr lang="en" dirty="0"/>
              <a:t> </a:t>
            </a:r>
            <a:endParaRPr/>
          </a:p>
        </p:txBody>
      </p:sp>
      <p:sp>
        <p:nvSpPr>
          <p:cNvPr id="5" name="Google Shape;5927;p38"/>
          <p:cNvSpPr txBox="1">
            <a:spLocks/>
          </p:cNvSpPr>
          <p:nvPr/>
        </p:nvSpPr>
        <p:spPr>
          <a:xfrm>
            <a:off x="785786" y="285734"/>
            <a:ext cx="7786742" cy="50006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3200" kern="1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Новые формы обучения</a:t>
            </a:r>
            <a:endParaRPr lang="ru-RU" sz="320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photo_2024-04-22_01-43-25.jpg"/>
          <p:cNvPicPr>
            <a:picLocks noChangeAspect="1"/>
          </p:cNvPicPr>
          <p:nvPr/>
        </p:nvPicPr>
        <p:blipFill>
          <a:blip r:embed="rId3"/>
          <a:srcRect t="6944" b="13889"/>
          <a:stretch>
            <a:fillRect/>
          </a:stretch>
        </p:blipFill>
        <p:spPr>
          <a:xfrm>
            <a:off x="5572132" y="214296"/>
            <a:ext cx="3350043" cy="4714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2094</TotalTime>
  <Words>1306</Words>
  <Application>Microsoft Macintosh PowerPoint</Application>
  <PresentationFormat>Экран (16:9)</PresentationFormat>
  <Paragraphs>185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Cambria</vt:lpstr>
      <vt:lpstr>Wingdings 2</vt:lpstr>
      <vt:lpstr>Calibri</vt:lpstr>
      <vt:lpstr>Franklin Gothic Book</vt:lpstr>
      <vt:lpstr>Perpetua</vt:lpstr>
      <vt:lpstr>Fredoka One</vt:lpstr>
      <vt:lpstr>Barlow</vt:lpstr>
      <vt:lpstr>Palanquin Dark</vt:lpstr>
      <vt:lpstr>Roboto Condensed Light</vt:lpstr>
      <vt:lpstr>Справедливость</vt:lpstr>
      <vt:lpstr>БИЗНЕС-ПРАКТИКИ РАЗВИТИЯ И ОБУЧЕНИЯ РУКОВОДИТЕЛЕЙ </vt:lpstr>
      <vt:lpstr>| </vt:lpstr>
      <vt:lpstr>| </vt:lpstr>
      <vt:lpstr>| </vt:lpstr>
      <vt:lpstr>| </vt:lpstr>
      <vt:lpstr>| Форматы взаимодействия</vt:lpstr>
      <vt:lpstr>| Обучение – это…</vt:lpstr>
      <vt:lpstr>| Запрос на обучение чаще всего звучит как комплекс</vt:lpstr>
      <vt:lpstr>| </vt:lpstr>
      <vt:lpstr>| </vt:lpstr>
      <vt:lpstr>| </vt:lpstr>
      <vt:lpstr>| </vt:lpstr>
      <vt:lpstr>Слайд 13</vt:lpstr>
      <vt:lpstr>Стратегические сессии и командный коучинг</vt:lpstr>
      <vt:lpstr>Курсы hard skills |</vt:lpstr>
      <vt:lpstr>| Курсы soft skills</vt:lpstr>
      <vt:lpstr>Слайд 17</vt:lpstr>
      <vt:lpstr>| Кейс представляет PCG</vt:lpstr>
      <vt:lpstr>| </vt:lpstr>
      <vt:lpstr>| Благодарю!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 BANK PROJECT PROPOSAL</dc:title>
  <dc:creator>Natalia Prokofieva</dc:creator>
  <cp:lastModifiedBy>Nata Proki</cp:lastModifiedBy>
  <cp:revision>40</cp:revision>
  <dcterms:modified xsi:type="dcterms:W3CDTF">2024-04-22T04:12:43Z</dcterms:modified>
</cp:coreProperties>
</file>