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73" r:id="rId4"/>
    <p:sldId id="265" r:id="rId5"/>
    <p:sldId id="264" r:id="rId6"/>
    <p:sldId id="266" r:id="rId7"/>
    <p:sldId id="257" r:id="rId8"/>
    <p:sldId id="268" r:id="rId9"/>
    <p:sldId id="269" r:id="rId10"/>
    <p:sldId id="270" r:id="rId11"/>
    <p:sldId id="272" r:id="rId12"/>
    <p:sldId id="271" r:id="rId13"/>
    <p:sldId id="260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209A"/>
    <a:srgbClr val="EAEAEA"/>
    <a:srgbClr val="0000FF"/>
    <a:srgbClr val="660066"/>
    <a:srgbClr val="00CC99"/>
    <a:srgbClr val="CC00CC"/>
    <a:srgbClr val="A50021"/>
    <a:srgbClr val="CC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103" autoAdjust="0"/>
  </p:normalViewPr>
  <p:slideViewPr>
    <p:cSldViewPr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7B4D50C-AC3F-44C0-89F0-37E36B520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8EA30E-FA1D-4FC4-BD85-909FE9B4EB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842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1778794" y="4385469"/>
            <a:ext cx="3175" cy="24812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013"/>
            <a:ext cx="674688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1335088" y="276225"/>
            <a:ext cx="1468437" cy="758825"/>
            <a:chOff x="2737368" y="240643"/>
            <a:chExt cx="1536018" cy="795243"/>
          </a:xfrm>
        </p:grpSpPr>
        <p:pic>
          <p:nvPicPr>
            <p:cNvPr id="9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79"/>
            <a:stretch>
              <a:fillRect/>
            </a:stretch>
          </p:blipFill>
          <p:spPr bwMode="auto">
            <a:xfrm>
              <a:off x="2737368" y="240643"/>
              <a:ext cx="1273488" cy="59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089407" y="778015"/>
              <a:ext cx="1183979" cy="257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00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Бизнес-школа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0134092" y="1196761"/>
            <a:ext cx="2057908" cy="4030185"/>
          </a:xfrm>
          <a:prstGeom prst="rect">
            <a:avLst/>
          </a:prstGeom>
          <a:blipFill>
            <a:blip r:embed="rId4">
              <a:alphaModFix amt="84000"/>
              <a:extLst/>
            </a:blip>
            <a:stretch>
              <a:fillRect r="-964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5"/>
          <a:stretch>
            <a:fillRect/>
          </a:stretch>
        </p:blipFill>
        <p:spPr bwMode="auto">
          <a:xfrm>
            <a:off x="9704388" y="820738"/>
            <a:ext cx="2487612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Заголовок 1"/>
          <p:cNvSpPr>
            <a:spLocks noGrp="1"/>
          </p:cNvSpPr>
          <p:nvPr>
            <p:ph type="ctrTitle"/>
          </p:nvPr>
        </p:nvSpPr>
        <p:spPr>
          <a:xfrm>
            <a:off x="539553" y="2060858"/>
            <a:ext cx="7486847" cy="1801163"/>
          </a:xfrm>
        </p:spPr>
        <p:txBody>
          <a:bodyPr anchor="t">
            <a:normAutofit/>
          </a:bodyPr>
          <a:lstStyle>
            <a:lvl1pPr algn="l">
              <a:defRPr sz="4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3" y="4031585"/>
            <a:ext cx="7486847" cy="405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37" name="Текст 23"/>
          <p:cNvSpPr>
            <a:spLocks noGrp="1"/>
          </p:cNvSpPr>
          <p:nvPr>
            <p:ph type="body" sz="quarter" idx="12"/>
          </p:nvPr>
        </p:nvSpPr>
        <p:spPr>
          <a:xfrm>
            <a:off x="539751" y="4581535"/>
            <a:ext cx="7485539" cy="5762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Дата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TextBox 16"/>
          <p:cNvSpPr txBox="1"/>
          <p:nvPr userDrawn="1"/>
        </p:nvSpPr>
        <p:spPr>
          <a:xfrm>
            <a:off x="539552" y="5877882"/>
            <a:ext cx="5848515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kern="2000" spc="60" baseline="0" dirty="0" smtClean="0">
                <a:solidFill>
                  <a:schemeClr val="bg1"/>
                </a:solidFill>
                <a:latin typeface="Montserrat"/>
              </a:rPr>
              <a:t>ГЕНЕРАЛЬНЫЙ КОНСТРУКТОР БУДУЩЕГО</a:t>
            </a:r>
            <a:endParaRPr lang="en-US" sz="1400" kern="2000" spc="60" baseline="0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5951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solidFill>
          <a:srgbClr val="842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2116138"/>
            <a:ext cx="32178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1227138" y="4076700"/>
            <a:ext cx="16732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6415088" y="2116138"/>
            <a:ext cx="3095625" cy="30956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013"/>
            <a:ext cx="674688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1335088" y="276225"/>
            <a:ext cx="1468437" cy="758825"/>
            <a:chOff x="2737368" y="240643"/>
            <a:chExt cx="1536018" cy="795243"/>
          </a:xfrm>
        </p:grpSpPr>
        <p:pic>
          <p:nvPicPr>
            <p:cNvPr id="8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79"/>
            <a:stretch>
              <a:fillRect/>
            </a:stretch>
          </p:blipFill>
          <p:spPr bwMode="auto">
            <a:xfrm>
              <a:off x="2737368" y="240643"/>
              <a:ext cx="1273488" cy="59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089407" y="778015"/>
              <a:ext cx="1183979" cy="257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00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Бизнес-школа</a:t>
              </a:r>
            </a:p>
          </p:txBody>
        </p:sp>
      </p:grp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>
          <a:xfrm>
            <a:off x="719404" y="2060859"/>
            <a:ext cx="7125944" cy="1801163"/>
          </a:xfrm>
        </p:spPr>
        <p:txBody>
          <a:bodyPr anchor="t">
            <a:normAutofit/>
          </a:bodyPr>
          <a:lstStyle>
            <a:lvl1pPr algn="l">
              <a:defRPr sz="4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11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334963" y="1168400"/>
            <a:ext cx="4022725" cy="0"/>
          </a:xfrm>
          <a:prstGeom prst="line">
            <a:avLst/>
          </a:prstGeom>
          <a:ln w="28575">
            <a:solidFill>
              <a:srgbClr val="842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0"/>
            <a:ext cx="10212388" cy="71438"/>
          </a:xfrm>
          <a:prstGeom prst="rect">
            <a:avLst/>
          </a:prstGeom>
          <a:solidFill>
            <a:srgbClr val="842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05" y="112543"/>
            <a:ext cx="11100027" cy="1079269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808" y="1484792"/>
            <a:ext cx="5284973" cy="504055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28618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685787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942956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371574" indent="-342900">
              <a:buClr>
                <a:srgbClr val="258A8F"/>
              </a:buClr>
              <a:buFont typeface="Wingdings" panose="05000000000000000000" pitchFamily="2" charset="2"/>
              <a:buChar char="Ø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3"/>
          </p:nvPr>
        </p:nvSpPr>
        <p:spPr>
          <a:xfrm>
            <a:off x="6029600" y="1484783"/>
            <a:ext cx="5284973" cy="504055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28618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685787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942956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371574" indent="-342900">
              <a:buClr>
                <a:srgbClr val="258A8F"/>
              </a:buClr>
              <a:buFont typeface="Wingdings" panose="05000000000000000000" pitchFamily="2" charset="2"/>
              <a:buChar char="Ø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10896600" y="6165850"/>
            <a:ext cx="1222375" cy="652463"/>
          </a:xfrm>
        </p:spPr>
        <p:txBody>
          <a:bodyPr/>
          <a:lstStyle>
            <a:lvl1pPr>
              <a:defRPr sz="2000" b="1">
                <a:solidFill>
                  <a:srgbClr val="84209A"/>
                </a:solidFill>
                <a:latin typeface="+mn-lt"/>
              </a:defRPr>
            </a:lvl1pPr>
          </a:lstStyle>
          <a:p>
            <a:pPr>
              <a:defRPr/>
            </a:pPr>
            <a:fld id="{6C547ABF-2972-40FD-8109-E5ECB5586C0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2092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334963" y="1168400"/>
            <a:ext cx="4022725" cy="0"/>
          </a:xfrm>
          <a:prstGeom prst="line">
            <a:avLst/>
          </a:prstGeom>
          <a:ln w="28575">
            <a:solidFill>
              <a:srgbClr val="842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04" y="112543"/>
            <a:ext cx="11322005" cy="1055857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78808" y="1340776"/>
            <a:ext cx="11289800" cy="531221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lnSpc>
                <a:spcPct val="200000"/>
              </a:lnSpc>
              <a:buClr>
                <a:srgbClr val="84209A"/>
              </a:buClr>
              <a:buSzPct val="100000"/>
              <a:buFont typeface="+mj-lt"/>
              <a:buAutoNum type="arabicPeriod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-45720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2pPr>
            <a:lvl3pPr marL="457200" indent="-45720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3pPr>
            <a:lvl4pPr marL="457200" indent="-45720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4pPr>
            <a:lvl5pPr marL="457200" indent="-45720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err="1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896600" y="6165850"/>
            <a:ext cx="1222375" cy="652463"/>
          </a:xfrm>
        </p:spPr>
        <p:txBody>
          <a:bodyPr/>
          <a:lstStyle>
            <a:lvl1pPr>
              <a:defRPr sz="2000" b="1">
                <a:solidFill>
                  <a:srgbClr val="84209A"/>
                </a:solidFill>
                <a:latin typeface="+mn-lt"/>
              </a:defRPr>
            </a:lvl1pPr>
          </a:lstStyle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0212388" cy="71438"/>
          </a:xfrm>
          <a:prstGeom prst="rect">
            <a:avLst/>
          </a:prstGeom>
          <a:solidFill>
            <a:srgbClr val="842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7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55"/>
          <a:stretch>
            <a:fillRect/>
          </a:stretch>
        </p:blipFill>
        <p:spPr bwMode="auto">
          <a:xfrm>
            <a:off x="9875838" y="1430338"/>
            <a:ext cx="236537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334963" y="1168400"/>
            <a:ext cx="4022725" cy="0"/>
          </a:xfrm>
          <a:prstGeom prst="line">
            <a:avLst/>
          </a:prstGeom>
          <a:ln w="28575">
            <a:solidFill>
              <a:srgbClr val="842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04" y="112543"/>
            <a:ext cx="11322005" cy="1062915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78808" y="1340776"/>
            <a:ext cx="11289800" cy="531221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lnSpc>
                <a:spcPct val="200000"/>
              </a:lnSpc>
              <a:buClr>
                <a:srgbClr val="84209A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0" indent="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2pPr>
            <a:lvl3pPr marL="0" indent="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3pPr>
            <a:lvl4pPr marL="0" indent="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4pPr>
            <a:lvl5pPr marL="0" indent="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err="1" smtClean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896600" y="6165850"/>
            <a:ext cx="1222375" cy="652463"/>
          </a:xfrm>
        </p:spPr>
        <p:txBody>
          <a:bodyPr/>
          <a:lstStyle>
            <a:lvl1pPr>
              <a:defRPr sz="2000" b="1">
                <a:solidFill>
                  <a:srgbClr val="37BDED"/>
                </a:solidFill>
                <a:latin typeface="+mn-lt"/>
              </a:defRPr>
            </a:lvl1pPr>
          </a:lstStyle>
          <a:p>
            <a:pPr>
              <a:defRPr/>
            </a:pPr>
            <a:fld id="{A7BBFFBF-1D02-4820-ADFE-57C428041F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0212388" cy="71438"/>
          </a:xfrm>
          <a:prstGeom prst="rect">
            <a:avLst/>
          </a:prstGeom>
          <a:solidFill>
            <a:srgbClr val="842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4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933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67813" y="63674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201565-5CD0-4B87-8F95-7702D5429F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2763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defTabSz="512763" rtl="0" eaLnBrk="0" fontAlgn="base" hangingPunct="0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512763" rtl="0" eaLnBrk="0" fontAlgn="base" hangingPunct="0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512763" rtl="0" eaLnBrk="0" fontAlgn="base" hangingPunct="0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512763" rtl="0" eaLnBrk="0" fontAlgn="base" hangingPunct="0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defTabSz="512763" rtl="0" fontAlgn="base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defTabSz="512763" rtl="0" fontAlgn="base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defTabSz="512763" rtl="0" fontAlgn="base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defTabSz="512763" rtl="0" fontAlgn="base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171450" indent="-171450" algn="l" defTabSz="5127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58A8F"/>
        </a:buClr>
        <a:buSzPct val="60000"/>
        <a:buBlip>
          <a:blip r:embed="rId7"/>
        </a:buBlip>
        <a:defRPr sz="2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27038" indent="-171450" algn="l" defTabSz="5127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58A8F"/>
        </a:buClr>
        <a:buSzPct val="60000"/>
        <a:buBlip>
          <a:blip r:embed="rId7"/>
        </a:buBlip>
        <a:defRPr sz="2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84213" indent="-171450" algn="l" defTabSz="5127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58A8F"/>
        </a:buClr>
        <a:buSzPct val="60000"/>
        <a:buBlip>
          <a:blip r:embed="rId7"/>
        </a:buBlip>
        <a:defRPr sz="2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41388" indent="-171450" algn="l" defTabSz="5127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58A8F"/>
        </a:buClr>
        <a:buSzPct val="60000"/>
        <a:buBlip>
          <a:blip r:embed="rId7"/>
        </a:buBlip>
        <a:defRPr sz="2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027113" algn="l" defTabSz="5127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58A8F"/>
        </a:buClr>
        <a:buFont typeface="Arial" panose="020B0604020202020204" pitchFamily="34" charset="0"/>
        <a:defRPr sz="2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414428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060575"/>
            <a:ext cx="7535863" cy="1801813"/>
          </a:xfrm>
        </p:spPr>
        <p:txBody>
          <a:bodyPr/>
          <a:lstStyle/>
          <a:p>
            <a:pPr eaLnBrk="1" hangingPunct="1">
              <a:tabLst>
                <a:tab pos="2152650" algn="l"/>
              </a:tabLst>
            </a:pPr>
            <a:r>
              <a:rPr lang="ru-RU" altLang="ru-RU" b="1" dirty="0" smtClean="0"/>
              <a:t>Бизнес-школа: </a:t>
            </a:r>
            <a:r>
              <a:rPr lang="ru-RU" altLang="ru-RU" b="1" dirty="0" smtClean="0"/>
              <a:t>тренды, проекты, перспективы</a:t>
            </a:r>
            <a:endParaRPr lang="ru-RU" altLang="ru-RU" b="1" dirty="0" smtClean="0"/>
          </a:p>
        </p:txBody>
      </p:sp>
      <p:sp>
        <p:nvSpPr>
          <p:cNvPr id="21508" name="Текст 1"/>
          <p:cNvSpPr>
            <a:spLocks noGrp="1"/>
          </p:cNvSpPr>
          <p:nvPr>
            <p:ph type="body" sz="quarter" idx="12"/>
          </p:nvPr>
        </p:nvSpPr>
        <p:spPr bwMode="auto">
          <a:xfrm>
            <a:off x="539750" y="3573016"/>
            <a:ext cx="7535863" cy="1944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200" b="1" dirty="0" smtClean="0"/>
              <a:t>Малышева Лариса Анатольевна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 dirty="0" smtClean="0"/>
              <a:t>Д.э.н., профессор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 dirty="0" smtClean="0"/>
              <a:t>Директор Бизнес-школы </a:t>
            </a:r>
            <a:r>
              <a:rPr lang="ru-RU" altLang="ru-RU" sz="1600" dirty="0" err="1" smtClean="0"/>
              <a:t>УрФУ</a:t>
            </a:r>
            <a:endParaRPr lang="ru-RU" altLang="ru-RU" sz="16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1600" dirty="0" smtClean="0"/>
              <a:t>Общественный представитель АСИ Свердловской области </a:t>
            </a: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>«</a:t>
            </a:r>
            <a:r>
              <a:rPr lang="ru-RU" altLang="ru-RU" sz="1600" dirty="0" smtClean="0"/>
              <a:t>Образование и кадры»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 dirty="0" smtClean="0"/>
              <a:t>Лидер Точки кипения - Екатеринбург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Бизнес-Гравитация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112543"/>
            <a:ext cx="1444848" cy="1444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268760"/>
            <a:ext cx="8020769" cy="53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0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Президентский проектный офис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112543"/>
            <a:ext cx="1588865" cy="1588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2676"/>
          <a:stretch/>
        </p:blipFill>
        <p:spPr>
          <a:xfrm>
            <a:off x="335360" y="1268760"/>
            <a:ext cx="993409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2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Акселератор событийных проектов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6" y="112543"/>
            <a:ext cx="1621355" cy="1621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2210"/>
          <a:stretch/>
        </p:blipFill>
        <p:spPr>
          <a:xfrm>
            <a:off x="286891" y="1268760"/>
            <a:ext cx="10094488" cy="47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9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экосистем: Сети связей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Бизнес-школы РАБО</a:t>
            </a:r>
          </a:p>
          <a:p>
            <a:r>
              <a:rPr lang="ru-RU" dirty="0" smtClean="0"/>
              <a:t>Вузы-участники Президентской программы</a:t>
            </a:r>
          </a:p>
          <a:p>
            <a:r>
              <a:rPr lang="ru-RU" dirty="0" smtClean="0"/>
              <a:t>Участники проектов АСИ: Форсайт-флоты, острова, </a:t>
            </a:r>
            <a:r>
              <a:rPr lang="ru-RU" dirty="0" err="1" smtClean="0"/>
              <a:t>Арипелаги</a:t>
            </a:r>
            <a:r>
              <a:rPr lang="ru-RU" dirty="0" smtClean="0"/>
              <a:t>, Форсайты</a:t>
            </a:r>
          </a:p>
          <a:p>
            <a:r>
              <a:rPr lang="ru-RU" dirty="0" smtClean="0"/>
              <a:t>Общественные представители АСИ</a:t>
            </a:r>
          </a:p>
          <a:p>
            <a:r>
              <a:rPr lang="ru-RU" dirty="0" smtClean="0"/>
              <a:t>Сеть Точек кипения: КПД – Клуб Программных директоров</a:t>
            </a:r>
          </a:p>
          <a:p>
            <a:r>
              <a:rPr lang="ru-RU" dirty="0" smtClean="0"/>
              <a:t>Сети экспертов АСИ: </a:t>
            </a:r>
            <a:r>
              <a:rPr lang="ru-RU" dirty="0" err="1" smtClean="0"/>
              <a:t>Смартеки</a:t>
            </a:r>
            <a:r>
              <a:rPr lang="ru-RU" dirty="0" smtClean="0"/>
              <a:t>, ПУТК, НТИ</a:t>
            </a:r>
          </a:p>
          <a:p>
            <a:r>
              <a:rPr lang="ru-RU" dirty="0" smtClean="0"/>
              <a:t>…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110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377E87"/>
                </a:solidFill>
              </a:rPr>
              <a:t>Малышева Лариса Анатольевна </a:t>
            </a:r>
            <a:endParaRPr lang="ru-RU" dirty="0">
              <a:solidFill>
                <a:srgbClr val="377E87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17F2759-65E5-4ACF-9267-87251CFA55F5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5360" y="1268760"/>
            <a:ext cx="5976664" cy="531221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Д.э.н., профессор, </a:t>
            </a:r>
            <a:r>
              <a:rPr lang="en-US" altLang="ru-RU" sz="2900" dirty="0"/>
              <a:t>IPMA(A)</a:t>
            </a:r>
            <a:r>
              <a:rPr lang="ru-RU" altLang="ru-RU" sz="2900" dirty="0"/>
              <a:t>, </a:t>
            </a:r>
            <a:r>
              <a:rPr lang="en-US" altLang="ru-RU" sz="2900" dirty="0" err="1"/>
              <a:t>ICAgile</a:t>
            </a:r>
            <a:endParaRPr lang="en-US" altLang="ru-RU" sz="29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Общественный представитель АСИ «Образование и кадры</a:t>
            </a:r>
            <a:r>
              <a:rPr lang="ru-RU" altLang="ru-RU" sz="2900" dirty="0" smtClean="0"/>
              <a:t>» Свердловской области</a:t>
            </a:r>
            <a:endParaRPr lang="ru-RU" altLang="ru-RU" sz="29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Лидер ТК </a:t>
            </a:r>
            <a:r>
              <a:rPr lang="ru-RU" altLang="ru-RU" sz="2900" dirty="0" smtClean="0"/>
              <a:t>– Екатеринбург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 smtClean="0"/>
              <a:t>Эксперт </a:t>
            </a:r>
            <a:r>
              <a:rPr lang="ru-RU" altLang="ru-RU" sz="2900" dirty="0" err="1" smtClean="0"/>
              <a:t>Смартека</a:t>
            </a:r>
            <a:r>
              <a:rPr lang="ru-RU" altLang="ru-RU" sz="2900" dirty="0" smtClean="0"/>
              <a:t>, эксперт АСИ НТИ</a:t>
            </a:r>
            <a:endParaRPr lang="ru-RU" altLang="ru-RU" sz="29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Член Совета РАБО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Ведущий специалист НАСДОБР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Директор Бизнес-школы </a:t>
            </a:r>
            <a:r>
              <a:rPr lang="ru-RU" altLang="ru-RU" sz="2900" dirty="0" err="1"/>
              <a:t>УрФУ</a:t>
            </a:r>
            <a:endParaRPr lang="ru-RU" altLang="ru-RU" sz="29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Руководитель МВА (2000), ПП (1997</a:t>
            </a:r>
            <a:r>
              <a:rPr lang="ru-RU" altLang="ru-RU" sz="2900" dirty="0" smtClean="0"/>
              <a:t>)</a:t>
            </a:r>
            <a:endParaRPr lang="ru-RU" altLang="ru-RU" sz="29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16138"/>
          <a:stretch/>
        </p:blipFill>
        <p:spPr>
          <a:xfrm>
            <a:off x="6690927" y="1149997"/>
            <a:ext cx="3671880" cy="52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Бизнес-школа </a:t>
            </a:r>
            <a:r>
              <a:rPr lang="ru-RU" sz="5400" b="1" dirty="0" err="1" smtClean="0">
                <a:solidFill>
                  <a:schemeClr val="accent2"/>
                </a:solidFill>
              </a:rPr>
              <a:t>УрФУ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268760"/>
            <a:ext cx="5328592" cy="5328592"/>
          </a:xfrm>
          <a:prstGeom prst="rect">
            <a:avLst/>
          </a:prstGeom>
        </p:spPr>
      </p:pic>
      <p:pic>
        <p:nvPicPr>
          <p:cNvPr id="1028" name="Picture 4" descr="http://qrcoder.ru/code/?https%3A%2F%2Fmba-urfu.ru%2F&amp;8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760" y="93543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7606" y="1168400"/>
            <a:ext cx="48577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/>
                </a:solidFill>
                <a:latin typeface="+mn-lt"/>
              </a:rPr>
              <a:t>МВА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/>
                </a:solidFill>
                <a:latin typeface="+mn-lt"/>
              </a:rPr>
              <a:t>Президентская программа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/>
                </a:solidFill>
                <a:latin typeface="+mn-lt"/>
              </a:rPr>
              <a:t>Мастер управления компанией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/>
                </a:solidFill>
                <a:latin typeface="+mn-lt"/>
              </a:rPr>
              <a:t>Гибкое управление проектами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/>
                </a:solidFill>
                <a:latin typeface="+mn-lt"/>
              </a:rPr>
              <a:t>Уверенный спикер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/>
                </a:solidFill>
                <a:latin typeface="+mn-lt"/>
              </a:rPr>
              <a:t>ИИ в образовании</a:t>
            </a: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624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Партнеры Бизнес-школы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78808" y="1340776"/>
            <a:ext cx="7329360" cy="53122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SzPts val="1800"/>
            </a:pPr>
            <a:r>
              <a:rPr lang="ru-RU" sz="3200" dirty="0"/>
              <a:t>Корпоративный университет </a:t>
            </a:r>
            <a:r>
              <a:rPr lang="ru-RU" sz="3200" dirty="0" err="1"/>
              <a:t>Сбер</a:t>
            </a:r>
            <a:endParaRPr lang="ru-RU" sz="3200" dirty="0"/>
          </a:p>
          <a:p>
            <a:pPr>
              <a:lnSpc>
                <a:spcPct val="110000"/>
              </a:lnSpc>
              <a:spcBef>
                <a:spcPts val="0"/>
              </a:spcBef>
              <a:buSzPts val="1800"/>
            </a:pPr>
            <a:r>
              <a:rPr lang="ru-RU" sz="3200" dirty="0"/>
              <a:t>Российская ассоциация бизнес-образования</a:t>
            </a:r>
          </a:p>
          <a:p>
            <a:pPr>
              <a:lnSpc>
                <a:spcPct val="110000"/>
              </a:lnSpc>
              <a:buSzPts val="1800"/>
            </a:pPr>
            <a:r>
              <a:rPr lang="ru-RU" sz="3200" dirty="0"/>
              <a:t>Федеральный ресурсный центр </a:t>
            </a:r>
          </a:p>
          <a:p>
            <a:pPr>
              <a:lnSpc>
                <a:spcPct val="110000"/>
              </a:lnSpc>
              <a:buSzPts val="1800"/>
            </a:pPr>
            <a:r>
              <a:rPr lang="ru-RU" sz="3200" dirty="0"/>
              <a:t>ГК Цифра</a:t>
            </a:r>
          </a:p>
          <a:p>
            <a:pPr>
              <a:lnSpc>
                <a:spcPct val="110000"/>
              </a:lnSpc>
              <a:buSzPts val="1800"/>
            </a:pPr>
            <a:r>
              <a:rPr lang="ru-RU" sz="3200" dirty="0"/>
              <a:t>ATG CNT</a:t>
            </a:r>
          </a:p>
          <a:p>
            <a:pPr>
              <a:lnSpc>
                <a:spcPct val="110000"/>
              </a:lnSpc>
              <a:buSzPts val="1800"/>
            </a:pPr>
            <a:r>
              <a:rPr lang="ru-RU" sz="3200" dirty="0"/>
              <a:t>Агентство стратегических инициатив</a:t>
            </a:r>
          </a:p>
          <a:p>
            <a:pPr>
              <a:lnSpc>
                <a:spcPct val="110000"/>
              </a:lnSpc>
              <a:buSzPts val="1800"/>
            </a:pPr>
            <a:r>
              <a:rPr lang="ru-RU" sz="3200" dirty="0"/>
              <a:t>Сеть Точек кипения</a:t>
            </a:r>
          </a:p>
          <a:p>
            <a:pPr>
              <a:lnSpc>
                <a:spcPct val="110000"/>
              </a:lnSpc>
              <a:buSzPts val="1800"/>
            </a:pPr>
            <a:r>
              <a:rPr lang="ru-RU" sz="3200" dirty="0"/>
              <a:t>Бизнес-ассоциация ТРИЗ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pic>
        <p:nvPicPr>
          <p:cNvPr id="5" name="Google Shape;424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0249" y="1484784"/>
            <a:ext cx="1668199" cy="3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2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0248" y="2132856"/>
            <a:ext cx="1139600" cy="447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2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0249" y="3793691"/>
            <a:ext cx="1404935" cy="49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7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0248" y="3197157"/>
            <a:ext cx="1242640" cy="44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28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0248" y="5214080"/>
            <a:ext cx="1372819" cy="59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29;p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60248" y="4432917"/>
            <a:ext cx="1571819" cy="65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30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0249" y="5877272"/>
            <a:ext cx="1404933" cy="602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95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изменениями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grpSp>
        <p:nvGrpSpPr>
          <p:cNvPr id="5" name="Google Shape;138;p3"/>
          <p:cNvGrpSpPr/>
          <p:nvPr/>
        </p:nvGrpSpPr>
        <p:grpSpPr>
          <a:xfrm>
            <a:off x="420202" y="841189"/>
            <a:ext cx="11436438" cy="2541581"/>
            <a:chOff x="2074" y="-1"/>
            <a:chExt cx="8491353" cy="2016234"/>
          </a:xfrm>
          <a:solidFill>
            <a:schemeClr val="accent6">
              <a:lumMod val="10000"/>
              <a:lumOff val="90000"/>
            </a:schemeClr>
          </a:solidFill>
        </p:grpSpPr>
        <p:sp>
          <p:nvSpPr>
            <p:cNvPr id="6" name="Google Shape;139;p3"/>
            <p:cNvSpPr/>
            <p:nvPr/>
          </p:nvSpPr>
          <p:spPr>
            <a:xfrm>
              <a:off x="541753" y="-1"/>
              <a:ext cx="7221177" cy="201623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0;p3"/>
            <p:cNvSpPr/>
            <p:nvPr/>
          </p:nvSpPr>
          <p:spPr>
            <a:xfrm>
              <a:off x="2074" y="604870"/>
              <a:ext cx="1979725" cy="806493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1;p3"/>
            <p:cNvSpPr txBox="1"/>
            <p:nvPr/>
          </p:nvSpPr>
          <p:spPr>
            <a:xfrm>
              <a:off x="41444" y="644240"/>
              <a:ext cx="1900985" cy="72775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rgbClr val="84209A"/>
                  </a:solidFill>
                  <a:latin typeface="Arial"/>
                  <a:ea typeface="Arial"/>
                  <a:cs typeface="Arial"/>
                  <a:sym typeface="Arial"/>
                </a:rPr>
                <a:t>Ситуация</a:t>
              </a:r>
              <a:endParaRPr sz="2800" b="1" i="0" u="none" strike="noStrike" cap="none" dirty="0">
                <a:solidFill>
                  <a:srgbClr val="84209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42;p3"/>
            <p:cNvSpPr/>
            <p:nvPr/>
          </p:nvSpPr>
          <p:spPr>
            <a:xfrm>
              <a:off x="2172617" y="604870"/>
              <a:ext cx="1979725" cy="806493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3;p3"/>
            <p:cNvSpPr txBox="1"/>
            <p:nvPr/>
          </p:nvSpPr>
          <p:spPr>
            <a:xfrm>
              <a:off x="2211987" y="644240"/>
              <a:ext cx="1900985" cy="72775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>
              <a:defPPr>
                <a:defRPr lang="ru-RU"/>
              </a:defPPr>
              <a:lvl1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800" b="1" i="0" u="none" strike="noStrike" cap="none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dirty="0">
                  <a:solidFill>
                    <a:srgbClr val="84209A"/>
                  </a:solidFill>
                  <a:sym typeface="Arial"/>
                </a:rPr>
                <a:t>Задачи</a:t>
              </a:r>
              <a:endParaRPr dirty="0">
                <a:solidFill>
                  <a:srgbClr val="84209A"/>
                </a:solidFill>
                <a:sym typeface="Arial"/>
              </a:endParaRPr>
            </a:p>
          </p:txBody>
        </p:sp>
        <p:sp>
          <p:nvSpPr>
            <p:cNvPr id="11" name="Google Shape;144;p3"/>
            <p:cNvSpPr/>
            <p:nvPr/>
          </p:nvSpPr>
          <p:spPr>
            <a:xfrm>
              <a:off x="4343159" y="604870"/>
              <a:ext cx="1979725" cy="806493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5;p3"/>
            <p:cNvSpPr txBox="1"/>
            <p:nvPr/>
          </p:nvSpPr>
          <p:spPr>
            <a:xfrm>
              <a:off x="4382529" y="644240"/>
              <a:ext cx="2091803" cy="72775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>
              <a:defPPr>
                <a:defRPr lang="ru-RU"/>
              </a:defPPr>
              <a:lvl1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800" b="1" i="0" u="none" strike="noStrike" cap="none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dirty="0">
                  <a:solidFill>
                    <a:srgbClr val="84209A"/>
                  </a:solidFill>
                  <a:sym typeface="Arial"/>
                </a:rPr>
                <a:t>Руководители</a:t>
              </a:r>
              <a:endParaRPr dirty="0">
                <a:solidFill>
                  <a:srgbClr val="84209A"/>
                </a:solidFill>
                <a:sym typeface="Arial"/>
              </a:endParaRPr>
            </a:p>
          </p:txBody>
        </p:sp>
        <p:sp>
          <p:nvSpPr>
            <p:cNvPr id="13" name="Google Shape;146;p3"/>
            <p:cNvSpPr/>
            <p:nvPr/>
          </p:nvSpPr>
          <p:spPr>
            <a:xfrm>
              <a:off x="6513702" y="604870"/>
              <a:ext cx="1979725" cy="806493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7;p3"/>
            <p:cNvSpPr txBox="1"/>
            <p:nvPr/>
          </p:nvSpPr>
          <p:spPr>
            <a:xfrm>
              <a:off x="6553072" y="644240"/>
              <a:ext cx="1900985" cy="72775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>
              <a:defPPr>
                <a:defRPr lang="ru-RU"/>
              </a:defPPr>
              <a:lvl1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800" b="1" i="0" u="none" strike="noStrike" cap="none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dirty="0">
                  <a:solidFill>
                    <a:srgbClr val="84209A"/>
                  </a:solidFill>
                  <a:sym typeface="Arial"/>
                </a:rPr>
                <a:t>Программы</a:t>
              </a:r>
              <a:endParaRPr dirty="0">
                <a:solidFill>
                  <a:srgbClr val="84209A"/>
                </a:solidFill>
                <a:sym typeface="Arial"/>
              </a:endParaRPr>
            </a:p>
          </p:txBody>
        </p:sp>
      </p:grpSp>
      <p:graphicFrame>
        <p:nvGraphicFramePr>
          <p:cNvPr id="15" name="Google Shape;148;p3"/>
          <p:cNvGraphicFramePr/>
          <p:nvPr>
            <p:extLst>
              <p:ext uri="{D42A27DB-BD31-4B8C-83A1-F6EECF244321}">
                <p14:modId xmlns:p14="http://schemas.microsoft.com/office/powerpoint/2010/main" val="3930145881"/>
              </p:ext>
            </p:extLst>
          </p:nvPr>
        </p:nvGraphicFramePr>
        <p:xfrm>
          <a:off x="275148" y="3299326"/>
          <a:ext cx="11581492" cy="32997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84209A"/>
                          </a:solidFill>
                        </a:rPr>
                        <a:t>Ускорение</a:t>
                      </a:r>
                      <a:endParaRPr sz="2000" b="1" u="none" strike="noStrike" cap="none" dirty="0">
                        <a:solidFill>
                          <a:srgbClr val="84209A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84209A"/>
                          </a:solidFill>
                        </a:rPr>
                        <a:t>Неопределенность</a:t>
                      </a:r>
                      <a:endParaRPr sz="2000" b="1" u="none" strike="noStrike" cap="none" dirty="0">
                        <a:solidFill>
                          <a:srgbClr val="84209A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84209A"/>
                          </a:solidFill>
                        </a:rPr>
                        <a:t>Предприниматели</a:t>
                      </a:r>
                      <a:endParaRPr sz="2000" b="1" u="none" strike="noStrike" cap="none" dirty="0">
                        <a:solidFill>
                          <a:srgbClr val="84209A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84209A"/>
                          </a:solidFill>
                        </a:rPr>
                        <a:t>Обучение</a:t>
                      </a:r>
                      <a:endParaRPr sz="2000" b="1" u="none" strike="noStrike" cap="none" dirty="0">
                        <a:solidFill>
                          <a:srgbClr val="84209A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521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 smtClean="0">
                          <a:solidFill>
                            <a:schemeClr val="accent6"/>
                          </a:solidFill>
                        </a:rPr>
                        <a:t>Санкции</a:t>
                      </a:r>
                      <a:r>
                        <a:rPr lang="ru-RU" sz="1800" u="none" strike="noStrike" cap="none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 smtClean="0">
                          <a:solidFill>
                            <a:schemeClr val="accent6"/>
                          </a:solidFill>
                        </a:rPr>
                        <a:t>Новые</a:t>
                      </a:r>
                      <a:r>
                        <a:rPr lang="en-US" sz="1800" u="none" strike="noStrike" cap="none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рынки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СВО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Цепочки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поставок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Эскалация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Дефицит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кадров</a:t>
                      </a:r>
                      <a:endParaRPr sz="1800" u="none" strike="noStrike" cap="none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Суверенитет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 smtClean="0">
                          <a:solidFill>
                            <a:schemeClr val="accent6"/>
                          </a:solidFill>
                        </a:rPr>
                        <a:t>Импортозамещ</a:t>
                      </a:r>
                      <a:r>
                        <a:rPr lang="ru-RU" sz="1800" u="none" strike="noStrike" cap="none" dirty="0" smtClean="0">
                          <a:solidFill>
                            <a:schemeClr val="accent6"/>
                          </a:solidFill>
                        </a:rPr>
                        <a:t>-</a:t>
                      </a:r>
                      <a:r>
                        <a:rPr lang="en-US" sz="1800" u="none" strike="noStrike" cap="none" dirty="0" err="1" smtClean="0">
                          <a:solidFill>
                            <a:schemeClr val="accent6"/>
                          </a:solidFill>
                        </a:rPr>
                        <a:t>ение</a:t>
                      </a:r>
                      <a:endParaRPr sz="1800" u="none" strike="noStrike" cap="none"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Новые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задачи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Отсутствие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решений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Скорость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решений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Цифровизация</a:t>
                      </a:r>
                      <a:endParaRPr sz="1800" u="none" strike="noStrike" cap="none" dirty="0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Фейки</a:t>
                      </a:r>
                      <a:endParaRPr sz="1800" u="none" strike="noStrike" cap="none" dirty="0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Киберугрозы</a:t>
                      </a:r>
                      <a:endParaRPr sz="1800" u="none" strike="noStrike" cap="none" dirty="0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Проблемы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с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оплатой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Срыв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поставок</a:t>
                      </a:r>
                      <a:endParaRPr sz="1800" u="none" strike="noStrike" cap="none" dirty="0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Разработка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продуктов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Цифровая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грамотность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Лидерство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Работа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в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командах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Принятие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решений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Системный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подход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Стратегическое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мышление</a:t>
                      </a:r>
                      <a:endParaRPr sz="1800" u="none" strike="noStrike" cap="none"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Решение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реальных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задач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страны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региона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Лучшие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практики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Экспертиза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Акселератор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проектов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Обучение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как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проект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Управление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командами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Экосистемы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84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проектах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 smtClean="0"/>
              <a:t>Eduniversal</a:t>
            </a:r>
            <a:r>
              <a:rPr lang="en-US" sz="2800" dirty="0" smtClean="0"/>
              <a:t> (2009 – 2024)</a:t>
            </a:r>
            <a:endParaRPr lang="ru-RU" sz="28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Global Management Challenge</a:t>
            </a:r>
          </a:p>
          <a:p>
            <a:pPr>
              <a:lnSpc>
                <a:spcPct val="100000"/>
              </a:lnSpc>
            </a:pPr>
            <a:r>
              <a:rPr lang="ru-RU" sz="2800" dirty="0"/>
              <a:t>Зарубежные стажировки Президентской программы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Китай, Сингапур, Индия, Турция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Оценка управленческих компетенций </a:t>
            </a:r>
            <a:r>
              <a:rPr lang="en-US" sz="2800" dirty="0" smtClean="0"/>
              <a:t>ATG CNT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(Германия, Австрия, Казахстан, Россия)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Форум АСИ: Сильные идеи для нового времени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Проекты АСИ: Открыто для всех, </a:t>
            </a:r>
            <a:r>
              <a:rPr lang="ru-RU" sz="2800" dirty="0" err="1" smtClean="0"/>
              <a:t>Инвестрейтинг</a:t>
            </a:r>
            <a:r>
              <a:rPr lang="ru-RU" sz="2800" dirty="0" smtClean="0"/>
              <a:t>, Молодые профессионалы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Проекты Президентской программы: </a:t>
            </a:r>
            <a:br>
              <a:rPr lang="ru-RU" sz="2800" dirty="0" smtClean="0"/>
            </a:br>
            <a:r>
              <a:rPr lang="ru-RU" sz="2800" dirty="0" smtClean="0"/>
              <a:t>Конкурс практик управленческого образования</a:t>
            </a:r>
          </a:p>
          <a:p>
            <a:pPr>
              <a:lnSpc>
                <a:spcPct val="100000"/>
              </a:lnSpc>
            </a:pPr>
            <a:endParaRPr lang="ru-RU" sz="2800" dirty="0" smtClean="0"/>
          </a:p>
          <a:p>
            <a:pPr>
              <a:lnSpc>
                <a:spcPct val="100000"/>
              </a:lnSpc>
            </a:pPr>
            <a:endParaRPr lang="ru-RU" sz="2800" dirty="0" smtClean="0"/>
          </a:p>
          <a:p>
            <a:pPr>
              <a:lnSpc>
                <a:spcPct val="100000"/>
              </a:lnSpc>
            </a:pPr>
            <a:endParaRPr lang="ru-RU" sz="2800" dirty="0" smtClean="0"/>
          </a:p>
          <a:p>
            <a:pPr>
              <a:lnSpc>
                <a:spcPct val="100000"/>
              </a:lnSpc>
            </a:pPr>
            <a:endParaRPr lang="ru-RU" sz="2800" dirty="0" smtClean="0"/>
          </a:p>
          <a:p>
            <a:pPr>
              <a:lnSpc>
                <a:spcPct val="100000"/>
              </a:lnSpc>
            </a:pP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10969625" y="6165850"/>
            <a:ext cx="1222375" cy="652463"/>
          </a:xfrm>
        </p:spPr>
        <p:txBody>
          <a:bodyPr/>
          <a:lstStyle/>
          <a:p>
            <a:pPr>
              <a:defRPr/>
            </a:pPr>
            <a:fld id="{6C547ABF-2972-40FD-8109-E5ECB5586C0C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5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Бизнес-школы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Правительственные чтения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РОСТ </a:t>
            </a:r>
            <a:r>
              <a:rPr lang="ru-RU" sz="2800" dirty="0"/>
              <a:t>– </a:t>
            </a:r>
            <a:r>
              <a:rPr lang="ru-RU" sz="2800" dirty="0" err="1"/>
              <a:t>РОссийские</a:t>
            </a:r>
            <a:r>
              <a:rPr lang="ru-RU" sz="2800" dirty="0"/>
              <a:t> </a:t>
            </a:r>
            <a:r>
              <a:rPr lang="ru-RU" sz="2800" dirty="0" err="1"/>
              <a:t>СТажировки</a:t>
            </a:r>
            <a:r>
              <a:rPr lang="ru-RU" sz="2800" dirty="0"/>
              <a:t> – бизнес-визиты на предприятия с решением реальных </a:t>
            </a:r>
            <a:r>
              <a:rPr lang="ru-RU" sz="2800" dirty="0" smtClean="0"/>
              <a:t>задач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Межрегиональная Ассоциация преподавателей Бизнес-практики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Бизнес-гравитация: онлайн мастер-классы с экспертами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Президентский Проектный офис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Драйвер событийных проектов:</a:t>
            </a:r>
          </a:p>
          <a:p>
            <a:pPr lvl="1">
              <a:lnSpc>
                <a:spcPct val="100000"/>
              </a:lnSpc>
            </a:pPr>
            <a:r>
              <a:rPr lang="ru-RU" sz="2800" dirty="0">
                <a:latin typeface="Verdana" panose="020B0604030504040204" pitchFamily="34" charset="0"/>
              </a:rPr>
              <a:t>Навигатор цифровых практик</a:t>
            </a:r>
          </a:p>
          <a:p>
            <a:pPr lvl="1">
              <a:lnSpc>
                <a:spcPct val="100000"/>
              </a:lnSpc>
            </a:pPr>
            <a:r>
              <a:rPr lang="ru-RU" sz="2800" dirty="0">
                <a:latin typeface="Verdana" panose="020B0604030504040204" pitchFamily="34" charset="0"/>
              </a:rPr>
              <a:t>Марафон практик </a:t>
            </a:r>
            <a:r>
              <a:rPr lang="ru-RU" sz="2800" dirty="0" smtClean="0">
                <a:latin typeface="Verdana" panose="020B0604030504040204" pitchFamily="34" charset="0"/>
              </a:rPr>
              <a:t>производительности</a:t>
            </a:r>
            <a:r>
              <a:rPr lang="ru-RU" sz="2800" dirty="0">
                <a:latin typeface="Verdana" panose="020B0604030504040204" pitchFamily="34" charset="0"/>
              </a:rPr>
              <a:t>: Сверх плана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5320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Российские </a:t>
            </a:r>
            <a:r>
              <a:rPr lang="ru-RU" dirty="0" err="1" smtClean="0"/>
              <a:t>СТажировки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140007"/>
            <a:ext cx="1368152" cy="136815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10" t="12880" r="1409"/>
          <a:stretch/>
        </p:blipFill>
        <p:spPr>
          <a:xfrm>
            <a:off x="326986" y="1438596"/>
            <a:ext cx="9937104" cy="46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9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Межрегиональная Ассоциация </a:t>
            </a:r>
            <a:br>
              <a:rPr lang="ru-RU" dirty="0" smtClean="0"/>
            </a:br>
            <a:r>
              <a:rPr lang="ru-RU" dirty="0" smtClean="0"/>
              <a:t>преподавателей бизнес-практики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3415" r="1483"/>
          <a:stretch/>
        </p:blipFill>
        <p:spPr>
          <a:xfrm>
            <a:off x="335359" y="1412776"/>
            <a:ext cx="9937105" cy="4639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105" y="112543"/>
            <a:ext cx="1372241" cy="137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03148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иденты">
  <a:themeElements>
    <a:clrScheme name="Другая 10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8C2868"/>
      </a:accent1>
      <a:accent2>
        <a:srgbClr val="CC0066"/>
      </a:accent2>
      <a:accent3>
        <a:srgbClr val="0070C0"/>
      </a:accent3>
      <a:accent4>
        <a:srgbClr val="5F0060"/>
      </a:accent4>
      <a:accent5>
        <a:srgbClr val="800080"/>
      </a:accent5>
      <a:accent6>
        <a:srgbClr val="002060"/>
      </a:accent6>
      <a:hlink>
        <a:srgbClr val="00B0F0"/>
      </a:hlink>
      <a:folHlink>
        <a:srgbClr val="FF0A84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П-2023 [Режим совместимости]" id="{9919E4A2-19AE-4A22-AD60-4F5EDB8A27F2}" vid="{B4640E8E-8C86-4354-B10D-7EA5C4E3974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президенты</Template>
  <TotalTime>270</TotalTime>
  <Words>301</Words>
  <Application>Microsoft Office PowerPoint</Application>
  <PresentationFormat>Широкоэкранный</PresentationFormat>
  <Paragraphs>115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Montserrat</vt:lpstr>
      <vt:lpstr>Montserrat Medium</vt:lpstr>
      <vt:lpstr>Times New Roman</vt:lpstr>
      <vt:lpstr>Verdana</vt:lpstr>
      <vt:lpstr>Wingdings</vt:lpstr>
      <vt:lpstr>Президенты</vt:lpstr>
      <vt:lpstr>Бизнес-школа: тренды, проекты, перспективы</vt:lpstr>
      <vt:lpstr>Малышева Лариса Анатольевна </vt:lpstr>
      <vt:lpstr>Бизнес-школа УрФУ</vt:lpstr>
      <vt:lpstr>Партнеры Бизнес-школы</vt:lpstr>
      <vt:lpstr>Управление изменениями</vt:lpstr>
      <vt:lpstr>Участие в проектах</vt:lpstr>
      <vt:lpstr>Проекты Бизнес-школы</vt:lpstr>
      <vt:lpstr>Российские СТажировки </vt:lpstr>
      <vt:lpstr>Межрегиональная Ассоциация  преподавателей бизнес-практики</vt:lpstr>
      <vt:lpstr>Бизнес-Гравитация</vt:lpstr>
      <vt:lpstr>Президентский проектный офис</vt:lpstr>
      <vt:lpstr>Акселератор событийных проектов</vt:lpstr>
      <vt:lpstr>Развитие экосистем: Сети связей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Президентская программа</dc:title>
  <dc:creator>Глазкова Алина Леонидовна</dc:creator>
  <cp:lastModifiedBy>User</cp:lastModifiedBy>
  <cp:revision>26</cp:revision>
  <dcterms:created xsi:type="dcterms:W3CDTF">2022-11-15T05:11:26Z</dcterms:created>
  <dcterms:modified xsi:type="dcterms:W3CDTF">2024-06-30T18:14:09Z</dcterms:modified>
</cp:coreProperties>
</file>