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889" r:id="rId1"/>
  </p:sldMasterIdLst>
  <p:notesMasterIdLst>
    <p:notesMasterId r:id="rId12"/>
  </p:notesMasterIdLst>
  <p:handoutMasterIdLst>
    <p:handoutMasterId r:id="rId13"/>
  </p:handoutMasterIdLst>
  <p:sldIdLst>
    <p:sldId id="1391" r:id="rId2"/>
    <p:sldId id="1393" r:id="rId3"/>
    <p:sldId id="1402" r:id="rId4"/>
    <p:sldId id="1395" r:id="rId5"/>
    <p:sldId id="1396" r:id="rId6"/>
    <p:sldId id="1397" r:id="rId7"/>
    <p:sldId id="1403" r:id="rId8"/>
    <p:sldId id="1405" r:id="rId9"/>
    <p:sldId id="1404" r:id="rId10"/>
    <p:sldId id="287" r:id="rId11"/>
  </p:sldIdLst>
  <p:sldSz cx="12192000" cy="6858000"/>
  <p:notesSz cx="6724650" cy="98742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B Sans Display" panose="020B0503040504020204" pitchFamily="34" charset="0"/>
      <p:regular r:id="rId18"/>
    </p:embeddedFont>
    <p:embeddedFont>
      <p:font typeface="SB Sans Display Light" panose="020B0303040504020204" pitchFamily="34" charset="0"/>
      <p:regular r:id="rId19"/>
    </p:embeddedFont>
    <p:embeddedFont>
      <p:font typeface="SB Sans Display Semibold" panose="020B0703040504020204" pitchFamily="34" charset="0"/>
      <p:bold r:id="rId20"/>
    </p:embeddedFont>
    <p:embeddedFont>
      <p:font typeface="SB Sans Text" panose="020B0503040504020204" pitchFamily="34" charset="-52"/>
      <p:regular r:id="rId21"/>
      <p:bold r:id="rId22"/>
      <p:italic r:id="rId23"/>
    </p:embeddedFont>
    <p:embeddedFont>
      <p:font typeface="SB Sans Text Light" panose="020B0303040504020204" pitchFamily="34" charset="-52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5" orient="horz" pos="2228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8" pos="4997" userDrawn="1">
          <p15:clr>
            <a:srgbClr val="A4A3A4"/>
          </p15:clr>
        </p15:guide>
        <p15:guide id="10" pos="1549" userDrawn="1">
          <p15:clr>
            <a:srgbClr val="A4A3A4"/>
          </p15:clr>
        </p15:guide>
        <p15:guide id="11" pos="3568" userDrawn="1">
          <p15:clr>
            <a:srgbClr val="A4A3A4"/>
          </p15:clr>
        </p15:guide>
        <p15:guide id="12" pos="211" userDrawn="1">
          <p15:clr>
            <a:srgbClr val="A4A3A4"/>
          </p15:clr>
        </p15:guide>
        <p15:guide id="13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B38"/>
    <a:srgbClr val="44D370"/>
    <a:srgbClr val="82AD2C"/>
    <a:srgbClr val="07729B"/>
    <a:srgbClr val="5AB0FF"/>
    <a:srgbClr val="05843D"/>
    <a:srgbClr val="005E7F"/>
    <a:srgbClr val="92D400"/>
    <a:srgbClr val="044F6B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411" autoAdjust="0"/>
  </p:normalViewPr>
  <p:slideViewPr>
    <p:cSldViewPr snapToGrid="0" showGuides="1">
      <p:cViewPr>
        <p:scale>
          <a:sx n="75" d="100"/>
          <a:sy n="75" d="100"/>
        </p:scale>
        <p:origin x="403" y="413"/>
      </p:cViewPr>
      <p:guideLst>
        <p:guide orient="horz" pos="3430"/>
        <p:guide orient="horz" pos="4088"/>
        <p:guide orient="horz" pos="2228"/>
        <p:guide orient="horz" pos="3067"/>
        <p:guide pos="4997"/>
        <p:guide pos="1549"/>
        <p:guide pos="3568"/>
        <p:guide pos="21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93915169852752E-2"/>
          <c:y val="4.9270701144169459E-3"/>
          <c:w val="0.97761216966029452"/>
          <c:h val="0.99014585977116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B2EB38"/>
              </a:solidFill>
            </a:ln>
          </c:spPr>
          <c:dPt>
            <c:idx val="0"/>
            <c:bubble3D val="0"/>
            <c:spPr>
              <a:solidFill>
                <a:srgbClr val="00B050">
                  <a:alpha val="70000"/>
                </a:srgbClr>
              </a:solidFill>
              <a:ln w="19050">
                <a:solidFill>
                  <a:srgbClr val="44D37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FBF-442B-945E-0F5A8D87D9BF}"/>
              </c:ext>
            </c:extLst>
          </c:dPt>
          <c:dPt>
            <c:idx val="1"/>
            <c:bubble3D val="0"/>
            <c:spPr>
              <a:solidFill>
                <a:srgbClr val="B2EB38">
                  <a:alpha val="70000"/>
                </a:srgbClr>
              </a:solidFill>
              <a:ln w="19050">
                <a:solidFill>
                  <a:srgbClr val="B2EB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F-442B-945E-0F5A8D87D9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F-442B-945E-0F5A8D87D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93915169852752E-2"/>
          <c:y val="4.9270701144169459E-3"/>
          <c:w val="0.97761216966029452"/>
          <c:h val="0.99014585977116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E7F"/>
              </a:solidFill>
            </a:ln>
          </c:spPr>
          <c:dPt>
            <c:idx val="0"/>
            <c:bubble3D val="0"/>
            <c:spPr>
              <a:solidFill>
                <a:srgbClr val="05843D"/>
              </a:solidFill>
              <a:ln w="19050">
                <a:solidFill>
                  <a:srgbClr val="44D37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4-4C97-8438-725DB39F56FF}"/>
              </c:ext>
            </c:extLst>
          </c:dPt>
          <c:dPt>
            <c:idx val="1"/>
            <c:bubble3D val="0"/>
            <c:spPr>
              <a:solidFill>
                <a:srgbClr val="82AD2C"/>
              </a:solidFill>
              <a:ln w="19050">
                <a:solidFill>
                  <a:srgbClr val="B2EB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B4-4C97-8438-725DB39F56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B4-4C97-8438-725DB39F5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93915169852752E-2"/>
          <c:y val="4.9270701144169459E-3"/>
          <c:w val="0.97761216966029452"/>
          <c:h val="0.99014585977116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4D370"/>
              </a:solidFill>
            </a:ln>
          </c:spPr>
          <c:dPt>
            <c:idx val="0"/>
            <c:bubble3D val="0"/>
            <c:spPr>
              <a:solidFill>
                <a:srgbClr val="005E7F">
                  <a:alpha val="80000"/>
                </a:srgbClr>
              </a:solidFill>
              <a:ln w="19050">
                <a:solidFill>
                  <a:srgbClr val="005E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C8-4BD4-9BFA-F5F90C5ACDCA}"/>
              </c:ext>
            </c:extLst>
          </c:dPt>
          <c:dPt>
            <c:idx val="1"/>
            <c:bubble3D val="0"/>
            <c:spPr>
              <a:solidFill>
                <a:srgbClr val="82AD2C"/>
              </a:solidFill>
              <a:ln w="19050">
                <a:solidFill>
                  <a:srgbClr val="B2EB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C8-4BD4-9BFA-F5F90C5ACDCA}"/>
              </c:ext>
            </c:extLst>
          </c:dPt>
          <c:dPt>
            <c:idx val="2"/>
            <c:bubble3D val="0"/>
            <c:spPr>
              <a:solidFill>
                <a:srgbClr val="44D370">
                  <a:alpha val="75000"/>
                </a:srgbClr>
              </a:solidFill>
              <a:ln w="19050">
                <a:solidFill>
                  <a:srgbClr val="44D37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C8-4BD4-9BFA-F5F90C5ACD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2">
                  <c:v>Кв. 2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</c:v>
                </c:pt>
                <c:pt idx="1">
                  <c:v>0.17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C8-4BD4-9BFA-F5F90C5AC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1941971347223E-2"/>
          <c:y val="6.8819598560552128E-2"/>
          <c:w val="0.72173886012158195"/>
          <c:h val="0.86236080287889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AB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F-405C-9775-261767F556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AB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F-405C-9775-261767F556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23</c:v>
                </c:pt>
              </c:strCache>
            </c:strRef>
          </c:tx>
          <c:spPr>
            <a:solidFill>
              <a:srgbClr val="5AB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F-405C-9775-261767F556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22</c:v>
                </c:pt>
              </c:strCache>
            </c:strRef>
          </c:tx>
          <c:spPr>
            <a:solidFill>
              <a:srgbClr val="5AB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F-405C-9775-261767F556E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5AB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F-405C-9775-261767F55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5"/>
        <c:axId val="729495032"/>
        <c:axId val="729497000"/>
      </c:barChart>
      <c:catAx>
        <c:axId val="729495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29497000"/>
        <c:crosses val="autoZero"/>
        <c:auto val="1"/>
        <c:lblAlgn val="ctr"/>
        <c:lblOffset val="100"/>
        <c:noMultiLvlLbl val="0"/>
      </c:catAx>
      <c:valAx>
        <c:axId val="7294970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2949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2/19/2025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2/19/2025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698373" indent="-2686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74420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04188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933956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8840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608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376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144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3D79715-04B5-4F51-80C9-1CC2D026BE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>
            <a:blip r:embed="rId2" cstate="print"/>
            <a:stretch>
              <a:fillRect l="-1874" t="-17679" r="-46537" b="-35972"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0095" y="3611221"/>
            <a:ext cx="5340992" cy="98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179137" rtl="0" fontAlgn="base">
              <a:lnSpc>
                <a:spcPts val="2462"/>
              </a:lnSpc>
              <a:spcBef>
                <a:spcPct val="0"/>
              </a:spcBef>
              <a:spcAft>
                <a:spcPct val="0"/>
              </a:spcAft>
              <a:defRPr lang="en-US" sz="5400" b="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First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0095" y="5729375"/>
            <a:ext cx="5340991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spc="-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50304050402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35093" indent="0">
              <a:buNone/>
              <a:defRPr>
                <a:solidFill>
                  <a:schemeClr val="tx1"/>
                </a:solidFill>
              </a:defRPr>
            </a:lvl3pPr>
            <a:lvl4pPr marL="461002" indent="0">
              <a:buNone/>
              <a:defRPr>
                <a:solidFill>
                  <a:schemeClr val="tx1"/>
                </a:solidFill>
              </a:defRPr>
            </a:lvl4pPr>
            <a:lvl5pPr marL="696094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message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67620B-50B6-4837-82F8-75D1970FA9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738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6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3">
            <a:extLst>
              <a:ext uri="{FF2B5EF4-FFF2-40B4-BE49-F238E27FC236}">
                <a16:creationId xmlns:a16="http://schemas.microsoft.com/office/drawing/2014/main" id="{59BE5A3A-BD76-42AF-90F7-6C8D8E68F740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676601" y="6554103"/>
            <a:ext cx="375214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1057917" rtl="0" eaLnBrk="1" fontAlgn="base" latinLnBrk="0" hangingPunct="1">
              <a:lnSpc>
                <a:spcPts val="13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pPr marL="0" marR="0" lvl="0" indent="0" algn="l" defTabSz="1057917" rtl="0" eaLnBrk="1" fontAlgn="base" latinLnBrk="0" hangingPunct="1">
                <a:lnSpc>
                  <a:spcPts val="1388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9968" y="290808"/>
            <a:ext cx="1151792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algn="l" defTabSz="1179137" rtl="0" fontAlgn="base">
              <a:lnSpc>
                <a:spcPts val="2462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First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971" y="790541"/>
            <a:ext cx="11517922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1" kern="1200" spc="0" baseline="0" dirty="0">
                <a:gradFill>
                  <a:gsLst>
                    <a:gs pos="54000">
                      <a:srgbClr val="45D371"/>
                    </a:gs>
                    <a:gs pos="19000">
                      <a:srgbClr val="B2EC38"/>
                    </a:gs>
                    <a:gs pos="82000">
                      <a:srgbClr val="5AAFFF"/>
                    </a:gs>
                  </a:gsLst>
                  <a:lin ang="198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50304050402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35093" indent="0">
              <a:buNone/>
              <a:defRPr>
                <a:solidFill>
                  <a:schemeClr val="tx1"/>
                </a:solidFill>
              </a:defRPr>
            </a:lvl3pPr>
            <a:lvl4pPr marL="461002" indent="0">
              <a:buNone/>
              <a:defRPr>
                <a:solidFill>
                  <a:schemeClr val="tx1"/>
                </a:solidFill>
              </a:defRPr>
            </a:lvl4pPr>
            <a:lvl5pPr marL="696094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message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90091C-BBF7-4D01-A38E-717D2259726A}"/>
              </a:ext>
            </a:extLst>
          </p:cNvPr>
          <p:cNvSpPr/>
          <p:nvPr userDrawn="1"/>
        </p:nvSpPr>
        <p:spPr>
          <a:xfrm>
            <a:off x="-759955" y="1835832"/>
            <a:ext cx="520106" cy="520106"/>
          </a:xfrm>
          <a:prstGeom prst="rect">
            <a:avLst/>
          </a:prstGeom>
          <a:solidFill>
            <a:srgbClr val="00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48BF50-C400-45F1-96C0-B5C9B831F507}"/>
              </a:ext>
            </a:extLst>
          </p:cNvPr>
          <p:cNvSpPr/>
          <p:nvPr userDrawn="1"/>
        </p:nvSpPr>
        <p:spPr>
          <a:xfrm>
            <a:off x="-759955" y="2462480"/>
            <a:ext cx="520106" cy="520106"/>
          </a:xfrm>
          <a:prstGeom prst="rect">
            <a:avLst/>
          </a:prstGeom>
          <a:solidFill>
            <a:srgbClr val="44D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F5837A-2F05-4468-A525-8F307FAE736A}"/>
              </a:ext>
            </a:extLst>
          </p:cNvPr>
          <p:cNvSpPr/>
          <p:nvPr userDrawn="1"/>
        </p:nvSpPr>
        <p:spPr>
          <a:xfrm>
            <a:off x="-759955" y="3089128"/>
            <a:ext cx="520106" cy="520106"/>
          </a:xfrm>
          <a:prstGeom prst="rect">
            <a:avLst/>
          </a:prstGeom>
          <a:solidFill>
            <a:srgbClr val="5A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172DC2-AF2E-4E73-ACF2-8C382E6DD5D2}"/>
              </a:ext>
            </a:extLst>
          </p:cNvPr>
          <p:cNvSpPr/>
          <p:nvPr userDrawn="1"/>
        </p:nvSpPr>
        <p:spPr>
          <a:xfrm>
            <a:off x="-759955" y="3715775"/>
            <a:ext cx="520106" cy="520106"/>
          </a:xfrm>
          <a:prstGeom prst="rect">
            <a:avLst/>
          </a:prstGeom>
          <a:solidFill>
            <a:srgbClr val="B2E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05E27C5-6C86-4E3E-B94D-914850D7B066}"/>
              </a:ext>
            </a:extLst>
          </p:cNvPr>
          <p:cNvGrpSpPr/>
          <p:nvPr userDrawn="1"/>
        </p:nvGrpSpPr>
        <p:grpSpPr>
          <a:xfrm>
            <a:off x="-762000" y="4342422"/>
            <a:ext cx="524196" cy="639549"/>
            <a:chOff x="9067495" y="2024518"/>
            <a:chExt cx="921591" cy="112439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177FA13-BAE0-49FF-A65B-8A628A832EC5}"/>
                </a:ext>
              </a:extLst>
            </p:cNvPr>
            <p:cNvSpPr/>
            <p:nvPr/>
          </p:nvSpPr>
          <p:spPr>
            <a:xfrm>
              <a:off x="9074686" y="2024518"/>
              <a:ext cx="914400" cy="914400"/>
            </a:xfrm>
            <a:prstGeom prst="rect">
              <a:avLst/>
            </a:prstGeom>
            <a:gradFill>
              <a:gsLst>
                <a:gs pos="47000">
                  <a:srgbClr val="44D370"/>
                </a:gs>
                <a:gs pos="10000">
                  <a:srgbClr val="B2EB38"/>
                </a:gs>
                <a:gs pos="100000">
                  <a:srgbClr val="5AB0FF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C8E63D-B3AC-45A9-A121-C3D4030561CE}"/>
                </a:ext>
              </a:extLst>
            </p:cNvPr>
            <p:cNvSpPr txBox="1"/>
            <p:nvPr/>
          </p:nvSpPr>
          <p:spPr>
            <a:xfrm>
              <a:off x="9067497" y="2024518"/>
              <a:ext cx="921589" cy="486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0"/>
                </a:rPr>
                <a:t>#44D370</a:t>
              </a:r>
              <a:endParaRPr lang="ru-RU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937C44-DBE6-440E-B34E-49299977925D}"/>
                </a:ext>
              </a:extLst>
            </p:cNvPr>
            <p:cNvSpPr txBox="1"/>
            <p:nvPr/>
          </p:nvSpPr>
          <p:spPr>
            <a:xfrm>
              <a:off x="9067497" y="2343218"/>
              <a:ext cx="921589" cy="486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0"/>
                </a:rPr>
                <a:t>#5AB0FF</a:t>
              </a:r>
              <a:endParaRPr lang="ru-RU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53C82C-515B-444D-A2DD-7F1AAD4B19BE}"/>
                </a:ext>
              </a:extLst>
            </p:cNvPr>
            <p:cNvSpPr txBox="1"/>
            <p:nvPr/>
          </p:nvSpPr>
          <p:spPr>
            <a:xfrm>
              <a:off x="9067495" y="2661918"/>
              <a:ext cx="921589" cy="486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0"/>
                </a:rPr>
                <a:t>#B2EB38</a:t>
              </a:r>
              <a:endParaRPr lang="ru-RU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676601" y="6554103"/>
            <a:ext cx="375214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1057917" rtl="0" eaLnBrk="1" fontAlgn="base" latinLnBrk="0" hangingPunct="1">
              <a:lnSpc>
                <a:spcPts val="13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108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pPr marL="0" marR="0" lvl="0" indent="0" algn="l" defTabSz="1057917" rtl="0" eaLnBrk="1" fontAlgn="base" latinLnBrk="0" hangingPunct="1">
                <a:lnSpc>
                  <a:spcPts val="1388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8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9968" y="290808"/>
            <a:ext cx="1151792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algn="l" defTabSz="1179137" rtl="0" fontAlgn="base">
              <a:lnSpc>
                <a:spcPts val="2462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First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971" y="790541"/>
            <a:ext cx="11517922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1" kern="1200" spc="-160" dirty="0">
                <a:gradFill>
                  <a:gsLst>
                    <a:gs pos="54000">
                      <a:srgbClr val="45D371"/>
                    </a:gs>
                    <a:gs pos="19000">
                      <a:srgbClr val="B2EC38"/>
                    </a:gs>
                    <a:gs pos="82000">
                      <a:srgbClr val="5AAFFF"/>
                    </a:gs>
                  </a:gsLst>
                  <a:lin ang="198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50304050402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35093" indent="0">
              <a:buNone/>
              <a:defRPr>
                <a:solidFill>
                  <a:schemeClr val="tx1"/>
                </a:solidFill>
              </a:defRPr>
            </a:lvl3pPr>
            <a:lvl4pPr marL="461002" indent="0">
              <a:buNone/>
              <a:defRPr>
                <a:solidFill>
                  <a:schemeClr val="tx1"/>
                </a:solidFill>
              </a:defRPr>
            </a:lvl4pPr>
            <a:lvl5pPr marL="696094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message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85A04F5-7454-4C45-B9C8-9C571C052F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9673" y="-371520"/>
            <a:ext cx="11537528" cy="6850368"/>
            <a:chOff x="-155573" y="277229"/>
            <a:chExt cx="11520000" cy="683996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12452E2-C484-4B6D-80E6-05BC5DD9A560}"/>
                </a:ext>
              </a:extLst>
            </p:cNvPr>
            <p:cNvSpPr/>
            <p:nvPr/>
          </p:nvSpPr>
          <p:spPr>
            <a:xfrm>
              <a:off x="204427" y="277229"/>
              <a:ext cx="72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39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EB003CC-EE6C-40C3-8C4B-EDE379145466}"/>
                </a:ext>
              </a:extLst>
            </p:cNvPr>
            <p:cNvSpPr/>
            <p:nvPr/>
          </p:nvSpPr>
          <p:spPr>
            <a:xfrm>
              <a:off x="924427" y="277229"/>
              <a:ext cx="108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39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823AE5C-E488-4DCF-BF62-8F60257549B2}"/>
                </a:ext>
              </a:extLst>
            </p:cNvPr>
            <p:cNvSpPr/>
            <p:nvPr/>
          </p:nvSpPr>
          <p:spPr>
            <a:xfrm>
              <a:off x="2004427" y="277229"/>
              <a:ext cx="180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39" dirty="0"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17841DE-621C-4C3E-BB3D-FA257E795A77}"/>
                </a:ext>
              </a:extLst>
            </p:cNvPr>
            <p:cNvSpPr/>
            <p:nvPr/>
          </p:nvSpPr>
          <p:spPr>
            <a:xfrm>
              <a:off x="3804427" y="277229"/>
              <a:ext cx="288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39" dirty="0"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ED699BA-8BA0-4B22-8F33-247863AE6ED4}"/>
                </a:ext>
              </a:extLst>
            </p:cNvPr>
            <p:cNvSpPr/>
            <p:nvPr/>
          </p:nvSpPr>
          <p:spPr>
            <a:xfrm>
              <a:off x="6684427" y="277229"/>
              <a:ext cx="468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39" dirty="0"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05467DA-0E24-410D-8630-5AC741D1EF14}"/>
                </a:ext>
              </a:extLst>
            </p:cNvPr>
            <p:cNvSpPr/>
            <p:nvPr/>
          </p:nvSpPr>
          <p:spPr>
            <a:xfrm>
              <a:off x="-155573" y="277229"/>
              <a:ext cx="360000" cy="360000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39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0997D910-E5C9-4B7B-B9D2-C744C6D94BC6}"/>
                </a:ext>
              </a:extLst>
            </p:cNvPr>
            <p:cNvGrpSpPr/>
            <p:nvPr/>
          </p:nvGrpSpPr>
          <p:grpSpPr>
            <a:xfrm>
              <a:off x="-155573" y="637190"/>
              <a:ext cx="11520000" cy="720000"/>
              <a:chOff x="-155573" y="621315"/>
              <a:chExt cx="11520000" cy="720000"/>
            </a:xfrm>
          </p:grpSpPr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2E052706-CF4B-42C8-A76B-8817ECD81B34}"/>
                  </a:ext>
                </a:extLst>
              </p:cNvPr>
              <p:cNvSpPr/>
              <p:nvPr/>
            </p:nvSpPr>
            <p:spPr>
              <a:xfrm>
                <a:off x="204427" y="621315"/>
                <a:ext cx="72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41841DF0-2984-44BA-9DAA-BD756415898B}"/>
                  </a:ext>
                </a:extLst>
              </p:cNvPr>
              <p:cNvSpPr/>
              <p:nvPr/>
            </p:nvSpPr>
            <p:spPr>
              <a:xfrm>
                <a:off x="924427" y="621315"/>
                <a:ext cx="10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C418FC6F-2765-4DCA-95E3-27030A37CB21}"/>
                  </a:ext>
                </a:extLst>
              </p:cNvPr>
              <p:cNvSpPr/>
              <p:nvPr/>
            </p:nvSpPr>
            <p:spPr>
              <a:xfrm>
                <a:off x="2004427" y="621315"/>
                <a:ext cx="180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8C8C6128-5E0D-41F5-9601-A200EAA0CD52}"/>
                  </a:ext>
                </a:extLst>
              </p:cNvPr>
              <p:cNvSpPr/>
              <p:nvPr/>
            </p:nvSpPr>
            <p:spPr>
              <a:xfrm>
                <a:off x="3804427" y="621315"/>
                <a:ext cx="28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BEFF86D9-4708-476C-9BDA-E14AA312DC0F}"/>
                  </a:ext>
                </a:extLst>
              </p:cNvPr>
              <p:cNvSpPr/>
              <p:nvPr/>
            </p:nvSpPr>
            <p:spPr>
              <a:xfrm>
                <a:off x="6684427" y="621315"/>
                <a:ext cx="46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A18034A9-2D1D-4EBF-8EB1-DCE2D1833E5F}"/>
                  </a:ext>
                </a:extLst>
              </p:cNvPr>
              <p:cNvSpPr/>
              <p:nvPr/>
            </p:nvSpPr>
            <p:spPr>
              <a:xfrm>
                <a:off x="-155573" y="621315"/>
                <a:ext cx="36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CEF293A9-BBEF-4BF8-B0B8-E6EFF27CB420}"/>
                </a:ext>
              </a:extLst>
            </p:cNvPr>
            <p:cNvGrpSpPr/>
            <p:nvPr/>
          </p:nvGrpSpPr>
          <p:grpSpPr>
            <a:xfrm>
              <a:off x="-155573" y="1357190"/>
              <a:ext cx="11520000" cy="1080000"/>
              <a:chOff x="-155573" y="621315"/>
              <a:chExt cx="11520000" cy="720000"/>
            </a:xfrm>
          </p:grpSpPr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73EDB9BD-8650-4715-8860-0AE8DB5D8F7D}"/>
                  </a:ext>
                </a:extLst>
              </p:cNvPr>
              <p:cNvSpPr/>
              <p:nvPr/>
            </p:nvSpPr>
            <p:spPr>
              <a:xfrm>
                <a:off x="204427" y="621315"/>
                <a:ext cx="72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EBDE0A4A-14DF-450F-92DF-8AD1AD945EB7}"/>
                  </a:ext>
                </a:extLst>
              </p:cNvPr>
              <p:cNvSpPr/>
              <p:nvPr/>
            </p:nvSpPr>
            <p:spPr>
              <a:xfrm>
                <a:off x="924427" y="621315"/>
                <a:ext cx="10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9B253C7A-987A-46C9-910B-47A39A21911C}"/>
                  </a:ext>
                </a:extLst>
              </p:cNvPr>
              <p:cNvSpPr/>
              <p:nvPr/>
            </p:nvSpPr>
            <p:spPr>
              <a:xfrm>
                <a:off x="2004427" y="621315"/>
                <a:ext cx="180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35871A2A-DF6F-4213-9A28-2FEFC818B8DD}"/>
                  </a:ext>
                </a:extLst>
              </p:cNvPr>
              <p:cNvSpPr/>
              <p:nvPr/>
            </p:nvSpPr>
            <p:spPr>
              <a:xfrm>
                <a:off x="3804427" y="621315"/>
                <a:ext cx="28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A33100C4-58D7-4A94-B23B-A985637741A2}"/>
                  </a:ext>
                </a:extLst>
              </p:cNvPr>
              <p:cNvSpPr/>
              <p:nvPr/>
            </p:nvSpPr>
            <p:spPr>
              <a:xfrm>
                <a:off x="6684427" y="621315"/>
                <a:ext cx="46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803E612C-2A82-4196-BFC8-EAA7E2B2F71D}"/>
                  </a:ext>
                </a:extLst>
              </p:cNvPr>
              <p:cNvSpPr/>
              <p:nvPr/>
            </p:nvSpPr>
            <p:spPr>
              <a:xfrm>
                <a:off x="-155573" y="621315"/>
                <a:ext cx="36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C74120F6-2A78-4125-955E-E365FFB81DCF}"/>
                </a:ext>
              </a:extLst>
            </p:cNvPr>
            <p:cNvGrpSpPr/>
            <p:nvPr/>
          </p:nvGrpSpPr>
          <p:grpSpPr>
            <a:xfrm>
              <a:off x="-155573" y="2437191"/>
              <a:ext cx="11520000" cy="1800000"/>
              <a:chOff x="-155573" y="621315"/>
              <a:chExt cx="11520000" cy="720000"/>
            </a:xfrm>
          </p:grpSpPr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262BCC05-08EF-4A14-91C7-8E01BFCBE511}"/>
                  </a:ext>
                </a:extLst>
              </p:cNvPr>
              <p:cNvSpPr/>
              <p:nvPr/>
            </p:nvSpPr>
            <p:spPr>
              <a:xfrm>
                <a:off x="204427" y="621315"/>
                <a:ext cx="72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FB06B1A9-D79E-4FBC-B5C1-294528935C45}"/>
                  </a:ext>
                </a:extLst>
              </p:cNvPr>
              <p:cNvSpPr/>
              <p:nvPr/>
            </p:nvSpPr>
            <p:spPr>
              <a:xfrm>
                <a:off x="924427" y="621315"/>
                <a:ext cx="10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78B9CAC0-61EC-4639-8ED1-864191922F9E}"/>
                  </a:ext>
                </a:extLst>
              </p:cNvPr>
              <p:cNvSpPr/>
              <p:nvPr/>
            </p:nvSpPr>
            <p:spPr>
              <a:xfrm>
                <a:off x="2004427" y="621315"/>
                <a:ext cx="180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3B7F6E2D-1BDE-41F9-9E34-E8F4B0C57C17}"/>
                  </a:ext>
                </a:extLst>
              </p:cNvPr>
              <p:cNvSpPr/>
              <p:nvPr/>
            </p:nvSpPr>
            <p:spPr>
              <a:xfrm>
                <a:off x="3804427" y="621315"/>
                <a:ext cx="28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A608901F-AF75-4BB7-A2E4-E9DCD06EFBF9}"/>
                  </a:ext>
                </a:extLst>
              </p:cNvPr>
              <p:cNvSpPr/>
              <p:nvPr/>
            </p:nvSpPr>
            <p:spPr>
              <a:xfrm>
                <a:off x="6684427" y="621315"/>
                <a:ext cx="46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9C151440-3ABD-4D47-A873-3C65D0CCA48A}"/>
                  </a:ext>
                </a:extLst>
              </p:cNvPr>
              <p:cNvSpPr/>
              <p:nvPr/>
            </p:nvSpPr>
            <p:spPr>
              <a:xfrm>
                <a:off x="-155573" y="621315"/>
                <a:ext cx="36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15BD5A8A-4BCA-4426-B4A1-882CD5EAA882}"/>
                </a:ext>
              </a:extLst>
            </p:cNvPr>
            <p:cNvGrpSpPr/>
            <p:nvPr/>
          </p:nvGrpSpPr>
          <p:grpSpPr>
            <a:xfrm>
              <a:off x="-155573" y="4237190"/>
              <a:ext cx="11520000" cy="2880000"/>
              <a:chOff x="-155573" y="621315"/>
              <a:chExt cx="11520000" cy="720000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A0AF0221-8FB4-49FA-9BDF-3B767334CD80}"/>
                  </a:ext>
                </a:extLst>
              </p:cNvPr>
              <p:cNvSpPr/>
              <p:nvPr/>
            </p:nvSpPr>
            <p:spPr>
              <a:xfrm>
                <a:off x="204427" y="621315"/>
                <a:ext cx="72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6B99457D-DF68-4090-BD67-2BDD2CCC0369}"/>
                  </a:ext>
                </a:extLst>
              </p:cNvPr>
              <p:cNvSpPr/>
              <p:nvPr/>
            </p:nvSpPr>
            <p:spPr>
              <a:xfrm>
                <a:off x="924427" y="621315"/>
                <a:ext cx="10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E3CCEB91-312F-40DD-BFEC-7B6703A8358D}"/>
                  </a:ext>
                </a:extLst>
              </p:cNvPr>
              <p:cNvSpPr/>
              <p:nvPr/>
            </p:nvSpPr>
            <p:spPr>
              <a:xfrm>
                <a:off x="2004427" y="621315"/>
                <a:ext cx="180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02E08909-DA48-4592-82C9-978BF0CAA9BB}"/>
                  </a:ext>
                </a:extLst>
              </p:cNvPr>
              <p:cNvSpPr/>
              <p:nvPr/>
            </p:nvSpPr>
            <p:spPr>
              <a:xfrm>
                <a:off x="3804427" y="621315"/>
                <a:ext cx="28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ABCF45D6-7ED8-45F4-B4E5-11F483A01FB2}"/>
                  </a:ext>
                </a:extLst>
              </p:cNvPr>
              <p:cNvSpPr/>
              <p:nvPr/>
            </p:nvSpPr>
            <p:spPr>
              <a:xfrm>
                <a:off x="6684427" y="621315"/>
                <a:ext cx="468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39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F04988A2-41ED-4998-9FEA-5011D3A32916}"/>
                  </a:ext>
                </a:extLst>
              </p:cNvPr>
              <p:cNvSpPr/>
              <p:nvPr/>
            </p:nvSpPr>
            <p:spPr>
              <a:xfrm>
                <a:off x="-155573" y="621315"/>
                <a:ext cx="360000" cy="720000"/>
              </a:xfrm>
              <a:prstGeom prst="rect">
                <a:avLst/>
              </a:prstGeom>
              <a:noFill/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3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6EA51B-4982-4834-8D96-8435040C86F8}"/>
              </a:ext>
            </a:extLst>
          </p:cNvPr>
          <p:cNvSpPr/>
          <p:nvPr userDrawn="1"/>
        </p:nvSpPr>
        <p:spPr>
          <a:xfrm>
            <a:off x="0" y="371265"/>
            <a:ext cx="334108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BCC2FD3-EC1B-4C91-BC35-804259866174}"/>
              </a:ext>
            </a:extLst>
          </p:cNvPr>
          <p:cNvSpPr/>
          <p:nvPr userDrawn="1"/>
        </p:nvSpPr>
        <p:spPr>
          <a:xfrm>
            <a:off x="368331" y="17869"/>
            <a:ext cx="334108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7E8562-0999-415E-98B4-1CC6CD7D4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913C9-1FDB-4699-8CB5-F04633F5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A6B643-AC2A-44A8-AA3A-53276284F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A0608-A9AE-48C6-922A-6AAA75B1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CCA0-184A-4DF0-AFB6-D8656BF0922A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3B217-BC33-4EE7-A960-AC473D7B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B300-767F-4A5F-9FBD-FCB73394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B05A-9725-48A7-9DAF-B5EEC3D86AA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B2FD534-2ED6-4DA6-AED4-B3789C6D5976}"/>
              </a:ext>
            </a:extLst>
          </p:cNvPr>
          <p:cNvSpPr/>
          <p:nvPr userDrawn="1"/>
        </p:nvSpPr>
        <p:spPr>
          <a:xfrm>
            <a:off x="-1431758" y="1186511"/>
            <a:ext cx="15055516" cy="567149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16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0" r:id="rId2"/>
    <p:sldLayoutId id="2147483921" r:id="rId3"/>
    <p:sldLayoutId id="2147483923" r:id="rId4"/>
  </p:sldLayoutIdLst>
  <p:transition/>
  <p:hf hdr="0" dt="0"/>
  <p:txStyles>
    <p:titleStyle>
      <a:lvl1pPr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2pPr>
      <a:lvl3pPr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3pPr>
      <a:lvl4pPr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4pPr>
      <a:lvl5pPr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5pPr>
      <a:lvl6pPr marL="528958"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6pPr>
      <a:lvl7pPr marL="1057917"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7pPr>
      <a:lvl8pPr marL="1586875"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8pPr>
      <a:lvl9pPr marL="2115834" algn="l" defTabSz="1179137" rtl="0" fontAlgn="base">
        <a:lnSpc>
          <a:spcPts val="3934"/>
        </a:lnSpc>
        <a:spcBef>
          <a:spcPct val="0"/>
        </a:spcBef>
        <a:spcAft>
          <a:spcPct val="0"/>
        </a:spcAft>
        <a:defRPr sz="2831" b="1">
          <a:solidFill>
            <a:schemeClr val="tx1"/>
          </a:solidFill>
          <a:latin typeface="Arial" pitchFamily="34" charset="0"/>
        </a:defRPr>
      </a:lvl9pPr>
    </p:titleStyle>
    <p:bodyStyle>
      <a:lvl1pPr marL="442636" indent="-442636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•"/>
        <a:defRPr sz="1231">
          <a:solidFill>
            <a:schemeClr val="tx1"/>
          </a:solidFill>
          <a:latin typeface="+mn-lt"/>
          <a:ea typeface="+mn-ea"/>
          <a:cs typeface="+mn-cs"/>
        </a:defRPr>
      </a:lvl1pPr>
      <a:lvl2pPr marL="235093" indent="-235093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•"/>
        <a:defRPr sz="1231">
          <a:solidFill>
            <a:schemeClr val="tx1"/>
          </a:solidFill>
          <a:latin typeface="+mn-lt"/>
        </a:defRPr>
      </a:lvl2pPr>
      <a:lvl3pPr marL="461002" indent="-225910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231">
          <a:solidFill>
            <a:schemeClr val="tx1"/>
          </a:solidFill>
          <a:latin typeface="+mn-lt"/>
        </a:defRPr>
      </a:lvl3pPr>
      <a:lvl4pPr marL="696095" indent="-235093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•"/>
        <a:defRPr sz="1108">
          <a:solidFill>
            <a:schemeClr val="tx1"/>
          </a:solidFill>
          <a:latin typeface="+mn-lt"/>
        </a:defRPr>
      </a:lvl4pPr>
      <a:lvl5pPr marL="918331" indent="-222237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108">
          <a:solidFill>
            <a:schemeClr val="tx1"/>
          </a:solidFill>
          <a:latin typeface="+mn-lt"/>
        </a:defRPr>
      </a:lvl5pPr>
      <a:lvl6pPr marL="1447289" indent="-222237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108">
          <a:solidFill>
            <a:schemeClr val="tx1"/>
          </a:solidFill>
          <a:latin typeface="+mn-lt"/>
        </a:defRPr>
      </a:lvl6pPr>
      <a:lvl7pPr marL="1976248" indent="-222237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108">
          <a:solidFill>
            <a:schemeClr val="tx1"/>
          </a:solidFill>
          <a:latin typeface="+mn-lt"/>
        </a:defRPr>
      </a:lvl7pPr>
      <a:lvl8pPr marL="2505206" indent="-222237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108">
          <a:solidFill>
            <a:schemeClr val="tx1"/>
          </a:solidFill>
          <a:latin typeface="+mn-lt"/>
        </a:defRPr>
      </a:lvl8pPr>
      <a:lvl9pPr marL="3034164" indent="-222237" algn="l" defTabSz="1179137" rtl="0" fontAlgn="base">
        <a:spcBef>
          <a:spcPct val="0"/>
        </a:spcBef>
        <a:spcAft>
          <a:spcPts val="347"/>
        </a:spcAft>
        <a:buFont typeface="Arial" pitchFamily="34" charset="0"/>
        <a:buChar char="‒"/>
        <a:defRPr sz="11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28958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2pPr>
      <a:lvl3pPr marL="1057917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3pPr>
      <a:lvl4pPr marL="1586875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4pPr>
      <a:lvl5pPr marL="2115834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5pPr>
      <a:lvl6pPr marL="2644792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6pPr>
      <a:lvl7pPr marL="3173751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7pPr>
      <a:lvl8pPr marL="3702709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8pPr>
      <a:lvl9pPr marL="4231668" algn="l" defTabSz="1057917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D8822-C886-4B72-869B-EB27A87A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5" y="2762250"/>
            <a:ext cx="10329613" cy="18327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1" kern="0" dirty="0">
                <a:cs typeface="SB Sans Display Semibold" panose="020B0503040504020204" pitchFamily="34" charset="0"/>
              </a:rPr>
              <a:t>Исследование рынка </a:t>
            </a:r>
            <a:br>
              <a:rPr lang="ru-RU" sz="4400" b="1" kern="0" dirty="0">
                <a:cs typeface="SB Sans Display Semibold" panose="020B0503040504020204" pitchFamily="34" charset="0"/>
              </a:rPr>
            </a:br>
            <a:r>
              <a:rPr lang="ru-RU" sz="4400" b="1" kern="0" dirty="0">
                <a:cs typeface="SB Sans Display Semibold" panose="020B0503040504020204" pitchFamily="34" charset="0"/>
              </a:rPr>
              <a:t>бизнес-образования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59539-CF26-49E5-8981-F5643A356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06" y="696577"/>
            <a:ext cx="1993490" cy="655100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BD26AE3A-6870-4B39-889B-7A3666DF3A2A}"/>
              </a:ext>
            </a:extLst>
          </p:cNvPr>
          <p:cNvSpPr txBox="1">
            <a:spLocks/>
          </p:cNvSpPr>
          <p:nvPr/>
        </p:nvSpPr>
        <p:spPr>
          <a:xfrm>
            <a:off x="710095" y="5851784"/>
            <a:ext cx="8040713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None/>
              <a:defRPr lang="en-US" sz="2000" b="0" kern="1200" spc="-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503040504020204" pitchFamily="34" charset="0"/>
              </a:defRPr>
            </a:lvl1pPr>
            <a:lvl2pPr marL="0" indent="0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None/>
              <a:defRPr sz="1231">
                <a:solidFill>
                  <a:schemeClr val="tx1"/>
                </a:solidFill>
                <a:latin typeface="+mn-lt"/>
              </a:defRPr>
            </a:lvl2pPr>
            <a:lvl3pPr marL="235093" indent="0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None/>
              <a:defRPr sz="1231">
                <a:solidFill>
                  <a:schemeClr val="tx1"/>
                </a:solidFill>
                <a:latin typeface="+mn-lt"/>
              </a:defRPr>
            </a:lvl3pPr>
            <a:lvl4pPr marL="461002" indent="0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None/>
              <a:defRPr sz="1108">
                <a:solidFill>
                  <a:schemeClr val="tx1"/>
                </a:solidFill>
                <a:latin typeface="+mn-lt"/>
              </a:defRPr>
            </a:lvl4pPr>
            <a:lvl5pPr marL="696094" indent="0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None/>
              <a:defRPr sz="1108">
                <a:solidFill>
                  <a:schemeClr val="tx1"/>
                </a:solidFill>
                <a:latin typeface="+mn-lt"/>
              </a:defRPr>
            </a:lvl5pPr>
            <a:lvl6pPr marL="1447289" indent="-222237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Char char="‒"/>
              <a:defRPr sz="1108">
                <a:solidFill>
                  <a:schemeClr val="tx1"/>
                </a:solidFill>
                <a:latin typeface="+mn-lt"/>
              </a:defRPr>
            </a:lvl6pPr>
            <a:lvl7pPr marL="1976248" indent="-222237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Char char="‒"/>
              <a:defRPr sz="1108">
                <a:solidFill>
                  <a:schemeClr val="tx1"/>
                </a:solidFill>
                <a:latin typeface="+mn-lt"/>
              </a:defRPr>
            </a:lvl7pPr>
            <a:lvl8pPr marL="2505206" indent="-222237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Char char="‒"/>
              <a:defRPr sz="1108">
                <a:solidFill>
                  <a:schemeClr val="tx1"/>
                </a:solidFill>
                <a:latin typeface="+mn-lt"/>
              </a:defRPr>
            </a:lvl8pPr>
            <a:lvl9pPr marL="3034164" indent="-222237" algn="l" defTabSz="1179137" rtl="0" fontAlgn="base">
              <a:spcBef>
                <a:spcPct val="0"/>
              </a:spcBef>
              <a:spcAft>
                <a:spcPts val="347"/>
              </a:spcAft>
              <a:buFont typeface="Arial" pitchFamily="34" charset="0"/>
              <a:buChar char="‒"/>
              <a:defRPr sz="1108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b="1" kern="0" spc="0" dirty="0"/>
              <a:t>Алексей Суханов</a:t>
            </a:r>
          </a:p>
          <a:p>
            <a:r>
              <a:rPr lang="ru-RU" sz="1100" kern="0" spc="0" dirty="0"/>
              <a:t>Проректор по исследованиям и инновациям </a:t>
            </a:r>
            <a:r>
              <a:rPr lang="en-US" sz="1100" kern="0" spc="0" dirty="0"/>
              <a:t>| </a:t>
            </a:r>
            <a:r>
              <a:rPr lang="ru-RU" sz="1100" kern="0" spc="0" dirty="0" err="1"/>
              <a:t>СберУниверситет</a:t>
            </a:r>
            <a:endParaRPr lang="ru-RU" sz="1100" kern="0" spc="0" dirty="0"/>
          </a:p>
        </p:txBody>
      </p:sp>
    </p:spTree>
    <p:extLst>
      <p:ext uri="{BB962C8B-B14F-4D97-AF65-F5344CB8AC3E}">
        <p14:creationId xmlns:p14="http://schemas.microsoft.com/office/powerpoint/2010/main" val="5062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517ED2-B541-4425-BD66-71AF16ED7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"/>
            <a:ext cx="12192000" cy="6857870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21A7F17-4903-4F43-8AF4-8392AA5CE3D6}"/>
              </a:ext>
            </a:extLst>
          </p:cNvPr>
          <p:cNvSpPr txBox="1">
            <a:spLocks/>
          </p:cNvSpPr>
          <p:nvPr/>
        </p:nvSpPr>
        <p:spPr>
          <a:xfrm>
            <a:off x="1542939" y="2957231"/>
            <a:ext cx="10436464" cy="657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СПАСИБО ЗА ВНИМАНИЕ</a:t>
            </a:r>
            <a:endParaRPr lang="ru-RU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B3F3BE51-9368-4D09-BC4E-5E3654151EF2}"/>
              </a:ext>
            </a:extLst>
          </p:cNvPr>
          <p:cNvSpPr/>
          <p:nvPr/>
        </p:nvSpPr>
        <p:spPr>
          <a:xfrm>
            <a:off x="365879" y="2434303"/>
            <a:ext cx="964463" cy="1703676"/>
          </a:xfrm>
          <a:prstGeom prst="chevr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исследования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045572B-8FB6-46F7-802C-958192401CB8}"/>
              </a:ext>
            </a:extLst>
          </p:cNvPr>
          <p:cNvSpPr/>
          <p:nvPr/>
        </p:nvSpPr>
        <p:spPr>
          <a:xfrm>
            <a:off x="2532888" y="1344531"/>
            <a:ext cx="9315418" cy="865992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61605C-96DA-4711-B060-645658DF93B9}"/>
              </a:ext>
            </a:extLst>
          </p:cNvPr>
          <p:cNvGrpSpPr/>
          <p:nvPr/>
        </p:nvGrpSpPr>
        <p:grpSpPr>
          <a:xfrm>
            <a:off x="380269" y="1344531"/>
            <a:ext cx="2052035" cy="865992"/>
            <a:chOff x="343693" y="1344531"/>
            <a:chExt cx="2052035" cy="865992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329EED4-3A6F-4F68-A7F3-3B7F5D17E69E}"/>
                </a:ext>
              </a:extLst>
            </p:cNvPr>
            <p:cNvSpPr/>
            <p:nvPr/>
          </p:nvSpPr>
          <p:spPr>
            <a:xfrm>
              <a:off x="343693" y="1344531"/>
              <a:ext cx="2052035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8C4A728E-32A9-47EC-904D-A969BB35D577}"/>
                </a:ext>
              </a:extLst>
            </p:cNvPr>
            <p:cNvSpPr txBox="1"/>
            <p:nvPr/>
          </p:nvSpPr>
          <p:spPr>
            <a:xfrm>
              <a:off x="521635" y="1528896"/>
              <a:ext cx="1696150" cy="443711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28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ЦЕЛЬ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8CD618-223E-400A-94E7-7F64AA704162}"/>
              </a:ext>
            </a:extLst>
          </p:cNvPr>
          <p:cNvSpPr txBox="1"/>
          <p:nvPr/>
        </p:nvSpPr>
        <p:spPr>
          <a:xfrm>
            <a:off x="2746852" y="1491046"/>
            <a:ext cx="899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  <a:t>Создать комплексную картину рынка бизнес-образования и показать ее </a:t>
            </a:r>
            <a:b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</a:b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  <a:t>с точки зрения образовательных организаций, слушателей и работодателей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F3E8EAB-3651-4396-A879-3DC7A22BA908}"/>
              </a:ext>
            </a:extLst>
          </p:cNvPr>
          <p:cNvGrpSpPr/>
          <p:nvPr/>
        </p:nvGrpSpPr>
        <p:grpSpPr>
          <a:xfrm>
            <a:off x="2532888" y="2469045"/>
            <a:ext cx="9315418" cy="759380"/>
            <a:chOff x="2532888" y="2322741"/>
            <a:chExt cx="9315418" cy="866568"/>
          </a:xfrm>
        </p:grpSpPr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EA1E2536-506E-4E25-BDB0-11D061ECFB1E}"/>
                </a:ext>
              </a:extLst>
            </p:cNvPr>
            <p:cNvSpPr txBox="1"/>
            <p:nvPr/>
          </p:nvSpPr>
          <p:spPr>
            <a:xfrm>
              <a:off x="2827008" y="2481920"/>
              <a:ext cx="438165" cy="505267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3200" dirty="0"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1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93A4153-96FB-427B-8459-3927B1F404B7}"/>
                </a:ext>
              </a:extLst>
            </p:cNvPr>
            <p:cNvGrpSpPr/>
            <p:nvPr/>
          </p:nvGrpSpPr>
          <p:grpSpPr>
            <a:xfrm>
              <a:off x="2532888" y="2322741"/>
              <a:ext cx="9315418" cy="866568"/>
              <a:chOff x="2532888" y="2322741"/>
              <a:chExt cx="9315418" cy="866568"/>
            </a:xfrm>
          </p:grpSpPr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DFBA5410-06CB-4811-8C59-57F39249E215}"/>
                  </a:ext>
                </a:extLst>
              </p:cNvPr>
              <p:cNvSpPr/>
              <p:nvPr/>
            </p:nvSpPr>
            <p:spPr>
              <a:xfrm>
                <a:off x="3657600" y="2322741"/>
                <a:ext cx="8190706" cy="865992"/>
              </a:xfrm>
              <a:custGeom>
                <a:avLst/>
                <a:gdLst/>
                <a:ahLst/>
                <a:cxnLst/>
                <a:rect l="l" t="t" r="r" b="b"/>
                <a:pathLst>
                  <a:path w="3757295" h="4718685">
                    <a:moveTo>
                      <a:pt x="3452507" y="0"/>
                    </a:moveTo>
                    <a:lnTo>
                      <a:pt x="304787" y="0"/>
                    </a:lnTo>
                    <a:lnTo>
                      <a:pt x="255350" y="3989"/>
                    </a:lnTo>
                    <a:lnTo>
                      <a:pt x="208452" y="15538"/>
                    </a:lnTo>
                    <a:lnTo>
                      <a:pt x="164721" y="34020"/>
                    </a:lnTo>
                    <a:lnTo>
                      <a:pt x="124785" y="58807"/>
                    </a:lnTo>
                    <a:lnTo>
                      <a:pt x="89271" y="89271"/>
                    </a:lnTo>
                    <a:lnTo>
                      <a:pt x="58807" y="124785"/>
                    </a:lnTo>
                    <a:lnTo>
                      <a:pt x="34020" y="164721"/>
                    </a:lnTo>
                    <a:lnTo>
                      <a:pt x="15538" y="208452"/>
                    </a:lnTo>
                    <a:lnTo>
                      <a:pt x="3989" y="255350"/>
                    </a:lnTo>
                    <a:lnTo>
                      <a:pt x="0" y="304787"/>
                    </a:lnTo>
                    <a:lnTo>
                      <a:pt x="0" y="4413338"/>
                    </a:lnTo>
                    <a:lnTo>
                      <a:pt x="3989" y="4462776"/>
                    </a:lnTo>
                    <a:lnTo>
                      <a:pt x="15538" y="4509673"/>
                    </a:lnTo>
                    <a:lnTo>
                      <a:pt x="34020" y="4553404"/>
                    </a:lnTo>
                    <a:lnTo>
                      <a:pt x="58807" y="4593340"/>
                    </a:lnTo>
                    <a:lnTo>
                      <a:pt x="89271" y="4628854"/>
                    </a:lnTo>
                    <a:lnTo>
                      <a:pt x="124785" y="4659318"/>
                    </a:lnTo>
                    <a:lnTo>
                      <a:pt x="164721" y="4684105"/>
                    </a:lnTo>
                    <a:lnTo>
                      <a:pt x="208452" y="4702587"/>
                    </a:lnTo>
                    <a:lnTo>
                      <a:pt x="255350" y="4714136"/>
                    </a:lnTo>
                    <a:lnTo>
                      <a:pt x="304787" y="4718126"/>
                    </a:lnTo>
                    <a:lnTo>
                      <a:pt x="3452507" y="4718126"/>
                    </a:lnTo>
                    <a:lnTo>
                      <a:pt x="3501944" y="4714136"/>
                    </a:lnTo>
                    <a:lnTo>
                      <a:pt x="3548842" y="4702587"/>
                    </a:lnTo>
                    <a:lnTo>
                      <a:pt x="3592573" y="4684105"/>
                    </a:lnTo>
                    <a:lnTo>
                      <a:pt x="3632509" y="4659318"/>
                    </a:lnTo>
                    <a:lnTo>
                      <a:pt x="3668023" y="4628854"/>
                    </a:lnTo>
                    <a:lnTo>
                      <a:pt x="3698487" y="4593340"/>
                    </a:lnTo>
                    <a:lnTo>
                      <a:pt x="3723274" y="4553404"/>
                    </a:lnTo>
                    <a:lnTo>
                      <a:pt x="3741756" y="4509673"/>
                    </a:lnTo>
                    <a:lnTo>
                      <a:pt x="3753305" y="4462776"/>
                    </a:lnTo>
                    <a:lnTo>
                      <a:pt x="3757295" y="4413338"/>
                    </a:lnTo>
                    <a:lnTo>
                      <a:pt x="3757295" y="304787"/>
                    </a:lnTo>
                    <a:lnTo>
                      <a:pt x="3753305" y="255350"/>
                    </a:lnTo>
                    <a:lnTo>
                      <a:pt x="3741756" y="208452"/>
                    </a:lnTo>
                    <a:lnTo>
                      <a:pt x="3723274" y="164721"/>
                    </a:lnTo>
                    <a:lnTo>
                      <a:pt x="3698487" y="124785"/>
                    </a:lnTo>
                    <a:lnTo>
                      <a:pt x="3668023" y="89271"/>
                    </a:lnTo>
                    <a:lnTo>
                      <a:pt x="3632509" y="58807"/>
                    </a:lnTo>
                    <a:lnTo>
                      <a:pt x="3592573" y="34020"/>
                    </a:lnTo>
                    <a:lnTo>
                      <a:pt x="3548842" y="15538"/>
                    </a:lnTo>
                    <a:lnTo>
                      <a:pt x="3501944" y="3989"/>
                    </a:lnTo>
                    <a:lnTo>
                      <a:pt x="3452507" y="0"/>
                    </a:ln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ru-RU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-52"/>
                </a:endParaRPr>
              </a:p>
            </p:txBody>
          </p:sp>
          <p:sp>
            <p:nvSpPr>
              <p:cNvPr id="56" name="object 4">
                <a:extLst>
                  <a:ext uri="{FF2B5EF4-FFF2-40B4-BE49-F238E27FC236}">
                    <a16:creationId xmlns:a16="http://schemas.microsoft.com/office/drawing/2014/main" id="{5710AD93-BD71-41D4-AE06-568E2FD518B2}"/>
                  </a:ext>
                </a:extLst>
              </p:cNvPr>
              <p:cNvSpPr/>
              <p:nvPr/>
            </p:nvSpPr>
            <p:spPr>
              <a:xfrm>
                <a:off x="2532888" y="2323317"/>
                <a:ext cx="1026407" cy="865992"/>
              </a:xfrm>
              <a:custGeom>
                <a:avLst/>
                <a:gdLst/>
                <a:ahLst/>
                <a:cxnLst/>
                <a:rect l="l" t="t" r="r" b="b"/>
                <a:pathLst>
                  <a:path w="3757295" h="4718685">
                    <a:moveTo>
                      <a:pt x="3452507" y="0"/>
                    </a:moveTo>
                    <a:lnTo>
                      <a:pt x="304787" y="0"/>
                    </a:lnTo>
                    <a:lnTo>
                      <a:pt x="255350" y="3989"/>
                    </a:lnTo>
                    <a:lnTo>
                      <a:pt x="208452" y="15538"/>
                    </a:lnTo>
                    <a:lnTo>
                      <a:pt x="164721" y="34020"/>
                    </a:lnTo>
                    <a:lnTo>
                      <a:pt x="124785" y="58807"/>
                    </a:lnTo>
                    <a:lnTo>
                      <a:pt x="89271" y="89271"/>
                    </a:lnTo>
                    <a:lnTo>
                      <a:pt x="58807" y="124785"/>
                    </a:lnTo>
                    <a:lnTo>
                      <a:pt x="34020" y="164721"/>
                    </a:lnTo>
                    <a:lnTo>
                      <a:pt x="15538" y="208452"/>
                    </a:lnTo>
                    <a:lnTo>
                      <a:pt x="3989" y="255350"/>
                    </a:lnTo>
                    <a:lnTo>
                      <a:pt x="0" y="304787"/>
                    </a:lnTo>
                    <a:lnTo>
                      <a:pt x="0" y="4413338"/>
                    </a:lnTo>
                    <a:lnTo>
                      <a:pt x="3989" y="4462776"/>
                    </a:lnTo>
                    <a:lnTo>
                      <a:pt x="15538" y="4509673"/>
                    </a:lnTo>
                    <a:lnTo>
                      <a:pt x="34020" y="4553404"/>
                    </a:lnTo>
                    <a:lnTo>
                      <a:pt x="58807" y="4593340"/>
                    </a:lnTo>
                    <a:lnTo>
                      <a:pt x="89271" y="4628854"/>
                    </a:lnTo>
                    <a:lnTo>
                      <a:pt x="124785" y="4659318"/>
                    </a:lnTo>
                    <a:lnTo>
                      <a:pt x="164721" y="4684105"/>
                    </a:lnTo>
                    <a:lnTo>
                      <a:pt x="208452" y="4702587"/>
                    </a:lnTo>
                    <a:lnTo>
                      <a:pt x="255350" y="4714136"/>
                    </a:lnTo>
                    <a:lnTo>
                      <a:pt x="304787" y="4718126"/>
                    </a:lnTo>
                    <a:lnTo>
                      <a:pt x="3452507" y="4718126"/>
                    </a:lnTo>
                    <a:lnTo>
                      <a:pt x="3501944" y="4714136"/>
                    </a:lnTo>
                    <a:lnTo>
                      <a:pt x="3548842" y="4702587"/>
                    </a:lnTo>
                    <a:lnTo>
                      <a:pt x="3592573" y="4684105"/>
                    </a:lnTo>
                    <a:lnTo>
                      <a:pt x="3632509" y="4659318"/>
                    </a:lnTo>
                    <a:lnTo>
                      <a:pt x="3668023" y="4628854"/>
                    </a:lnTo>
                    <a:lnTo>
                      <a:pt x="3698487" y="4593340"/>
                    </a:lnTo>
                    <a:lnTo>
                      <a:pt x="3723274" y="4553404"/>
                    </a:lnTo>
                    <a:lnTo>
                      <a:pt x="3741756" y="4509673"/>
                    </a:lnTo>
                    <a:lnTo>
                      <a:pt x="3753305" y="4462776"/>
                    </a:lnTo>
                    <a:lnTo>
                      <a:pt x="3757295" y="4413338"/>
                    </a:lnTo>
                    <a:lnTo>
                      <a:pt x="3757295" y="304787"/>
                    </a:lnTo>
                    <a:lnTo>
                      <a:pt x="3753305" y="255350"/>
                    </a:lnTo>
                    <a:lnTo>
                      <a:pt x="3741756" y="208452"/>
                    </a:lnTo>
                    <a:lnTo>
                      <a:pt x="3723274" y="164721"/>
                    </a:lnTo>
                    <a:lnTo>
                      <a:pt x="3698487" y="124785"/>
                    </a:lnTo>
                    <a:lnTo>
                      <a:pt x="3668023" y="89271"/>
                    </a:lnTo>
                    <a:lnTo>
                      <a:pt x="3632509" y="58807"/>
                    </a:lnTo>
                    <a:lnTo>
                      <a:pt x="3592573" y="34020"/>
                    </a:lnTo>
                    <a:lnTo>
                      <a:pt x="3548842" y="15538"/>
                    </a:lnTo>
                    <a:lnTo>
                      <a:pt x="3501944" y="3989"/>
                    </a:lnTo>
                    <a:lnTo>
                      <a:pt x="3452507" y="0"/>
                    </a:ln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ru-RU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-52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73246D-D3F8-431E-B70B-8099790CDEA4}"/>
                  </a:ext>
                </a:extLst>
              </p:cNvPr>
              <p:cNvSpPr txBox="1"/>
              <p:nvPr/>
            </p:nvSpPr>
            <p:spPr>
              <a:xfrm>
                <a:off x="4087368" y="2340238"/>
                <a:ext cx="76260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" panose="020B0503040504020204" pitchFamily="34" charset="-52"/>
                  </a:rPr>
                  <a:t>Выявить особенности и преимущества разных категорий образовательных организаций: бизнес-школ, корпоративных университетов, </a:t>
                </a:r>
                <a:r>
                  <a:rPr lang="ru-RU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" panose="020B0503040504020204" pitchFamily="34" charset="-52"/>
                  </a:rPr>
                  <a:t>EdTech</a:t>
                </a:r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" panose="020B0503040504020204" pitchFamily="34" charset="-52"/>
                  </a:rPr>
                  <a:t>-компаний </a:t>
                </a:r>
              </a:p>
              <a:p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" panose="020B0503040504020204" pitchFamily="34" charset="-52"/>
                  </a:rPr>
                  <a:t>и тренинговых центров</a:t>
                </a: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E6F7589-5D2D-4974-A583-C7A6246D45E4}"/>
              </a:ext>
            </a:extLst>
          </p:cNvPr>
          <p:cNvGrpSpPr/>
          <p:nvPr/>
        </p:nvGrpSpPr>
        <p:grpSpPr>
          <a:xfrm>
            <a:off x="2532888" y="3489927"/>
            <a:ext cx="9315418" cy="759380"/>
            <a:chOff x="2532888" y="3392391"/>
            <a:chExt cx="9315418" cy="866568"/>
          </a:xfrm>
        </p:grpSpPr>
        <p:sp>
          <p:nvSpPr>
            <p:cNvPr id="61" name="object 4">
              <a:extLst>
                <a:ext uri="{FF2B5EF4-FFF2-40B4-BE49-F238E27FC236}">
                  <a16:creationId xmlns:a16="http://schemas.microsoft.com/office/drawing/2014/main" id="{93FAFF60-A9EC-4DE4-82D8-7ED9CB13E50D}"/>
                </a:ext>
              </a:extLst>
            </p:cNvPr>
            <p:cNvSpPr/>
            <p:nvPr/>
          </p:nvSpPr>
          <p:spPr>
            <a:xfrm>
              <a:off x="3657600" y="3392391"/>
              <a:ext cx="8190706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B048C59A-AEA1-4F89-A42A-EC2D168A6D5F}"/>
                </a:ext>
              </a:extLst>
            </p:cNvPr>
            <p:cNvSpPr/>
            <p:nvPr/>
          </p:nvSpPr>
          <p:spPr>
            <a:xfrm>
              <a:off x="2532888" y="3392967"/>
              <a:ext cx="1026407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3" name="object 11">
              <a:extLst>
                <a:ext uri="{FF2B5EF4-FFF2-40B4-BE49-F238E27FC236}">
                  <a16:creationId xmlns:a16="http://schemas.microsoft.com/office/drawing/2014/main" id="{E7BF5D95-DA96-4B78-83EF-6CE0A980D53B}"/>
                </a:ext>
              </a:extLst>
            </p:cNvPr>
            <p:cNvSpPr txBox="1"/>
            <p:nvPr/>
          </p:nvSpPr>
          <p:spPr>
            <a:xfrm>
              <a:off x="2827008" y="3551570"/>
              <a:ext cx="438165" cy="505267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3200" dirty="0"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5DC242-32A9-4ADC-80B9-BCFAE66179FB}"/>
                </a:ext>
              </a:extLst>
            </p:cNvPr>
            <p:cNvSpPr txBox="1"/>
            <p:nvPr/>
          </p:nvSpPr>
          <p:spPr>
            <a:xfrm>
              <a:off x="4087368" y="3532999"/>
              <a:ext cx="7626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-52"/>
                </a:rPr>
                <a:t>Составить типовые профили потребностей целевой аудитории образовательных программ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CCF264-B90F-4ED7-ACEA-16A0EEAD60FC}"/>
              </a:ext>
            </a:extLst>
          </p:cNvPr>
          <p:cNvGrpSpPr/>
          <p:nvPr/>
        </p:nvGrpSpPr>
        <p:grpSpPr>
          <a:xfrm>
            <a:off x="2532888" y="4510809"/>
            <a:ext cx="9315418" cy="759380"/>
            <a:chOff x="2532888" y="4462041"/>
            <a:chExt cx="9315418" cy="866568"/>
          </a:xfrm>
        </p:grpSpPr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DD289BFD-0F71-4D81-B236-710F7CC6F3DC}"/>
                </a:ext>
              </a:extLst>
            </p:cNvPr>
            <p:cNvSpPr/>
            <p:nvPr/>
          </p:nvSpPr>
          <p:spPr>
            <a:xfrm>
              <a:off x="3657600" y="4462041"/>
              <a:ext cx="8190706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8" name="object 4">
              <a:extLst>
                <a:ext uri="{FF2B5EF4-FFF2-40B4-BE49-F238E27FC236}">
                  <a16:creationId xmlns:a16="http://schemas.microsoft.com/office/drawing/2014/main" id="{7D3140B4-1A25-4F22-8E94-5E209E945D4E}"/>
                </a:ext>
              </a:extLst>
            </p:cNvPr>
            <p:cNvSpPr/>
            <p:nvPr/>
          </p:nvSpPr>
          <p:spPr>
            <a:xfrm>
              <a:off x="2532888" y="4462617"/>
              <a:ext cx="1026407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9" name="object 11">
              <a:extLst>
                <a:ext uri="{FF2B5EF4-FFF2-40B4-BE49-F238E27FC236}">
                  <a16:creationId xmlns:a16="http://schemas.microsoft.com/office/drawing/2014/main" id="{B1979D19-4413-458E-8C34-035AFE71F6F4}"/>
                </a:ext>
              </a:extLst>
            </p:cNvPr>
            <p:cNvSpPr txBox="1"/>
            <p:nvPr/>
          </p:nvSpPr>
          <p:spPr>
            <a:xfrm>
              <a:off x="2827008" y="4621220"/>
              <a:ext cx="438165" cy="505267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3200" dirty="0"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ECFE3F9-5FCD-4664-A9BA-6902CC9BA3FD}"/>
                </a:ext>
              </a:extLst>
            </p:cNvPr>
            <p:cNvSpPr txBox="1"/>
            <p:nvPr/>
          </p:nvSpPr>
          <p:spPr>
            <a:xfrm>
              <a:off x="4087368" y="4702775"/>
              <a:ext cx="762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-52"/>
                </a:rPr>
                <a:t>Сопоставить потребности слушателей с текущим предложением на рынке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98795E-5D86-4910-A2F5-6A0DCB7F3AA7}"/>
              </a:ext>
            </a:extLst>
          </p:cNvPr>
          <p:cNvGrpSpPr/>
          <p:nvPr/>
        </p:nvGrpSpPr>
        <p:grpSpPr>
          <a:xfrm>
            <a:off x="2532888" y="5531692"/>
            <a:ext cx="9315418" cy="759380"/>
            <a:chOff x="2532888" y="5531692"/>
            <a:chExt cx="9315418" cy="866568"/>
          </a:xfrm>
        </p:grpSpPr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74917141-600D-454F-8F3F-DC189044C9D6}"/>
                </a:ext>
              </a:extLst>
            </p:cNvPr>
            <p:cNvSpPr/>
            <p:nvPr/>
          </p:nvSpPr>
          <p:spPr>
            <a:xfrm>
              <a:off x="3657600" y="5531692"/>
              <a:ext cx="8190706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74" name="object 4">
              <a:extLst>
                <a:ext uri="{FF2B5EF4-FFF2-40B4-BE49-F238E27FC236}">
                  <a16:creationId xmlns:a16="http://schemas.microsoft.com/office/drawing/2014/main" id="{D4A792E1-ED87-4B96-9377-D7E4B095F3A4}"/>
                </a:ext>
              </a:extLst>
            </p:cNvPr>
            <p:cNvSpPr/>
            <p:nvPr/>
          </p:nvSpPr>
          <p:spPr>
            <a:xfrm>
              <a:off x="2532888" y="5532268"/>
              <a:ext cx="1026407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75" name="object 11">
              <a:extLst>
                <a:ext uri="{FF2B5EF4-FFF2-40B4-BE49-F238E27FC236}">
                  <a16:creationId xmlns:a16="http://schemas.microsoft.com/office/drawing/2014/main" id="{4E80B78A-EC26-4EDF-8F8B-38F80875961E}"/>
                </a:ext>
              </a:extLst>
            </p:cNvPr>
            <p:cNvSpPr txBox="1"/>
            <p:nvPr/>
          </p:nvSpPr>
          <p:spPr>
            <a:xfrm>
              <a:off x="2827008" y="5690871"/>
              <a:ext cx="438165" cy="505267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3200" dirty="0"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5B76172-33BF-4159-9666-55D0529E5467}"/>
                </a:ext>
              </a:extLst>
            </p:cNvPr>
            <p:cNvSpPr txBox="1"/>
            <p:nvPr/>
          </p:nvSpPr>
          <p:spPr>
            <a:xfrm>
              <a:off x="4087368" y="5672300"/>
              <a:ext cx="7626096" cy="59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-52"/>
                </a:rPr>
                <a:t>Выявить ключевые факторы развития рынка бизнес-образования </a:t>
              </a:r>
              <a:b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-52"/>
                </a:rPr>
              </a:br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-52"/>
                </a:rPr>
                <a:t>в ближайшие 2–3 года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9D2DD6B-78C3-4B16-9C1E-24CF59561814}"/>
              </a:ext>
            </a:extLst>
          </p:cNvPr>
          <p:cNvGrpSpPr/>
          <p:nvPr/>
        </p:nvGrpSpPr>
        <p:grpSpPr>
          <a:xfrm>
            <a:off x="380269" y="2449753"/>
            <a:ext cx="2052035" cy="3840814"/>
            <a:chOff x="343693" y="1344531"/>
            <a:chExt cx="2052035" cy="4274288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5FB92F9C-8E3E-4AA2-AF26-B864362D8469}"/>
                </a:ext>
              </a:extLst>
            </p:cNvPr>
            <p:cNvSpPr/>
            <p:nvPr/>
          </p:nvSpPr>
          <p:spPr>
            <a:xfrm>
              <a:off x="343693" y="1344531"/>
              <a:ext cx="2052035" cy="4274288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B62DA885-CDFE-4FF4-8CC0-871242D2CB1C}"/>
                </a:ext>
              </a:extLst>
            </p:cNvPr>
            <p:cNvSpPr txBox="1"/>
            <p:nvPr/>
          </p:nvSpPr>
          <p:spPr>
            <a:xfrm>
              <a:off x="521635" y="3270411"/>
              <a:ext cx="1696150" cy="422530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2800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ЗАДАЧИ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08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68" y="290808"/>
            <a:ext cx="11517924" cy="293688"/>
          </a:xfrm>
        </p:spPr>
        <p:txBody>
          <a:bodyPr/>
          <a:lstStyle/>
          <a:p>
            <a:r>
              <a:rPr lang="ru-RU" dirty="0"/>
              <a:t>Участники исследования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9A1742-DEA2-48A1-A135-26CB22A8411D}"/>
              </a:ext>
            </a:extLst>
          </p:cNvPr>
          <p:cNvSpPr/>
          <p:nvPr/>
        </p:nvSpPr>
        <p:spPr>
          <a:xfrm>
            <a:off x="134371" y="871562"/>
            <a:ext cx="400027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algn="ctr">
              <a:lnSpc>
                <a:spcPts val="2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Слушатели и выпускники </a:t>
            </a:r>
          </a:p>
          <a:p>
            <a:pPr marL="90000" algn="ctr">
              <a:lnSpc>
                <a:spcPts val="2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программ бизнес-образования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7D113FD-30BD-4B5A-A997-BD4073823668}"/>
              </a:ext>
            </a:extLst>
          </p:cNvPr>
          <p:cNvGraphicFramePr/>
          <p:nvPr>
            <p:extLst/>
          </p:nvPr>
        </p:nvGraphicFramePr>
        <p:xfrm>
          <a:off x="-358896" y="2542725"/>
          <a:ext cx="3379492" cy="199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B479DC-EEBD-4C22-9ACA-1A3B821070A6}"/>
              </a:ext>
            </a:extLst>
          </p:cNvPr>
          <p:cNvGrpSpPr/>
          <p:nvPr/>
        </p:nvGrpSpPr>
        <p:grpSpPr>
          <a:xfrm>
            <a:off x="351919" y="1526100"/>
            <a:ext cx="3792161" cy="865992"/>
            <a:chOff x="363169" y="1670001"/>
            <a:chExt cx="3379492" cy="865992"/>
          </a:xfrm>
        </p:grpSpPr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AAE69D12-345E-40F6-8B6C-EED9DC730DCA}"/>
                </a:ext>
              </a:extLst>
            </p:cNvPr>
            <p:cNvSpPr/>
            <p:nvPr/>
          </p:nvSpPr>
          <p:spPr>
            <a:xfrm>
              <a:off x="363169" y="1670001"/>
              <a:ext cx="3379492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B935170A-E443-4225-A420-4E0FB4F052C6}"/>
                </a:ext>
              </a:extLst>
            </p:cNvPr>
            <p:cNvSpPr txBox="1"/>
            <p:nvPr/>
          </p:nvSpPr>
          <p:spPr>
            <a:xfrm>
              <a:off x="402282" y="1692847"/>
              <a:ext cx="3230747" cy="75148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4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476</a:t>
              </a:r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 руководителей</a:t>
              </a:r>
              <a:endPara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Light" panose="020B0303040504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4C54E94-8972-45CD-9D3B-AE30C1287F4E}"/>
              </a:ext>
            </a:extLst>
          </p:cNvPr>
          <p:cNvGrpSpPr/>
          <p:nvPr/>
        </p:nvGrpSpPr>
        <p:grpSpPr>
          <a:xfrm>
            <a:off x="2565684" y="3114833"/>
            <a:ext cx="1658983" cy="894435"/>
            <a:chOff x="391537" y="5883417"/>
            <a:chExt cx="1824881" cy="98386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B6F3727-E4E6-4374-9338-82FC80F47055}"/>
                </a:ext>
              </a:extLst>
            </p:cNvPr>
            <p:cNvSpPr/>
            <p:nvPr/>
          </p:nvSpPr>
          <p:spPr>
            <a:xfrm>
              <a:off x="391537" y="5883417"/>
              <a:ext cx="261137" cy="261137"/>
            </a:xfrm>
            <a:prstGeom prst="ellipse">
              <a:avLst/>
            </a:prstGeom>
            <a:solidFill>
              <a:srgbClr val="44D370">
                <a:alpha val="50000"/>
              </a:srgbClr>
            </a:solidFill>
            <a:ln>
              <a:solidFill>
                <a:srgbClr val="44D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90CFE8D7-71FE-4832-858C-56212B2406A8}"/>
                </a:ext>
              </a:extLst>
            </p:cNvPr>
            <p:cNvSpPr/>
            <p:nvPr/>
          </p:nvSpPr>
          <p:spPr>
            <a:xfrm>
              <a:off x="391538" y="6597495"/>
              <a:ext cx="261137" cy="261139"/>
            </a:xfrm>
            <a:prstGeom prst="ellipse">
              <a:avLst/>
            </a:prstGeom>
            <a:solidFill>
              <a:srgbClr val="B2EB38">
                <a:alpha val="50000"/>
              </a:srgbClr>
            </a:solidFill>
            <a:ln>
              <a:solidFill>
                <a:srgbClr val="B2E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C51FF6B-0D0C-4C46-BA11-9341A5C999A7}"/>
                </a:ext>
              </a:extLst>
            </p:cNvPr>
            <p:cNvSpPr/>
            <p:nvPr/>
          </p:nvSpPr>
          <p:spPr>
            <a:xfrm>
              <a:off x="663579" y="6013986"/>
              <a:ext cx="1552839" cy="193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Малый </a:t>
              </a:r>
            </a:p>
            <a:p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и средний </a:t>
              </a:r>
            </a:p>
            <a:p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бизнес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2799DC7-0DA3-4C90-BACF-5F0A6ECD5619}"/>
                </a:ext>
              </a:extLst>
            </p:cNvPr>
            <p:cNvSpPr/>
            <p:nvPr/>
          </p:nvSpPr>
          <p:spPr>
            <a:xfrm>
              <a:off x="652674" y="6597558"/>
              <a:ext cx="920022" cy="269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Крупный</a:t>
              </a:r>
            </a:p>
            <a:p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бизнес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9E6C74-3A55-44D6-9965-A1E715E3A916}"/>
              </a:ext>
            </a:extLst>
          </p:cNvPr>
          <p:cNvSpPr/>
          <p:nvPr/>
        </p:nvSpPr>
        <p:spPr>
          <a:xfrm>
            <a:off x="4188951" y="999803"/>
            <a:ext cx="3636609" cy="3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algn="ctr">
              <a:lnSpc>
                <a:spcPts val="2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Работодатели</a:t>
            </a:r>
          </a:p>
        </p:txBody>
      </p:sp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ADD99B9E-0EE8-4DFC-92A5-71A9E42DEAE7}"/>
              </a:ext>
            </a:extLst>
          </p:cNvPr>
          <p:cNvGraphicFramePr/>
          <p:nvPr>
            <p:extLst/>
          </p:nvPr>
        </p:nvGraphicFramePr>
        <p:xfrm>
          <a:off x="4245373" y="2542725"/>
          <a:ext cx="3379492" cy="199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B1D098-C6D1-4A36-AB2E-A59581165005}"/>
              </a:ext>
            </a:extLst>
          </p:cNvPr>
          <p:cNvGrpSpPr/>
          <p:nvPr/>
        </p:nvGrpSpPr>
        <p:grpSpPr>
          <a:xfrm>
            <a:off x="4224667" y="1526100"/>
            <a:ext cx="3792161" cy="865992"/>
            <a:chOff x="363169" y="1670001"/>
            <a:chExt cx="3379492" cy="865992"/>
          </a:xfrm>
        </p:grpSpPr>
        <p:sp>
          <p:nvSpPr>
            <p:cNvPr id="82" name="object 4">
              <a:extLst>
                <a:ext uri="{FF2B5EF4-FFF2-40B4-BE49-F238E27FC236}">
                  <a16:creationId xmlns:a16="http://schemas.microsoft.com/office/drawing/2014/main" id="{A53C1C1C-7D85-489F-A4D3-75E32066DCD9}"/>
                </a:ext>
              </a:extLst>
            </p:cNvPr>
            <p:cNvSpPr/>
            <p:nvPr/>
          </p:nvSpPr>
          <p:spPr>
            <a:xfrm>
              <a:off x="363169" y="1670001"/>
              <a:ext cx="3379492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83" name="object 11">
              <a:extLst>
                <a:ext uri="{FF2B5EF4-FFF2-40B4-BE49-F238E27FC236}">
                  <a16:creationId xmlns:a16="http://schemas.microsoft.com/office/drawing/2014/main" id="{76979175-28AC-4F23-86D8-9C5705D19576}"/>
                </a:ext>
              </a:extLst>
            </p:cNvPr>
            <p:cNvSpPr txBox="1"/>
            <p:nvPr/>
          </p:nvSpPr>
          <p:spPr>
            <a:xfrm>
              <a:off x="402282" y="1692847"/>
              <a:ext cx="3230747" cy="75148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4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78</a:t>
              </a:r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 компаний</a:t>
              </a:r>
              <a:endPara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Light" panose="020B0303040504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9A9ED7-FB99-42C1-ABDA-E093F66FD659}"/>
              </a:ext>
            </a:extLst>
          </p:cNvPr>
          <p:cNvGrpSpPr/>
          <p:nvPr/>
        </p:nvGrpSpPr>
        <p:grpSpPr>
          <a:xfrm>
            <a:off x="5015076" y="4868863"/>
            <a:ext cx="3046623" cy="539146"/>
            <a:chOff x="5015076" y="4868863"/>
            <a:chExt cx="3046623" cy="539146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C54E9B88-ABC6-4AE3-8109-EA23A75C960C}"/>
                </a:ext>
              </a:extLst>
            </p:cNvPr>
            <p:cNvSpPr/>
            <p:nvPr/>
          </p:nvSpPr>
          <p:spPr>
            <a:xfrm>
              <a:off x="5015076" y="4868863"/>
              <a:ext cx="237397" cy="237397"/>
            </a:xfrm>
            <a:prstGeom prst="ellipse">
              <a:avLst/>
            </a:prstGeom>
            <a:solidFill>
              <a:srgbClr val="05843D"/>
            </a:solidFill>
            <a:ln>
              <a:solidFill>
                <a:srgbClr val="44D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9261DD55-EE8E-4AB5-8F26-7408509D04A1}"/>
                </a:ext>
              </a:extLst>
            </p:cNvPr>
            <p:cNvSpPr/>
            <p:nvPr/>
          </p:nvSpPr>
          <p:spPr>
            <a:xfrm>
              <a:off x="5015077" y="5170612"/>
              <a:ext cx="237397" cy="237397"/>
            </a:xfrm>
            <a:prstGeom prst="ellipse">
              <a:avLst/>
            </a:prstGeom>
            <a:solidFill>
              <a:srgbClr val="82AD2C"/>
            </a:solidFill>
            <a:ln>
              <a:solidFill>
                <a:srgbClr val="B2E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1FC71F5-29BC-445C-B5EB-1AA5EB66FA76}"/>
                </a:ext>
              </a:extLst>
            </p:cNvPr>
            <p:cNvSpPr/>
            <p:nvPr/>
          </p:nvSpPr>
          <p:spPr>
            <a:xfrm>
              <a:off x="5262387" y="4868863"/>
              <a:ext cx="2799312" cy="2373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Малый и средний бизнес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57B5D864-B17B-4513-B246-9FFC256DE583}"/>
                </a:ext>
              </a:extLst>
            </p:cNvPr>
            <p:cNvSpPr/>
            <p:nvPr/>
          </p:nvSpPr>
          <p:spPr>
            <a:xfrm>
              <a:off x="5252473" y="5170612"/>
              <a:ext cx="2799312" cy="2373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Крупный бизнес</a:t>
              </a:r>
            </a:p>
          </p:txBody>
        </p:sp>
      </p:grp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65C2989D-7842-4B72-9A5A-E9682E5A4620}"/>
              </a:ext>
            </a:extLst>
          </p:cNvPr>
          <p:cNvSpPr/>
          <p:nvPr/>
        </p:nvSpPr>
        <p:spPr>
          <a:xfrm>
            <a:off x="8061699" y="871562"/>
            <a:ext cx="3636609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algn="ctr">
              <a:lnSpc>
                <a:spcPts val="2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Образовательные организации</a:t>
            </a:r>
          </a:p>
        </p:txBody>
      </p:sp>
      <p:graphicFrame>
        <p:nvGraphicFramePr>
          <p:cNvPr id="97" name="Диаграмма 96">
            <a:extLst>
              <a:ext uri="{FF2B5EF4-FFF2-40B4-BE49-F238E27FC236}">
                <a16:creationId xmlns:a16="http://schemas.microsoft.com/office/drawing/2014/main" id="{1D4092C3-90A5-453F-B7D8-C047276C3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231591"/>
              </p:ext>
            </p:extLst>
          </p:nvPr>
        </p:nvGraphicFramePr>
        <p:xfrm>
          <a:off x="8118121" y="2542725"/>
          <a:ext cx="3379492" cy="199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C7F545F2-017C-494C-80F0-B84EECD5C2E4}"/>
              </a:ext>
            </a:extLst>
          </p:cNvPr>
          <p:cNvGrpSpPr/>
          <p:nvPr/>
        </p:nvGrpSpPr>
        <p:grpSpPr>
          <a:xfrm>
            <a:off x="8097416" y="1526100"/>
            <a:ext cx="3792161" cy="865992"/>
            <a:chOff x="363169" y="1670001"/>
            <a:chExt cx="3379492" cy="865992"/>
          </a:xfrm>
        </p:grpSpPr>
        <p:sp>
          <p:nvSpPr>
            <p:cNvPr id="104" name="object 4">
              <a:extLst>
                <a:ext uri="{FF2B5EF4-FFF2-40B4-BE49-F238E27FC236}">
                  <a16:creationId xmlns:a16="http://schemas.microsoft.com/office/drawing/2014/main" id="{C52EC2E2-8593-47BC-B7DE-48257331662B}"/>
                </a:ext>
              </a:extLst>
            </p:cNvPr>
            <p:cNvSpPr/>
            <p:nvPr/>
          </p:nvSpPr>
          <p:spPr>
            <a:xfrm>
              <a:off x="363169" y="1670001"/>
              <a:ext cx="3379492" cy="86599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105" name="object 11">
              <a:extLst>
                <a:ext uri="{FF2B5EF4-FFF2-40B4-BE49-F238E27FC236}">
                  <a16:creationId xmlns:a16="http://schemas.microsoft.com/office/drawing/2014/main" id="{EE8845DB-A97A-4B0C-A3A5-66B262069899}"/>
                </a:ext>
              </a:extLst>
            </p:cNvPr>
            <p:cNvSpPr txBox="1"/>
            <p:nvPr/>
          </p:nvSpPr>
          <p:spPr>
            <a:xfrm>
              <a:off x="402282" y="1692847"/>
              <a:ext cx="3230747" cy="75148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00"/>
                </a:spcBef>
                <a:defRPr sz="8000" b="1" spc="-160">
                  <a:gradFill>
                    <a:gsLst>
                      <a:gs pos="54000">
                        <a:srgbClr val="45D371"/>
                      </a:gs>
                      <a:gs pos="27000">
                        <a:srgbClr val="B2ED34"/>
                      </a:gs>
                      <a:gs pos="86000">
                        <a:srgbClr val="5AAFFF"/>
                      </a:gs>
                    </a:gsLst>
                    <a:lin ang="19800000" scaled="0"/>
                  </a:gradFill>
                  <a:latin typeface="SB Sans Display Semibold" panose="020B0503040504020204" pitchFamily="34" charset="0"/>
                  <a:cs typeface="SB Sans Display Semibold" panose="020B0503040504020204" pitchFamily="34" charset="0"/>
                </a:defRPr>
              </a:lvl1pPr>
            </a:lstStyle>
            <a:p>
              <a:pPr algn="ctr"/>
              <a:r>
                <a:rPr lang="ru-RU" sz="4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30</a:t>
              </a:r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rPr>
                <a:t> организаций</a:t>
              </a:r>
              <a:endPara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Light" panose="020B030304050402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CF2AE0-1C21-414A-A31F-C608A9942D27}"/>
              </a:ext>
            </a:extLst>
          </p:cNvPr>
          <p:cNvGrpSpPr/>
          <p:nvPr/>
        </p:nvGrpSpPr>
        <p:grpSpPr>
          <a:xfrm>
            <a:off x="8569055" y="4868863"/>
            <a:ext cx="3543295" cy="908842"/>
            <a:chOff x="8115496" y="5489975"/>
            <a:chExt cx="3897625" cy="999726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A38FB3F-6335-48B2-A31B-82693E0CF2BF}"/>
                </a:ext>
              </a:extLst>
            </p:cNvPr>
            <p:cNvGrpSpPr/>
            <p:nvPr/>
          </p:nvGrpSpPr>
          <p:grpSpPr>
            <a:xfrm>
              <a:off x="8115496" y="5489975"/>
              <a:ext cx="3351285" cy="261137"/>
              <a:chOff x="7935008" y="5705245"/>
              <a:chExt cx="3351285" cy="261137"/>
            </a:xfrm>
          </p:grpSpPr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438E32E8-96E2-4849-B865-02BBB186B0C1}"/>
                  </a:ext>
                </a:extLst>
              </p:cNvPr>
              <p:cNvSpPr/>
              <p:nvPr/>
            </p:nvSpPr>
            <p:spPr>
              <a:xfrm>
                <a:off x="7935008" y="5705245"/>
                <a:ext cx="261137" cy="261137"/>
              </a:xfrm>
              <a:prstGeom prst="ellipse">
                <a:avLst/>
              </a:prstGeom>
              <a:solidFill>
                <a:srgbClr val="044F6B"/>
              </a:solidFill>
              <a:ln>
                <a:solidFill>
                  <a:srgbClr val="0772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600" dirty="0"/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1CE4A09A-1C7D-4EF6-9067-C9509BF9A120}"/>
                  </a:ext>
                </a:extLst>
              </p:cNvPr>
              <p:cNvSpPr/>
              <p:nvPr/>
            </p:nvSpPr>
            <p:spPr>
              <a:xfrm>
                <a:off x="8207050" y="5705245"/>
                <a:ext cx="3079243" cy="2611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Бизнес-школы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E249B7EC-45C9-4B1F-B604-459462C1AF5A}"/>
                </a:ext>
              </a:extLst>
            </p:cNvPr>
            <p:cNvGrpSpPr/>
            <p:nvPr/>
          </p:nvGrpSpPr>
          <p:grpSpPr>
            <a:xfrm>
              <a:off x="8115496" y="5836577"/>
              <a:ext cx="3340379" cy="261137"/>
              <a:chOff x="7935009" y="6037169"/>
              <a:chExt cx="3340379" cy="261137"/>
            </a:xfrm>
          </p:grpSpPr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48918D4A-0696-40EC-9FDA-ACADC983AAFB}"/>
                  </a:ext>
                </a:extLst>
              </p:cNvPr>
              <p:cNvSpPr/>
              <p:nvPr/>
            </p:nvSpPr>
            <p:spPr>
              <a:xfrm>
                <a:off x="7935009" y="6037169"/>
                <a:ext cx="261137" cy="261137"/>
              </a:xfrm>
              <a:prstGeom prst="ellipse">
                <a:avLst/>
              </a:prstGeom>
              <a:solidFill>
                <a:srgbClr val="82AD2C"/>
              </a:solidFill>
              <a:ln>
                <a:solidFill>
                  <a:srgbClr val="B2EB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600" dirty="0"/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id="{1829E6C2-84D0-4E0F-B3AA-D079225697FF}"/>
                  </a:ext>
                </a:extLst>
              </p:cNvPr>
              <p:cNvSpPr/>
              <p:nvPr/>
            </p:nvSpPr>
            <p:spPr>
              <a:xfrm>
                <a:off x="8196145" y="6037169"/>
                <a:ext cx="3079243" cy="2611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Корпоративные университеты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9F91D4B-D1EE-4101-8B67-86EB3CF1FC34}"/>
                </a:ext>
              </a:extLst>
            </p:cNvPr>
            <p:cNvGrpSpPr/>
            <p:nvPr/>
          </p:nvGrpSpPr>
          <p:grpSpPr>
            <a:xfrm>
              <a:off x="8115496" y="6183178"/>
              <a:ext cx="3897625" cy="306523"/>
              <a:chOff x="7935008" y="6380889"/>
              <a:chExt cx="3897625" cy="306523"/>
            </a:xfrm>
          </p:grpSpPr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id="{45A3CBDB-19B0-49BF-B320-73C85A44774B}"/>
                  </a:ext>
                </a:extLst>
              </p:cNvPr>
              <p:cNvSpPr/>
              <p:nvPr/>
            </p:nvSpPr>
            <p:spPr>
              <a:xfrm>
                <a:off x="7935008" y="6380889"/>
                <a:ext cx="261137" cy="261137"/>
              </a:xfrm>
              <a:prstGeom prst="ellipse">
                <a:avLst/>
              </a:prstGeom>
              <a:solidFill>
                <a:srgbClr val="44D370">
                  <a:alpha val="68000"/>
                </a:srgbClr>
              </a:solidFill>
              <a:ln>
                <a:solidFill>
                  <a:srgbClr val="44D3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600" dirty="0"/>
              </a:p>
            </p:txBody>
          </p:sp>
          <p:sp>
            <p:nvSpPr>
              <p:cNvPr id="107" name="Прямоугольник 106">
                <a:extLst>
                  <a:ext uri="{FF2B5EF4-FFF2-40B4-BE49-F238E27FC236}">
                    <a16:creationId xmlns:a16="http://schemas.microsoft.com/office/drawing/2014/main" id="{4E9B7172-9D9E-4A76-948B-3AD31DD42009}"/>
                  </a:ext>
                </a:extLst>
              </p:cNvPr>
              <p:cNvSpPr/>
              <p:nvPr/>
            </p:nvSpPr>
            <p:spPr>
              <a:xfrm>
                <a:off x="8196144" y="6380890"/>
                <a:ext cx="3636489" cy="3065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EdTech</a:t>
                </a:r>
                <a:r>
                  <a:rPr lang="ru-RU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-компании и тренинговые центры</a:t>
                </a:r>
              </a:p>
            </p:txBody>
          </p:sp>
        </p:grp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71916B4-2BA6-4949-A67B-9ECC4D309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237709"/>
              </p:ext>
            </p:extLst>
          </p:nvPr>
        </p:nvGraphicFramePr>
        <p:xfrm>
          <a:off x="1851297" y="4495051"/>
          <a:ext cx="1962297" cy="22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F5EC3A-1F48-4205-9914-DD36493E2582}"/>
              </a:ext>
            </a:extLst>
          </p:cNvPr>
          <p:cNvSpPr/>
          <p:nvPr/>
        </p:nvSpPr>
        <p:spPr>
          <a:xfrm>
            <a:off x="395807" y="4773739"/>
            <a:ext cx="1554611" cy="23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Собственник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88C64EC-4C15-482B-94C8-8C5B55A73346}"/>
              </a:ext>
            </a:extLst>
          </p:cNvPr>
          <p:cNvSpPr/>
          <p:nvPr/>
        </p:nvSpPr>
        <p:spPr>
          <a:xfrm>
            <a:off x="395807" y="5124155"/>
            <a:ext cx="1554611" cy="23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</a:t>
            </a:r>
          </a:p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высшего звена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1A8F51-BFD0-48D3-B477-6B7CB79E7A14}"/>
              </a:ext>
            </a:extLst>
          </p:cNvPr>
          <p:cNvSpPr/>
          <p:nvPr/>
        </p:nvSpPr>
        <p:spPr>
          <a:xfrm>
            <a:off x="395807" y="5515779"/>
            <a:ext cx="1554611" cy="23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</a:t>
            </a:r>
          </a:p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среднего звена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E3FB0F4-C988-4B41-AA56-A51773F2F47B}"/>
              </a:ext>
            </a:extLst>
          </p:cNvPr>
          <p:cNvSpPr/>
          <p:nvPr/>
        </p:nvSpPr>
        <p:spPr>
          <a:xfrm>
            <a:off x="395807" y="5857315"/>
            <a:ext cx="1554611" cy="23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</a:t>
            </a:r>
          </a:p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линейного уровня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7FB4362-2CAC-4745-8739-B9D5E38D18A0}"/>
              </a:ext>
            </a:extLst>
          </p:cNvPr>
          <p:cNvSpPr/>
          <p:nvPr/>
        </p:nvSpPr>
        <p:spPr>
          <a:xfrm>
            <a:off x="395807" y="6257818"/>
            <a:ext cx="1554611" cy="23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Эксперт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специалист</a:t>
            </a:r>
          </a:p>
          <a:p>
            <a:pPr algn="r"/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3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Охват образовательных организаций 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DE494F9-4933-4B8C-BB55-A3D2AF38F7D8}"/>
              </a:ext>
            </a:extLst>
          </p:cNvPr>
          <p:cNvSpPr/>
          <p:nvPr/>
        </p:nvSpPr>
        <p:spPr>
          <a:xfrm>
            <a:off x="208658" y="807484"/>
            <a:ext cx="3636609" cy="3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Бизнес-школы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32F5545-3446-467E-ADF0-DD36412EF062}"/>
              </a:ext>
            </a:extLst>
          </p:cNvPr>
          <p:cNvGrpSpPr/>
          <p:nvPr/>
        </p:nvGrpSpPr>
        <p:grpSpPr>
          <a:xfrm>
            <a:off x="306332" y="1157439"/>
            <a:ext cx="11566794" cy="1789864"/>
            <a:chOff x="306332" y="1076590"/>
            <a:chExt cx="11566794" cy="178986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0365A2E-D0F8-4510-9697-B9193F7A0BA4}"/>
                </a:ext>
              </a:extLst>
            </p:cNvPr>
            <p:cNvGrpSpPr/>
            <p:nvPr/>
          </p:nvGrpSpPr>
          <p:grpSpPr>
            <a:xfrm>
              <a:off x="306332" y="1076590"/>
              <a:ext cx="9291068" cy="488830"/>
              <a:chOff x="266816" y="1076590"/>
              <a:chExt cx="9291068" cy="488830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654ED5E6-CDA7-49EE-A5AF-C54F79309061}"/>
                  </a:ext>
                </a:extLst>
              </p:cNvPr>
              <p:cNvGrpSpPr/>
              <p:nvPr/>
            </p:nvGrpSpPr>
            <p:grpSpPr>
              <a:xfrm>
                <a:off x="266816" y="1076590"/>
                <a:ext cx="1904676" cy="488830"/>
                <a:chOff x="447568" y="1238119"/>
                <a:chExt cx="1904676" cy="952591"/>
              </a:xfrm>
            </p:grpSpPr>
            <p:sp>
              <p:nvSpPr>
                <p:cNvPr id="41" name="object 4">
                  <a:extLst>
                    <a:ext uri="{FF2B5EF4-FFF2-40B4-BE49-F238E27FC236}">
                      <a16:creationId xmlns:a16="http://schemas.microsoft.com/office/drawing/2014/main" id="{D3E31BB4-0534-40FC-96A1-EF9444D642B6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42" name="object 11">
                  <a:extLst>
                    <a:ext uri="{FF2B5EF4-FFF2-40B4-BE49-F238E27FC236}">
                      <a16:creationId xmlns:a16="http://schemas.microsoft.com/office/drawing/2014/main" id="{C0FA6110-235D-4FC8-9627-1A2B7954A188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21</a:t>
                  </a:r>
                  <a:r>
                    <a:rPr lang="ru-RU" sz="12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 из </a:t>
                  </a:r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71</a:t>
                  </a:r>
                  <a:endParaRPr lang="ru-RU" sz="12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081D6827-C885-4A00-9769-4949CC2A6FB8}"/>
                  </a:ext>
                </a:extLst>
              </p:cNvPr>
              <p:cNvSpPr/>
              <p:nvPr/>
            </p:nvSpPr>
            <p:spPr>
              <a:xfrm>
                <a:off x="2076149" y="1120335"/>
                <a:ext cx="7481735" cy="32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Организаций-членов РАБО приняли участие в исследовании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1D38B23-137C-4977-923B-41B58E253261}"/>
                </a:ext>
              </a:extLst>
            </p:cNvPr>
            <p:cNvGrpSpPr/>
            <p:nvPr/>
          </p:nvGrpSpPr>
          <p:grpSpPr>
            <a:xfrm>
              <a:off x="306332" y="1712240"/>
              <a:ext cx="11554653" cy="488830"/>
              <a:chOff x="266816" y="1756796"/>
              <a:chExt cx="11554653" cy="488830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4DC5E6E4-EAA2-4A41-972C-F5C895BA5D5C}"/>
                  </a:ext>
                </a:extLst>
              </p:cNvPr>
              <p:cNvGrpSpPr/>
              <p:nvPr/>
            </p:nvGrpSpPr>
            <p:grpSpPr>
              <a:xfrm>
                <a:off x="266816" y="1756796"/>
                <a:ext cx="1904676" cy="488830"/>
                <a:chOff x="447568" y="1238119"/>
                <a:chExt cx="1904676" cy="952591"/>
              </a:xfrm>
            </p:grpSpPr>
            <p:sp>
              <p:nvSpPr>
                <p:cNvPr id="74" name="object 4">
                  <a:extLst>
                    <a:ext uri="{FF2B5EF4-FFF2-40B4-BE49-F238E27FC236}">
                      <a16:creationId xmlns:a16="http://schemas.microsoft.com/office/drawing/2014/main" id="{7DC39C0D-A257-4736-9E3D-C5232BB85D9D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75" name="object 11">
                  <a:extLst>
                    <a:ext uri="{FF2B5EF4-FFF2-40B4-BE49-F238E27FC236}">
                      <a16:creationId xmlns:a16="http://schemas.microsoft.com/office/drawing/2014/main" id="{60BEA7ED-96E4-41D2-ABE6-7B853CB13A16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12</a:t>
                  </a:r>
                  <a:r>
                    <a:rPr lang="ru-RU" sz="12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 из </a:t>
                  </a:r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15</a:t>
                  </a:r>
                  <a:endParaRPr lang="ru-RU" sz="12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E55EBFDC-FB26-474B-AB15-69F964648936}"/>
                  </a:ext>
                </a:extLst>
              </p:cNvPr>
              <p:cNvSpPr/>
              <p:nvPr/>
            </p:nvSpPr>
            <p:spPr>
              <a:xfrm>
                <a:off x="2076149" y="1834477"/>
                <a:ext cx="9745320" cy="31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Организаций-членов РАБО, которые заключили меморандум НАСДОБР приняли участие в исследовании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EB6ED41-7796-4AEC-9BFE-065BDE2EFD4B}"/>
                </a:ext>
              </a:extLst>
            </p:cNvPr>
            <p:cNvGrpSpPr/>
            <p:nvPr/>
          </p:nvGrpSpPr>
          <p:grpSpPr>
            <a:xfrm>
              <a:off x="306332" y="2282704"/>
              <a:ext cx="11566794" cy="583750"/>
              <a:chOff x="266816" y="2346999"/>
              <a:chExt cx="11566794" cy="583750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id="{0D845C48-FCD2-45EB-A260-CB843FE13DD8}"/>
                  </a:ext>
                </a:extLst>
              </p:cNvPr>
              <p:cNvGrpSpPr/>
              <p:nvPr/>
            </p:nvGrpSpPr>
            <p:grpSpPr>
              <a:xfrm>
                <a:off x="266816" y="2405103"/>
                <a:ext cx="1904676" cy="488830"/>
                <a:chOff x="447568" y="1238119"/>
                <a:chExt cx="1904676" cy="952591"/>
              </a:xfrm>
            </p:grpSpPr>
            <p:sp>
              <p:nvSpPr>
                <p:cNvPr id="89" name="object 4">
                  <a:extLst>
                    <a:ext uri="{FF2B5EF4-FFF2-40B4-BE49-F238E27FC236}">
                      <a16:creationId xmlns:a16="http://schemas.microsoft.com/office/drawing/2014/main" id="{4A8289DA-AFB4-4B73-B07C-4FE172227CB7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90" name="object 11">
                  <a:extLst>
                    <a:ext uri="{FF2B5EF4-FFF2-40B4-BE49-F238E27FC236}">
                      <a16:creationId xmlns:a16="http://schemas.microsoft.com/office/drawing/2014/main" id="{5D7C1C73-0FE0-40F6-8C05-ECAEE4967B45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82</a:t>
                  </a:r>
                  <a:r>
                    <a:rPr lang="ru-RU" sz="20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%</a:t>
                  </a:r>
                  <a:endParaRPr lang="ru-RU" sz="12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EFFF6E95-5278-449E-A371-CF87605B3BE4}"/>
                  </a:ext>
                </a:extLst>
              </p:cNvPr>
              <p:cNvSpPr/>
              <p:nvPr/>
            </p:nvSpPr>
            <p:spPr>
              <a:xfrm>
                <a:off x="2076149" y="2346999"/>
                <a:ext cx="9757461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От общего количества выпускников программ MBA, реализуемых организациями-членами РАБО, </a:t>
                </a:r>
                <a:b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</a:b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приходится на участников исследования*</a:t>
                </a:r>
              </a:p>
            </p:txBody>
          </p:sp>
        </p:grp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574A0D-E657-48A1-BC93-095AE2D02AB9}"/>
              </a:ext>
            </a:extLst>
          </p:cNvPr>
          <p:cNvCxnSpPr/>
          <p:nvPr/>
        </p:nvCxnSpPr>
        <p:spPr>
          <a:xfrm>
            <a:off x="376831" y="1096849"/>
            <a:ext cx="11341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B19E8B4-E646-436F-BD9D-009772C6105B}"/>
              </a:ext>
            </a:extLst>
          </p:cNvPr>
          <p:cNvGrpSpPr/>
          <p:nvPr/>
        </p:nvGrpSpPr>
        <p:grpSpPr>
          <a:xfrm>
            <a:off x="208658" y="2988349"/>
            <a:ext cx="11676609" cy="1484293"/>
            <a:chOff x="208658" y="2864879"/>
            <a:chExt cx="11676609" cy="1484293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5C80FFFE-2D86-4EAC-9013-B827983B8DEB}"/>
                </a:ext>
              </a:extLst>
            </p:cNvPr>
            <p:cNvSpPr/>
            <p:nvPr/>
          </p:nvSpPr>
          <p:spPr>
            <a:xfrm>
              <a:off x="208658" y="2864879"/>
              <a:ext cx="3994392" cy="32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>
                <a:lnSpc>
                  <a:spcPts val="20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Корпоративные университеты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E74FD08-8A16-4393-8A81-42A8DAEB0205}"/>
                </a:ext>
              </a:extLst>
            </p:cNvPr>
            <p:cNvGrpSpPr/>
            <p:nvPr/>
          </p:nvGrpSpPr>
          <p:grpSpPr>
            <a:xfrm>
              <a:off x="306332" y="3226886"/>
              <a:ext cx="11554653" cy="488830"/>
              <a:chOff x="266816" y="3524610"/>
              <a:chExt cx="11554653" cy="488830"/>
            </a:xfrm>
          </p:grpSpPr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id="{86CECB4F-3C18-44AF-97C4-930B73D44E5B}"/>
                  </a:ext>
                </a:extLst>
              </p:cNvPr>
              <p:cNvGrpSpPr/>
              <p:nvPr/>
            </p:nvGrpSpPr>
            <p:grpSpPr>
              <a:xfrm>
                <a:off x="266816" y="3524610"/>
                <a:ext cx="1904676" cy="488830"/>
                <a:chOff x="447568" y="1238119"/>
                <a:chExt cx="1904676" cy="952591"/>
              </a:xfrm>
            </p:grpSpPr>
            <p:sp>
              <p:nvSpPr>
                <p:cNvPr id="111" name="object 4">
                  <a:extLst>
                    <a:ext uri="{FF2B5EF4-FFF2-40B4-BE49-F238E27FC236}">
                      <a16:creationId xmlns:a16="http://schemas.microsoft.com/office/drawing/2014/main" id="{F16E27F9-DFDE-4246-87B2-E2BCED05EDCF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3D572D06-572A-485C-B59B-ABBF5B7BE27A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5</a:t>
                  </a:r>
                  <a:r>
                    <a:rPr lang="ru-RU" sz="12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 из </a:t>
                  </a:r>
                  <a:r>
                    <a:rPr lang="ru-RU" sz="2800" dirty="0">
                      <a:solidFill>
                        <a:srgbClr val="00A1D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11</a:t>
                  </a:r>
                  <a:endParaRPr lang="ru-RU" sz="12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110" name="Прямоугольник 109">
                <a:extLst>
                  <a:ext uri="{FF2B5EF4-FFF2-40B4-BE49-F238E27FC236}">
                    <a16:creationId xmlns:a16="http://schemas.microsoft.com/office/drawing/2014/main" id="{32D77C8E-5CA4-47E7-B95F-D40C97FCBEF7}"/>
                  </a:ext>
                </a:extLst>
              </p:cNvPr>
              <p:cNvSpPr/>
              <p:nvPr/>
            </p:nvSpPr>
            <p:spPr>
              <a:xfrm>
                <a:off x="2076149" y="3594411"/>
                <a:ext cx="9745320" cy="31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Корпоративных университетов с релевантным профилем деятельности приняли участие в исследовании**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C61641A-0D0E-4A21-B878-8D49D84BBD4B}"/>
                </a:ext>
              </a:extLst>
            </p:cNvPr>
            <p:cNvGrpSpPr/>
            <p:nvPr/>
          </p:nvGrpSpPr>
          <p:grpSpPr>
            <a:xfrm>
              <a:off x="306332" y="3770744"/>
              <a:ext cx="11578935" cy="578428"/>
              <a:chOff x="254675" y="4132259"/>
              <a:chExt cx="11578935" cy="578428"/>
            </a:xfrm>
          </p:grpSpPr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CA069614-917F-469A-AD47-F86BE616C66C}"/>
                  </a:ext>
                </a:extLst>
              </p:cNvPr>
              <p:cNvGrpSpPr/>
              <p:nvPr/>
            </p:nvGrpSpPr>
            <p:grpSpPr>
              <a:xfrm>
                <a:off x="254675" y="4202863"/>
                <a:ext cx="1904676" cy="488830"/>
                <a:chOff x="447568" y="1238119"/>
                <a:chExt cx="1904676" cy="952591"/>
              </a:xfrm>
            </p:grpSpPr>
            <p:sp>
              <p:nvSpPr>
                <p:cNvPr id="116" name="object 4">
                  <a:extLst>
                    <a:ext uri="{FF2B5EF4-FFF2-40B4-BE49-F238E27FC236}">
                      <a16:creationId xmlns:a16="http://schemas.microsoft.com/office/drawing/2014/main" id="{FC778982-7B24-48D4-9C38-6171836BA915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117" name="object 11">
                  <a:extLst>
                    <a:ext uri="{FF2B5EF4-FFF2-40B4-BE49-F238E27FC236}">
                      <a16:creationId xmlns:a16="http://schemas.microsoft.com/office/drawing/2014/main" id="{6BF18FF0-4E08-4E51-B703-3477400CA406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49</a:t>
                  </a:r>
                  <a:r>
                    <a:rPr lang="ru-RU" sz="20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%</a:t>
                  </a:r>
                  <a:endParaRPr lang="ru-RU" sz="12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7CD3235B-5020-4D63-97BA-A5A702EB8794}"/>
                  </a:ext>
                </a:extLst>
              </p:cNvPr>
              <p:cNvSpPr/>
              <p:nvPr/>
            </p:nvSpPr>
            <p:spPr>
              <a:xfrm>
                <a:off x="2076149" y="4132259"/>
                <a:ext cx="9757461" cy="57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От общего количества выпускников программ, реализуемых корпоративными университетами </a:t>
                </a:r>
              </a:p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с релевантным профилем деятельности приходится на участников исследования**</a:t>
                </a:r>
              </a:p>
            </p:txBody>
          </p:sp>
        </p:grp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C475CFD5-FF3E-4535-83FF-0737A12A12FA}"/>
                </a:ext>
              </a:extLst>
            </p:cNvPr>
            <p:cNvCxnSpPr/>
            <p:nvPr/>
          </p:nvCxnSpPr>
          <p:spPr>
            <a:xfrm>
              <a:off x="376831" y="3164716"/>
              <a:ext cx="113419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E3B5B41-75BA-40ED-80EF-1593656C9D54}"/>
              </a:ext>
            </a:extLst>
          </p:cNvPr>
          <p:cNvGrpSpPr/>
          <p:nvPr/>
        </p:nvGrpSpPr>
        <p:grpSpPr>
          <a:xfrm>
            <a:off x="196517" y="4568491"/>
            <a:ext cx="11637093" cy="1443723"/>
            <a:chOff x="196517" y="4412373"/>
            <a:chExt cx="11637093" cy="1443723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69E06E12-67CD-4034-9B43-FEBE719DFFBE}"/>
                </a:ext>
              </a:extLst>
            </p:cNvPr>
            <p:cNvSpPr/>
            <p:nvPr/>
          </p:nvSpPr>
          <p:spPr>
            <a:xfrm>
              <a:off x="196517" y="4412373"/>
              <a:ext cx="6568980" cy="32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>
                <a:lnSpc>
                  <a:spcPts val="2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EdTech-</a:t>
              </a: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компании и тренинговые центры</a:t>
              </a:r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8098A610-EEF1-4C41-93AA-D203FDFDAC6E}"/>
                </a:ext>
              </a:extLst>
            </p:cNvPr>
            <p:cNvGrpSpPr/>
            <p:nvPr/>
          </p:nvGrpSpPr>
          <p:grpSpPr>
            <a:xfrm>
              <a:off x="306332" y="4753114"/>
              <a:ext cx="1904676" cy="488830"/>
              <a:chOff x="447568" y="1238119"/>
              <a:chExt cx="1904676" cy="952591"/>
            </a:xfrm>
          </p:grpSpPr>
          <p:sp>
            <p:nvSpPr>
              <p:cNvPr id="128" name="object 4">
                <a:extLst>
                  <a:ext uri="{FF2B5EF4-FFF2-40B4-BE49-F238E27FC236}">
                    <a16:creationId xmlns:a16="http://schemas.microsoft.com/office/drawing/2014/main" id="{6B2D7CA1-FFE3-4FA8-831B-25019E2EBDB8}"/>
                  </a:ext>
                </a:extLst>
              </p:cNvPr>
              <p:cNvSpPr/>
              <p:nvPr/>
            </p:nvSpPr>
            <p:spPr>
              <a:xfrm>
                <a:off x="527001" y="1238119"/>
                <a:ext cx="1745810" cy="952591"/>
              </a:xfrm>
              <a:custGeom>
                <a:avLst/>
                <a:gdLst/>
                <a:ahLst/>
                <a:cxnLst/>
                <a:rect l="l" t="t" r="r" b="b"/>
                <a:pathLst>
                  <a:path w="3757295" h="4718685">
                    <a:moveTo>
                      <a:pt x="3452507" y="0"/>
                    </a:moveTo>
                    <a:lnTo>
                      <a:pt x="304787" y="0"/>
                    </a:lnTo>
                    <a:lnTo>
                      <a:pt x="255350" y="3989"/>
                    </a:lnTo>
                    <a:lnTo>
                      <a:pt x="208452" y="15538"/>
                    </a:lnTo>
                    <a:lnTo>
                      <a:pt x="164721" y="34020"/>
                    </a:lnTo>
                    <a:lnTo>
                      <a:pt x="124785" y="58807"/>
                    </a:lnTo>
                    <a:lnTo>
                      <a:pt x="89271" y="89271"/>
                    </a:lnTo>
                    <a:lnTo>
                      <a:pt x="58807" y="124785"/>
                    </a:lnTo>
                    <a:lnTo>
                      <a:pt x="34020" y="164721"/>
                    </a:lnTo>
                    <a:lnTo>
                      <a:pt x="15538" y="208452"/>
                    </a:lnTo>
                    <a:lnTo>
                      <a:pt x="3989" y="255350"/>
                    </a:lnTo>
                    <a:lnTo>
                      <a:pt x="0" y="304787"/>
                    </a:lnTo>
                    <a:lnTo>
                      <a:pt x="0" y="4413338"/>
                    </a:lnTo>
                    <a:lnTo>
                      <a:pt x="3989" y="4462776"/>
                    </a:lnTo>
                    <a:lnTo>
                      <a:pt x="15538" y="4509673"/>
                    </a:lnTo>
                    <a:lnTo>
                      <a:pt x="34020" y="4553404"/>
                    </a:lnTo>
                    <a:lnTo>
                      <a:pt x="58807" y="4593340"/>
                    </a:lnTo>
                    <a:lnTo>
                      <a:pt x="89271" y="4628854"/>
                    </a:lnTo>
                    <a:lnTo>
                      <a:pt x="124785" y="4659318"/>
                    </a:lnTo>
                    <a:lnTo>
                      <a:pt x="164721" y="4684105"/>
                    </a:lnTo>
                    <a:lnTo>
                      <a:pt x="208452" y="4702587"/>
                    </a:lnTo>
                    <a:lnTo>
                      <a:pt x="255350" y="4714136"/>
                    </a:lnTo>
                    <a:lnTo>
                      <a:pt x="304787" y="4718126"/>
                    </a:lnTo>
                    <a:lnTo>
                      <a:pt x="3452507" y="4718126"/>
                    </a:lnTo>
                    <a:lnTo>
                      <a:pt x="3501944" y="4714136"/>
                    </a:lnTo>
                    <a:lnTo>
                      <a:pt x="3548842" y="4702587"/>
                    </a:lnTo>
                    <a:lnTo>
                      <a:pt x="3592573" y="4684105"/>
                    </a:lnTo>
                    <a:lnTo>
                      <a:pt x="3632509" y="4659318"/>
                    </a:lnTo>
                    <a:lnTo>
                      <a:pt x="3668023" y="4628854"/>
                    </a:lnTo>
                    <a:lnTo>
                      <a:pt x="3698487" y="4593340"/>
                    </a:lnTo>
                    <a:lnTo>
                      <a:pt x="3723274" y="4553404"/>
                    </a:lnTo>
                    <a:lnTo>
                      <a:pt x="3741756" y="4509673"/>
                    </a:lnTo>
                    <a:lnTo>
                      <a:pt x="3753305" y="4462776"/>
                    </a:lnTo>
                    <a:lnTo>
                      <a:pt x="3757295" y="4413338"/>
                    </a:lnTo>
                    <a:lnTo>
                      <a:pt x="3757295" y="304787"/>
                    </a:lnTo>
                    <a:lnTo>
                      <a:pt x="3753305" y="255350"/>
                    </a:lnTo>
                    <a:lnTo>
                      <a:pt x="3741756" y="208452"/>
                    </a:lnTo>
                    <a:lnTo>
                      <a:pt x="3723274" y="164721"/>
                    </a:lnTo>
                    <a:lnTo>
                      <a:pt x="3698487" y="124785"/>
                    </a:lnTo>
                    <a:lnTo>
                      <a:pt x="3668023" y="89271"/>
                    </a:lnTo>
                    <a:lnTo>
                      <a:pt x="3632509" y="58807"/>
                    </a:lnTo>
                    <a:lnTo>
                      <a:pt x="3592573" y="34020"/>
                    </a:lnTo>
                    <a:lnTo>
                      <a:pt x="3548842" y="15538"/>
                    </a:lnTo>
                    <a:lnTo>
                      <a:pt x="3501944" y="3989"/>
                    </a:lnTo>
                    <a:lnTo>
                      <a:pt x="3452507" y="0"/>
                    </a:ln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ru-RU" sz="11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-52"/>
                </a:endParaRPr>
              </a:p>
            </p:txBody>
          </p:sp>
          <p:sp>
            <p:nvSpPr>
              <p:cNvPr id="129" name="object 11">
                <a:extLst>
                  <a:ext uri="{FF2B5EF4-FFF2-40B4-BE49-F238E27FC236}">
                    <a16:creationId xmlns:a16="http://schemas.microsoft.com/office/drawing/2014/main" id="{D8A47884-9E0F-49ED-B6BB-CB9FCECCF641}"/>
                  </a:ext>
                </a:extLst>
              </p:cNvPr>
              <p:cNvSpPr txBox="1"/>
              <p:nvPr/>
            </p:nvSpPr>
            <p:spPr>
              <a:xfrm>
                <a:off x="447568" y="1281418"/>
                <a:ext cx="1904676" cy="64963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marL="12700">
                  <a:spcBef>
                    <a:spcPts val="100"/>
                  </a:spcBef>
                  <a:defRPr sz="8000" b="1" spc="-160">
                    <a:gradFill>
                      <a:gsLst>
                        <a:gs pos="54000">
                          <a:srgbClr val="45D371"/>
                        </a:gs>
                        <a:gs pos="27000">
                          <a:srgbClr val="B2ED34"/>
                        </a:gs>
                        <a:gs pos="86000">
                          <a:srgbClr val="5AAFFF"/>
                        </a:gs>
                      </a:gsLst>
                      <a:lin ang="19800000" scaled="0"/>
                    </a:gradFill>
                    <a:latin typeface="SB Sans Display Semibold" panose="020B0503040504020204" pitchFamily="34" charset="0"/>
                    <a:cs typeface="SB Sans Display Semibold" panose="020B0503040504020204" pitchFamily="34" charset="0"/>
                  </a:defRPr>
                </a:lvl1pPr>
              </a:lstStyle>
              <a:p>
                <a:pPr algn="ctr"/>
                <a:r>
                  <a:rPr lang="ru-RU" sz="28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rPr>
                  <a:t>4</a:t>
                </a:r>
                <a:r>
                  <a:rPr lang="ru-RU" sz="12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rPr>
                  <a:t> из </a:t>
                </a:r>
                <a:r>
                  <a:rPr lang="ru-RU" sz="28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rPr>
                  <a:t>17</a:t>
                </a:r>
                <a:endParaRPr lang="ru-RU" sz="12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 Light" panose="020B0303040504020204" pitchFamily="34" charset="0"/>
                </a:endParaRPr>
              </a:p>
            </p:txBody>
          </p:sp>
        </p:grp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E954079C-84FA-4BA2-9B55-AE593A6D4194}"/>
                </a:ext>
              </a:extLst>
            </p:cNvPr>
            <p:cNvSpPr/>
            <p:nvPr/>
          </p:nvSpPr>
          <p:spPr>
            <a:xfrm>
              <a:off x="2076149" y="4708687"/>
              <a:ext cx="974532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>
                <a:lnSpc>
                  <a:spcPts val="2000"/>
                </a:lnSpc>
              </a:pPr>
              <a:r>
                <a:rPr lang="ru-RU" sz="12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EdTech</a:t>
              </a: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-компаний и тренинговых центров с релевантным профилем деятельности приняли участие </a:t>
              </a:r>
            </a:p>
            <a:p>
              <a:pPr marL="90000">
                <a:lnSpc>
                  <a:spcPts val="2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в исследовании***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8A073E1-8AB6-4488-BB5F-723B8C0B3FEB}"/>
                </a:ext>
              </a:extLst>
            </p:cNvPr>
            <p:cNvGrpSpPr/>
            <p:nvPr/>
          </p:nvGrpSpPr>
          <p:grpSpPr>
            <a:xfrm>
              <a:off x="306332" y="5282990"/>
              <a:ext cx="11527278" cy="573106"/>
              <a:chOff x="242534" y="5431852"/>
              <a:chExt cx="11527278" cy="573106"/>
            </a:xfrm>
          </p:grpSpPr>
          <p:grpSp>
            <p:nvGrpSpPr>
              <p:cNvPr id="122" name="Группа 121">
                <a:extLst>
                  <a:ext uri="{FF2B5EF4-FFF2-40B4-BE49-F238E27FC236}">
                    <a16:creationId xmlns:a16="http://schemas.microsoft.com/office/drawing/2014/main" id="{D04AF3A1-C537-43F2-A268-FDD1106031BC}"/>
                  </a:ext>
                </a:extLst>
              </p:cNvPr>
              <p:cNvGrpSpPr/>
              <p:nvPr/>
            </p:nvGrpSpPr>
            <p:grpSpPr>
              <a:xfrm>
                <a:off x="242534" y="5505798"/>
                <a:ext cx="1904676" cy="488830"/>
                <a:chOff x="447568" y="1238119"/>
                <a:chExt cx="1904676" cy="952591"/>
              </a:xfrm>
            </p:grpSpPr>
            <p:sp>
              <p:nvSpPr>
                <p:cNvPr id="124" name="object 4">
                  <a:extLst>
                    <a:ext uri="{FF2B5EF4-FFF2-40B4-BE49-F238E27FC236}">
                      <a16:creationId xmlns:a16="http://schemas.microsoft.com/office/drawing/2014/main" id="{DF9DBFE2-D35D-437F-81F5-050510DDEFAF}"/>
                    </a:ext>
                  </a:extLst>
                </p:cNvPr>
                <p:cNvSpPr/>
                <p:nvPr/>
              </p:nvSpPr>
              <p:spPr>
                <a:xfrm>
                  <a:off x="527001" y="1238119"/>
                  <a:ext cx="1745810" cy="95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295" h="4718685">
                      <a:moveTo>
                        <a:pt x="3452507" y="0"/>
                      </a:moveTo>
                      <a:lnTo>
                        <a:pt x="304787" y="0"/>
                      </a:lnTo>
                      <a:lnTo>
                        <a:pt x="255350" y="3989"/>
                      </a:lnTo>
                      <a:lnTo>
                        <a:pt x="208452" y="15538"/>
                      </a:lnTo>
                      <a:lnTo>
                        <a:pt x="164721" y="34020"/>
                      </a:lnTo>
                      <a:lnTo>
                        <a:pt x="124785" y="58807"/>
                      </a:lnTo>
                      <a:lnTo>
                        <a:pt x="89271" y="89271"/>
                      </a:lnTo>
                      <a:lnTo>
                        <a:pt x="58807" y="124785"/>
                      </a:lnTo>
                      <a:lnTo>
                        <a:pt x="34020" y="164721"/>
                      </a:lnTo>
                      <a:lnTo>
                        <a:pt x="15538" y="208452"/>
                      </a:lnTo>
                      <a:lnTo>
                        <a:pt x="3989" y="255350"/>
                      </a:lnTo>
                      <a:lnTo>
                        <a:pt x="0" y="304787"/>
                      </a:lnTo>
                      <a:lnTo>
                        <a:pt x="0" y="4413338"/>
                      </a:lnTo>
                      <a:lnTo>
                        <a:pt x="3989" y="4462776"/>
                      </a:lnTo>
                      <a:lnTo>
                        <a:pt x="15538" y="4509673"/>
                      </a:lnTo>
                      <a:lnTo>
                        <a:pt x="34020" y="4553404"/>
                      </a:lnTo>
                      <a:lnTo>
                        <a:pt x="58807" y="4593340"/>
                      </a:lnTo>
                      <a:lnTo>
                        <a:pt x="89271" y="4628854"/>
                      </a:lnTo>
                      <a:lnTo>
                        <a:pt x="124785" y="4659318"/>
                      </a:lnTo>
                      <a:lnTo>
                        <a:pt x="164721" y="4684105"/>
                      </a:lnTo>
                      <a:lnTo>
                        <a:pt x="208452" y="4702587"/>
                      </a:lnTo>
                      <a:lnTo>
                        <a:pt x="255350" y="4714136"/>
                      </a:lnTo>
                      <a:lnTo>
                        <a:pt x="304787" y="4718126"/>
                      </a:lnTo>
                      <a:lnTo>
                        <a:pt x="3452507" y="4718126"/>
                      </a:lnTo>
                      <a:lnTo>
                        <a:pt x="3501944" y="4714136"/>
                      </a:lnTo>
                      <a:lnTo>
                        <a:pt x="3548842" y="4702587"/>
                      </a:lnTo>
                      <a:lnTo>
                        <a:pt x="3592573" y="4684105"/>
                      </a:lnTo>
                      <a:lnTo>
                        <a:pt x="3632509" y="4659318"/>
                      </a:lnTo>
                      <a:lnTo>
                        <a:pt x="3668023" y="4628854"/>
                      </a:lnTo>
                      <a:lnTo>
                        <a:pt x="3698487" y="4593340"/>
                      </a:lnTo>
                      <a:lnTo>
                        <a:pt x="3723274" y="4553404"/>
                      </a:lnTo>
                      <a:lnTo>
                        <a:pt x="3741756" y="4509673"/>
                      </a:lnTo>
                      <a:lnTo>
                        <a:pt x="3753305" y="4462776"/>
                      </a:lnTo>
                      <a:lnTo>
                        <a:pt x="3757295" y="4413338"/>
                      </a:lnTo>
                      <a:lnTo>
                        <a:pt x="3757295" y="304787"/>
                      </a:lnTo>
                      <a:lnTo>
                        <a:pt x="3753305" y="255350"/>
                      </a:lnTo>
                      <a:lnTo>
                        <a:pt x="3741756" y="208452"/>
                      </a:lnTo>
                      <a:lnTo>
                        <a:pt x="3723274" y="164721"/>
                      </a:lnTo>
                      <a:lnTo>
                        <a:pt x="3698487" y="124785"/>
                      </a:lnTo>
                      <a:lnTo>
                        <a:pt x="3668023" y="89271"/>
                      </a:lnTo>
                      <a:lnTo>
                        <a:pt x="3632509" y="58807"/>
                      </a:lnTo>
                      <a:lnTo>
                        <a:pt x="3592573" y="34020"/>
                      </a:lnTo>
                      <a:lnTo>
                        <a:pt x="3548842" y="15538"/>
                      </a:lnTo>
                      <a:lnTo>
                        <a:pt x="3501944" y="3989"/>
                      </a:lnTo>
                      <a:lnTo>
                        <a:pt x="3452507" y="0"/>
                      </a:ln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pPr algn="ctr"/>
                  <a:endParaRPr lang="ru-RU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Text Light" panose="020B0303040504020204" pitchFamily="34" charset="-52"/>
                  </a:endParaRPr>
                </a:p>
              </p:txBody>
            </p:sp>
            <p:sp>
              <p:nvSpPr>
                <p:cNvPr id="125" name="object 11">
                  <a:extLst>
                    <a:ext uri="{FF2B5EF4-FFF2-40B4-BE49-F238E27FC236}">
                      <a16:creationId xmlns:a16="http://schemas.microsoft.com/office/drawing/2014/main" id="{23711DD8-6D4C-46BD-9489-7323912BF65B}"/>
                    </a:ext>
                  </a:extLst>
                </p:cNvPr>
                <p:cNvSpPr txBox="1"/>
                <p:nvPr/>
              </p:nvSpPr>
              <p:spPr>
                <a:xfrm>
                  <a:off x="447568" y="1281418"/>
                  <a:ext cx="1904676" cy="649638"/>
                </a:xfrm>
                <a:prstGeom prst="rect">
                  <a:avLst/>
                </a:prstGeom>
                <a:noFill/>
              </p:spPr>
              <p:txBody>
                <a:bodyPr vert="horz" wrap="square" lIns="0" tIns="12700" rIns="0" bIns="0" rtlCol="0">
                  <a:spAutoFit/>
                </a:bodyPr>
                <a:lstStyle>
                  <a:defPPr>
                    <a:defRPr lang="ru-RU"/>
                  </a:defPPr>
                  <a:lvl1pPr marL="12700">
                    <a:spcBef>
                      <a:spcPts val="100"/>
                    </a:spcBef>
                    <a:defRPr sz="8000" b="1" spc="-160">
                      <a:gradFill>
                        <a:gsLst>
                          <a:gs pos="54000">
                            <a:srgbClr val="45D371"/>
                          </a:gs>
                          <a:gs pos="27000">
                            <a:srgbClr val="B2ED34"/>
                          </a:gs>
                          <a:gs pos="86000">
                            <a:srgbClr val="5AAFFF"/>
                          </a:gs>
                        </a:gsLst>
                        <a:lin ang="19800000" scaled="0"/>
                      </a:gradFill>
                      <a:latin typeface="SB Sans Display Semibold" panose="020B0503040504020204" pitchFamily="34" charset="0"/>
                      <a:cs typeface="SB Sans Display Semibold" panose="020B0503040504020204" pitchFamily="34" charset="0"/>
                    </a:defRPr>
                  </a:lvl1pPr>
                </a:lstStyle>
                <a:p>
                  <a:pPr algn="ctr"/>
                  <a:r>
                    <a:rPr lang="ru-RU" sz="28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59</a:t>
                  </a:r>
                  <a:r>
                    <a:rPr lang="ru-RU" sz="2000" dirty="0">
                      <a:solidFill>
                        <a:srgbClr val="44D37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SB Sans Display Light" panose="020B0303040504020204" pitchFamily="34" charset="0"/>
                    </a:rPr>
                    <a:t>%</a:t>
                  </a:r>
                  <a:endParaRPr lang="ru-RU" sz="12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 Light" panose="020B0303040504020204" pitchFamily="34" charset="0"/>
                  </a:endParaRPr>
                </a:p>
              </p:txBody>
            </p:sp>
          </p:grpSp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id="{4E5B88AF-481C-48DF-8680-A11C716F4A8F}"/>
                  </a:ext>
                </a:extLst>
              </p:cNvPr>
              <p:cNvSpPr/>
              <p:nvPr/>
            </p:nvSpPr>
            <p:spPr>
              <a:xfrm>
                <a:off x="2012351" y="5431852"/>
                <a:ext cx="9757461" cy="573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>
                  <a:lnSpc>
                    <a:spcPts val="2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Совокупной выручки </a:t>
                </a:r>
                <a:r>
                  <a:rPr lang="ru-RU" sz="12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EdTech</a:t>
                </a: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-компаний и тренинговых центров с релевантным профилем деятельности </a:t>
                </a:r>
                <a:b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</a:b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приходится на участников исследования***</a:t>
                </a:r>
              </a:p>
            </p:txBody>
          </p:sp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02935DA-E9F5-456F-8883-C685766391A4}"/>
                </a:ext>
              </a:extLst>
            </p:cNvPr>
            <p:cNvCxnSpPr/>
            <p:nvPr/>
          </p:nvCxnSpPr>
          <p:spPr>
            <a:xfrm>
              <a:off x="376831" y="4703066"/>
              <a:ext cx="113419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C608FA-0B3C-4D8B-9373-83B2F4676BC7}"/>
              </a:ext>
            </a:extLst>
          </p:cNvPr>
          <p:cNvSpPr/>
          <p:nvPr/>
        </p:nvSpPr>
        <p:spPr>
          <a:xfrm>
            <a:off x="306332" y="6138011"/>
            <a:ext cx="1173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Рассчитано на основании данных о численности выпускников по программам MBA, указанных на портале MBA.SU.</a:t>
            </a:r>
          </a:p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Данные о численности выпускников по другим программам ДПО в открытых источниках отсутствуют.</a:t>
            </a:r>
            <a:b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 Рассчитано на основании данных из справочника «Корпоративные университеты России — 2024» (ВШБ НИУ ВШЭ), в котором приведены данные за 2023 г. </a:t>
            </a:r>
            <a:b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*** Рассчитано на основании данных за 2023 год, указанных в рейтинге крупнейших </a:t>
            </a:r>
            <a:r>
              <a:rPr lang="ru-RU" sz="8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EdTech</a:t>
            </a: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-компаний России (</a:t>
            </a:r>
            <a:r>
              <a:rPr lang="ru-RU" sz="8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Smart</a:t>
            </a: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Ranking</a:t>
            </a: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45235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F312F9-84A0-4701-B79F-3832F6E35132}"/>
              </a:ext>
            </a:extLst>
          </p:cNvPr>
          <p:cNvGrpSpPr/>
          <p:nvPr/>
        </p:nvGrpSpPr>
        <p:grpSpPr>
          <a:xfrm>
            <a:off x="334963" y="1834246"/>
            <a:ext cx="5329237" cy="787265"/>
            <a:chOff x="334963" y="1596345"/>
            <a:chExt cx="5329237" cy="650632"/>
          </a:xfrm>
        </p:grpSpPr>
        <p:sp>
          <p:nvSpPr>
            <p:cNvPr id="45" name="object 4">
              <a:extLst>
                <a:ext uri="{FF2B5EF4-FFF2-40B4-BE49-F238E27FC236}">
                  <a16:creationId xmlns:a16="http://schemas.microsoft.com/office/drawing/2014/main" id="{74F8A014-4A0A-42F2-BB5F-EFD8AABD5E3F}"/>
                </a:ext>
              </a:extLst>
            </p:cNvPr>
            <p:cNvSpPr/>
            <p:nvPr/>
          </p:nvSpPr>
          <p:spPr>
            <a:xfrm>
              <a:off x="339968" y="1596345"/>
              <a:ext cx="5324232" cy="65063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1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28722728-BBF3-4BBF-8CB3-D22B32F5FD44}"/>
                </a:ext>
              </a:extLst>
            </p:cNvPr>
            <p:cNvSpPr/>
            <p:nvPr/>
          </p:nvSpPr>
          <p:spPr>
            <a:xfrm>
              <a:off x="334963" y="1694192"/>
              <a:ext cx="5162070" cy="482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>
                <a:lnSpc>
                  <a:spcPts val="2000"/>
                </a:lnSpc>
              </a:pPr>
              <a: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ПРОГРАММЫ </a:t>
              </a:r>
              <a:r>
                <a:rPr lang="en-US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MBA</a:t>
              </a:r>
              <a: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 </a:t>
              </a:r>
              <a:b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</a:br>
              <a: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И ИХ БЛИЖАЙШИЕ АНАЛОГИ</a:t>
              </a:r>
            </a:p>
          </p:txBody>
        </p:sp>
      </p:grpSp>
      <p:sp>
        <p:nvSpPr>
          <p:cNvPr id="63" name="object 4">
            <a:extLst>
              <a:ext uri="{FF2B5EF4-FFF2-40B4-BE49-F238E27FC236}">
                <a16:creationId xmlns:a16="http://schemas.microsoft.com/office/drawing/2014/main" id="{252C8E8C-D9D3-4B9B-9975-0DEAAC9DD75C}"/>
              </a:ext>
            </a:extLst>
          </p:cNvPr>
          <p:cNvSpPr/>
          <p:nvPr/>
        </p:nvSpPr>
        <p:spPr>
          <a:xfrm>
            <a:off x="6095999" y="1834246"/>
            <a:ext cx="5384663" cy="787265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050" b="1" dirty="0">
              <a:solidFill>
                <a:srgbClr val="44D370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7000465-EBC4-4C3A-A7FE-E3D6EF6BB06E}"/>
              </a:ext>
            </a:extLst>
          </p:cNvPr>
          <p:cNvSpPr/>
          <p:nvPr/>
        </p:nvSpPr>
        <p:spPr>
          <a:xfrm>
            <a:off x="6090995" y="1920820"/>
            <a:ext cx="5302218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rgbClr val="44D37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ПРОГРАММЫ ДПО, СОПОСТАВИМЫЕ С </a:t>
            </a:r>
            <a:r>
              <a:rPr lang="en-US" sz="1400" b="1" dirty="0">
                <a:solidFill>
                  <a:srgbClr val="44D37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MBA</a:t>
            </a:r>
            <a:r>
              <a:rPr lang="ru-RU" sz="1400" b="1" dirty="0">
                <a:solidFill>
                  <a:srgbClr val="44D37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br>
              <a:rPr lang="ru-RU" sz="1400" b="1" dirty="0">
                <a:solidFill>
                  <a:srgbClr val="44D37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b="1" dirty="0">
                <a:solidFill>
                  <a:srgbClr val="44D37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ПО ТЕМАТИКЕ И (ИЛИ) ОБЪЕМУ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E31CE8-9460-4EE8-8A44-E0B678E528A1}"/>
              </a:ext>
            </a:extLst>
          </p:cNvPr>
          <p:cNvGrpSpPr/>
          <p:nvPr/>
        </p:nvGrpSpPr>
        <p:grpSpPr>
          <a:xfrm>
            <a:off x="334963" y="2706788"/>
            <a:ext cx="11168126" cy="2914832"/>
            <a:chOff x="334963" y="2245123"/>
            <a:chExt cx="11168126" cy="3620832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9020927-ED05-415A-8204-E1A135AE921D}"/>
                </a:ext>
              </a:extLst>
            </p:cNvPr>
            <p:cNvGrpSpPr/>
            <p:nvPr/>
          </p:nvGrpSpPr>
          <p:grpSpPr>
            <a:xfrm>
              <a:off x="334963" y="2245123"/>
              <a:ext cx="5302218" cy="587695"/>
              <a:chOff x="361983" y="2452262"/>
              <a:chExt cx="5302218" cy="646465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BBF61144-8DED-4C67-8DB8-CF671EC16177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Классический </a:t>
                </a: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MBA</a:t>
                </a:r>
                <a:endParaRPr lang="ru-RU" sz="14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1F865B0D-896B-4371-8400-1AC93E7DD5D0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01</a:t>
                </a:r>
              </a:p>
            </p:txBody>
          </p: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704068F-AF01-4CF2-AE80-DBA18ACC58CE}"/>
                </a:ext>
              </a:extLst>
            </p:cNvPr>
            <p:cNvGrpSpPr/>
            <p:nvPr/>
          </p:nvGrpSpPr>
          <p:grpSpPr>
            <a:xfrm>
              <a:off x="334963" y="3003407"/>
              <a:ext cx="5302218" cy="587695"/>
              <a:chOff x="361983" y="2452262"/>
              <a:chExt cx="5302218" cy="646465"/>
            </a:xfrm>
          </p:grpSpPr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E7D2BBB-F8A5-416B-8F07-843989FAA309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Executive</a:t>
                </a:r>
                <a:r>
                  <a:rPr lang="ru-RU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 </a:t>
                </a: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MBA (EMBA)</a:t>
                </a:r>
                <a:endParaRPr lang="ru-RU" sz="14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ADE55DF9-9BAC-4C8F-AC7E-A60E0546766A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2</a:t>
                </a:r>
                <a:endParaRPr lang="ru-RU" sz="20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5ACDA46-51D4-4D24-A5AD-5636F74519F3}"/>
                </a:ext>
              </a:extLst>
            </p:cNvPr>
            <p:cNvGrpSpPr/>
            <p:nvPr/>
          </p:nvGrpSpPr>
          <p:grpSpPr>
            <a:xfrm>
              <a:off x="334963" y="3761691"/>
              <a:ext cx="5302218" cy="587695"/>
              <a:chOff x="361983" y="2452262"/>
              <a:chExt cx="5302218" cy="646465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A0744169-1201-48C7-A17B-DC0D5A37FD98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Doctor of Business Administration</a:t>
                </a:r>
                <a:r>
                  <a:rPr lang="ru-RU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 </a:t>
                </a: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(DBA)</a:t>
                </a:r>
                <a:endParaRPr lang="ru-RU" sz="14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2317E757-D005-46B7-9D08-D40F8BB050F3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3</a:t>
                </a:r>
                <a:endParaRPr lang="ru-RU" sz="20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C3EE553C-66C0-4FBB-84F4-42AA47EACE91}"/>
                </a:ext>
              </a:extLst>
            </p:cNvPr>
            <p:cNvGrpSpPr/>
            <p:nvPr/>
          </p:nvGrpSpPr>
          <p:grpSpPr>
            <a:xfrm>
              <a:off x="334963" y="4519975"/>
              <a:ext cx="5302218" cy="587695"/>
              <a:chOff x="361983" y="2452262"/>
              <a:chExt cx="5302218" cy="646465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28EC0B71-EBAE-4126-A2CB-5803B4B30C64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Master of Public Administration (MPA)</a:t>
                </a:r>
                <a:endParaRPr lang="ru-RU" sz="14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D9C9CBE-44DB-42FC-9A3F-A8ADD87C196A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4</a:t>
                </a:r>
                <a:endParaRPr lang="ru-RU" sz="20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33F4B656-0FB8-4BFD-9AB0-BE1CF20E0F83}"/>
                </a:ext>
              </a:extLst>
            </p:cNvPr>
            <p:cNvGrpSpPr/>
            <p:nvPr/>
          </p:nvGrpSpPr>
          <p:grpSpPr>
            <a:xfrm>
              <a:off x="334963" y="5278260"/>
              <a:ext cx="5302218" cy="587695"/>
              <a:chOff x="361983" y="2452262"/>
              <a:chExt cx="5302218" cy="646465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F5CCEC78-5B5D-4167-A934-0F3A8B97C043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Краткосрочные программы </a:t>
                </a: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MBA</a:t>
                </a:r>
                <a:r>
                  <a:rPr lang="ru-RU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 </a:t>
                </a:r>
                <a:r>
                  <a:rPr lang="en-US" sz="14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(Mini MBA)</a:t>
                </a:r>
                <a:endParaRPr lang="ru-RU" sz="14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CFD4FE29-C6C9-4545-8B3C-42D2169C33D1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00A1D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5</a:t>
                </a:r>
                <a:endParaRPr lang="ru-RU" sz="20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8E38B681-6D58-4683-BCD4-89DC91B3F948}"/>
                </a:ext>
              </a:extLst>
            </p:cNvPr>
            <p:cNvGrpSpPr/>
            <p:nvPr/>
          </p:nvGrpSpPr>
          <p:grpSpPr>
            <a:xfrm>
              <a:off x="6118427" y="2245123"/>
              <a:ext cx="5384662" cy="587695"/>
              <a:chOff x="361983" y="2452262"/>
              <a:chExt cx="5302218" cy="646465"/>
            </a:xfrm>
          </p:grpSpPr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817A0F61-D3F1-4217-816C-1E72E93A48CF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Программы повышения квалификации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4F7B79FB-1A5E-41E7-BB7D-C0E18AFB66BF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01</a:t>
                </a: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1B68F07E-873C-450E-9944-F7CA8A099411}"/>
                </a:ext>
              </a:extLst>
            </p:cNvPr>
            <p:cNvGrpSpPr/>
            <p:nvPr/>
          </p:nvGrpSpPr>
          <p:grpSpPr>
            <a:xfrm>
              <a:off x="6118427" y="3002249"/>
              <a:ext cx="5384662" cy="587695"/>
              <a:chOff x="361983" y="2452262"/>
              <a:chExt cx="5302218" cy="646465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4FEAA183-2EC8-44D8-AE3B-99AC2324ACAA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Программы профессиональной переподготовки</a:t>
                </a:r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699BF95E-2817-4907-AA48-1DA2AD579FDE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2</a:t>
                </a:r>
                <a:endParaRPr lang="ru-RU" sz="2000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3D0B9D02-961E-4327-894A-2042ADA009D5}"/>
                </a:ext>
              </a:extLst>
            </p:cNvPr>
            <p:cNvGrpSpPr/>
            <p:nvPr/>
          </p:nvGrpSpPr>
          <p:grpSpPr>
            <a:xfrm>
              <a:off x="6118427" y="3759375"/>
              <a:ext cx="5384662" cy="587695"/>
              <a:chOff x="361983" y="2452262"/>
              <a:chExt cx="5302218" cy="646465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BB4A8DFE-B268-4139-B02C-D37BA669BE52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 err="1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Кастомизированные</a:t>
                </a:r>
                <a: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 программы</a:t>
                </a:r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C494ECBA-8FFD-452D-8DAF-80BF7887C650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3</a:t>
                </a:r>
                <a:endParaRPr lang="ru-RU" sz="2000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17016131-E611-498C-A8B4-865C02F08E56}"/>
                </a:ext>
              </a:extLst>
            </p:cNvPr>
            <p:cNvGrpSpPr/>
            <p:nvPr/>
          </p:nvGrpSpPr>
          <p:grpSpPr>
            <a:xfrm>
              <a:off x="6118427" y="4516502"/>
              <a:ext cx="5384662" cy="587695"/>
              <a:chOff x="361983" y="2452262"/>
              <a:chExt cx="5302218" cy="646465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A5899391-CF2E-46B0-8B50-FE2CC6A30C2D}"/>
                  </a:ext>
                </a:extLst>
              </p:cNvPr>
              <p:cNvSpPr/>
              <p:nvPr/>
            </p:nvSpPr>
            <p:spPr>
              <a:xfrm>
                <a:off x="1265275" y="2452262"/>
                <a:ext cx="439892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>
                  <a:lnSpc>
                    <a:spcPts val="2000"/>
                  </a:lnSpc>
                </a:pPr>
                <a: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Иные программы, схожие по тематике </a:t>
                </a:r>
                <a:b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</a:br>
                <a:r>
                  <a:rPr lang="ru-RU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и (или) объему с </a:t>
                </a:r>
                <a:r>
                  <a:rPr lang="en-US" sz="14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MBA</a:t>
                </a:r>
                <a:endParaRPr lang="ru-RU" sz="1400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C619D3CC-802B-47F3-9F7E-A1B035DB306E}"/>
                  </a:ext>
                </a:extLst>
              </p:cNvPr>
              <p:cNvSpPr/>
              <p:nvPr/>
            </p:nvSpPr>
            <p:spPr>
              <a:xfrm>
                <a:off x="361983" y="2452262"/>
                <a:ext cx="796676" cy="6464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000"/>
                <a:r>
                  <a:rPr lang="ru-RU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0</a:t>
                </a:r>
                <a:r>
                  <a:rPr lang="en-US" sz="2000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B Sans Display" panose="020B0503040504020204" pitchFamily="34" charset="0"/>
                  </a:rPr>
                  <a:t>4</a:t>
                </a:r>
                <a:endParaRPr lang="ru-RU" sz="2000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</p:grp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A74DAEA-B02B-4A72-A431-BC504A44857C}"/>
              </a:ext>
            </a:extLst>
          </p:cNvPr>
          <p:cNvSpPr/>
          <p:nvPr/>
        </p:nvSpPr>
        <p:spPr>
          <a:xfrm>
            <a:off x="168058" y="5858579"/>
            <a:ext cx="11517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Обязательным условием включения программы в периметр исследования является </a:t>
            </a:r>
            <a:b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выдача диплома ДПО или удостоверения о повышении квалификации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6ADA9B5-0AEA-4547-8AEB-FDF0C8BB8999}"/>
              </a:ext>
            </a:extLst>
          </p:cNvPr>
          <p:cNvGrpSpPr/>
          <p:nvPr/>
        </p:nvGrpSpPr>
        <p:grpSpPr>
          <a:xfrm>
            <a:off x="-206302" y="999421"/>
            <a:ext cx="11686964" cy="643166"/>
            <a:chOff x="312948" y="786681"/>
            <a:chExt cx="11686964" cy="650632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18D72113-6D5A-40F8-9ACD-87DB6E2D8462}"/>
                </a:ext>
              </a:extLst>
            </p:cNvPr>
            <p:cNvSpPr/>
            <p:nvPr/>
          </p:nvSpPr>
          <p:spPr>
            <a:xfrm>
              <a:off x="892629" y="786681"/>
              <a:ext cx="11107283" cy="65063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D76B557-3A47-4FED-BCA2-1EF22B62601E}"/>
                </a:ext>
              </a:extLst>
            </p:cNvPr>
            <p:cNvSpPr/>
            <p:nvPr/>
          </p:nvSpPr>
          <p:spPr>
            <a:xfrm>
              <a:off x="312948" y="950222"/>
              <a:ext cx="11686964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 algn="ctr">
                <a:lnSpc>
                  <a:spcPts val="2000"/>
                </a:lnSpc>
              </a:pPr>
              <a:r>
                <a:rPr lang="ru-RU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Программы бизнес-образования для руководителей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2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 исследования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1FC630-86A7-4396-B925-718244127F55}"/>
              </a:ext>
            </a:extLst>
          </p:cNvPr>
          <p:cNvGrpSpPr/>
          <p:nvPr/>
        </p:nvGrpSpPr>
        <p:grpSpPr>
          <a:xfrm>
            <a:off x="263344" y="1659744"/>
            <a:ext cx="5574256" cy="1171810"/>
            <a:chOff x="253882" y="1596345"/>
            <a:chExt cx="5410318" cy="462114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C44E69C2-A04B-44B1-9ADB-B8187D5E8F8B}"/>
                </a:ext>
              </a:extLst>
            </p:cNvPr>
            <p:cNvSpPr/>
            <p:nvPr/>
          </p:nvSpPr>
          <p:spPr>
            <a:xfrm>
              <a:off x="339968" y="1596345"/>
              <a:ext cx="5324232" cy="462114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4F1E974-2EE2-4285-B33F-008C0F1176B6}"/>
                </a:ext>
              </a:extLst>
            </p:cNvPr>
            <p:cNvSpPr/>
            <p:nvPr/>
          </p:nvSpPr>
          <p:spPr>
            <a:xfrm>
              <a:off x="253882" y="1652766"/>
              <a:ext cx="5324232" cy="40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Комплексное анкетирование </a:t>
              </a: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ведущих образовательных организаций:</a:t>
              </a:r>
            </a:p>
            <a:p>
              <a:pPr marL="375750" indent="-285750">
                <a:buFont typeface="Courier New" panose="02070309020205020404" pitchFamily="49" charset="0"/>
                <a:buChar char="o"/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структурированная диагностическая анкета из 8 разделов</a:t>
              </a:r>
            </a:p>
            <a:p>
              <a:pPr marL="375750" indent="-285750">
                <a:buFont typeface="Courier New" panose="02070309020205020404" pitchFamily="49" charset="0"/>
                <a:buChar char="o"/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30+ глубинных вопросов, включая запрос количественных показателей.</a:t>
              </a:r>
              <a:endPara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84C6E60-48B4-46B1-BA37-3991BAFECA91}"/>
              </a:ext>
            </a:extLst>
          </p:cNvPr>
          <p:cNvGrpSpPr/>
          <p:nvPr/>
        </p:nvGrpSpPr>
        <p:grpSpPr>
          <a:xfrm>
            <a:off x="336496" y="3001614"/>
            <a:ext cx="5490718" cy="1484950"/>
            <a:chOff x="334963" y="1596345"/>
            <a:chExt cx="5329236" cy="567473"/>
          </a:xfrm>
        </p:grpSpPr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036C546B-FF35-4D4B-B6DC-33E0FBE177F9}"/>
                </a:ext>
              </a:extLst>
            </p:cNvPr>
            <p:cNvSpPr/>
            <p:nvPr/>
          </p:nvSpPr>
          <p:spPr>
            <a:xfrm>
              <a:off x="339968" y="1596345"/>
              <a:ext cx="5324231" cy="567473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772CB32-F896-4B24-ADCE-97638C496146}"/>
                </a:ext>
              </a:extLst>
            </p:cNvPr>
            <p:cNvSpPr/>
            <p:nvPr/>
          </p:nvSpPr>
          <p:spPr>
            <a:xfrm>
              <a:off x="334963" y="1620495"/>
              <a:ext cx="5324231" cy="529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 глубинных интервью продолжительностью </a:t>
              </a:r>
              <a:b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 1,5 часов </a:t>
              </a: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 выпускниками программ бизнес-образования и топ-менеджментом: </a:t>
              </a:r>
            </a:p>
            <a:p>
              <a:pPr marL="375750" indent="-285750">
                <a:buFont typeface="Courier New" panose="02070309020205020404" pitchFamily="49" charset="0"/>
                <a:buChar char="o"/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бизнес-школ, корпоративных университетов, </a:t>
              </a:r>
              <a:r>
                <a:rPr lang="ru-RU" sz="12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EdTech</a:t>
              </a: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-компаний и тренинговых центров; </a:t>
              </a:r>
            </a:p>
            <a:p>
              <a:pPr marL="375750" indent="-285750">
                <a:buFont typeface="Courier New" panose="02070309020205020404" pitchFamily="49" charset="0"/>
                <a:buChar char="o"/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крупнейших работодателей; </a:t>
              </a:r>
            </a:p>
            <a:p>
              <a:pPr marL="375750" indent="-285750">
                <a:buFont typeface="Courier New" panose="02070309020205020404" pitchFamily="49" charset="0"/>
                <a:buChar char="o"/>
              </a:pP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аналитических, консалтинговых и рекрутинговых компаний.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6AF2B88-CCF7-4F27-B7B7-1385EAB0CADA}"/>
              </a:ext>
            </a:extLst>
          </p:cNvPr>
          <p:cNvGrpSpPr/>
          <p:nvPr/>
        </p:nvGrpSpPr>
        <p:grpSpPr>
          <a:xfrm>
            <a:off x="336496" y="4658517"/>
            <a:ext cx="5490717" cy="728628"/>
            <a:chOff x="334963" y="1596345"/>
            <a:chExt cx="5329236" cy="648142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E9E6ED14-797B-4C84-80AD-B7FCD6551ADF}"/>
                </a:ext>
              </a:extLst>
            </p:cNvPr>
            <p:cNvSpPr/>
            <p:nvPr/>
          </p:nvSpPr>
          <p:spPr>
            <a:xfrm>
              <a:off x="339968" y="1596345"/>
              <a:ext cx="5324231" cy="648142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89D23E7-ED86-4366-85E9-FBC5C945CD8C}"/>
                </a:ext>
              </a:extLst>
            </p:cNvPr>
            <p:cNvSpPr/>
            <p:nvPr/>
          </p:nvSpPr>
          <p:spPr>
            <a:xfrm>
              <a:off x="334963" y="1620495"/>
              <a:ext cx="5162070" cy="52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Онлайн-опрос слушателей и выпускников программ бизнес-образования </a:t>
              </a:r>
              <a:br>
                <a:rPr lang="en-US" sz="1200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(40+ открытых и закрытых вопросов)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EA92180-73C6-4BF9-A035-FAA3B775547E}"/>
              </a:ext>
            </a:extLst>
          </p:cNvPr>
          <p:cNvGrpSpPr/>
          <p:nvPr/>
        </p:nvGrpSpPr>
        <p:grpSpPr>
          <a:xfrm>
            <a:off x="336496" y="5563632"/>
            <a:ext cx="5490717" cy="728628"/>
            <a:chOff x="334963" y="1596345"/>
            <a:chExt cx="5329236" cy="648143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DC34D1F2-BF59-4F1F-A7EE-332045CE7C8A}"/>
                </a:ext>
              </a:extLst>
            </p:cNvPr>
            <p:cNvSpPr/>
            <p:nvPr/>
          </p:nvSpPr>
          <p:spPr>
            <a:xfrm>
              <a:off x="339968" y="1596345"/>
              <a:ext cx="5324231" cy="648143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D69ED698-12C1-4303-99C9-4B3ABF3064EE}"/>
                </a:ext>
              </a:extLst>
            </p:cNvPr>
            <p:cNvSpPr/>
            <p:nvPr/>
          </p:nvSpPr>
          <p:spPr>
            <a:xfrm>
              <a:off x="334963" y="1620495"/>
              <a:ext cx="5162070" cy="574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200" b="1" dirty="0">
                  <a:solidFill>
                    <a:srgbClr val="5AB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Онлайн-опрос представителей HR-функции </a:t>
              </a:r>
              <a:br>
                <a:rPr lang="ru-RU" sz="1200" b="1" dirty="0">
                  <a:solidFill>
                    <a:srgbClr val="5AB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rgbClr val="5AB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организаций-работодателей </a:t>
              </a:r>
            </a:p>
            <a:p>
              <a:pPr marL="90000"/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(30+ открытых и закрытых вопросов)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13732D-55DB-4073-A1F1-7AFED527C771}"/>
              </a:ext>
            </a:extLst>
          </p:cNvPr>
          <p:cNvSpPr/>
          <p:nvPr/>
        </p:nvSpPr>
        <p:spPr>
          <a:xfrm>
            <a:off x="182064" y="1147642"/>
            <a:ext cx="3636609" cy="3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СБОР ДАННЫХ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289C5E-0F4F-4652-B385-BF86F8E04B75}"/>
              </a:ext>
            </a:extLst>
          </p:cNvPr>
          <p:cNvCxnSpPr/>
          <p:nvPr/>
        </p:nvCxnSpPr>
        <p:spPr>
          <a:xfrm>
            <a:off x="336496" y="1536522"/>
            <a:ext cx="5501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E19A17B-2C7C-4218-AF8E-78C5DFFA441C}"/>
              </a:ext>
            </a:extLst>
          </p:cNvPr>
          <p:cNvGrpSpPr/>
          <p:nvPr/>
        </p:nvGrpSpPr>
        <p:grpSpPr>
          <a:xfrm>
            <a:off x="7030720" y="1147642"/>
            <a:ext cx="4526677" cy="3949535"/>
            <a:chOff x="5902144" y="924122"/>
            <a:chExt cx="5655253" cy="3949535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C1301F99-E765-4873-8BAE-CCFBB12B1071}"/>
                </a:ext>
              </a:extLst>
            </p:cNvPr>
            <p:cNvGrpSpPr/>
            <p:nvPr/>
          </p:nvGrpSpPr>
          <p:grpSpPr>
            <a:xfrm>
              <a:off x="6064101" y="1455727"/>
              <a:ext cx="5490718" cy="2370293"/>
              <a:chOff x="334963" y="1596345"/>
              <a:chExt cx="5329237" cy="742660"/>
            </a:xfrm>
          </p:grpSpPr>
          <p:sp>
            <p:nvSpPr>
              <p:cNvPr id="81" name="object 4">
                <a:extLst>
                  <a:ext uri="{FF2B5EF4-FFF2-40B4-BE49-F238E27FC236}">
                    <a16:creationId xmlns:a16="http://schemas.microsoft.com/office/drawing/2014/main" id="{E6E803A7-CD95-4D11-BD9D-2E971443D48F}"/>
                  </a:ext>
                </a:extLst>
              </p:cNvPr>
              <p:cNvSpPr/>
              <p:nvPr/>
            </p:nvSpPr>
            <p:spPr>
              <a:xfrm>
                <a:off x="339968" y="1596345"/>
                <a:ext cx="5324232" cy="742660"/>
              </a:xfrm>
              <a:custGeom>
                <a:avLst/>
                <a:gdLst/>
                <a:ahLst/>
                <a:cxnLst/>
                <a:rect l="l" t="t" r="r" b="b"/>
                <a:pathLst>
                  <a:path w="3757295" h="4718685">
                    <a:moveTo>
                      <a:pt x="3452507" y="0"/>
                    </a:moveTo>
                    <a:lnTo>
                      <a:pt x="304787" y="0"/>
                    </a:lnTo>
                    <a:lnTo>
                      <a:pt x="255350" y="3989"/>
                    </a:lnTo>
                    <a:lnTo>
                      <a:pt x="208452" y="15538"/>
                    </a:lnTo>
                    <a:lnTo>
                      <a:pt x="164721" y="34020"/>
                    </a:lnTo>
                    <a:lnTo>
                      <a:pt x="124785" y="58807"/>
                    </a:lnTo>
                    <a:lnTo>
                      <a:pt x="89271" y="89271"/>
                    </a:lnTo>
                    <a:lnTo>
                      <a:pt x="58807" y="124785"/>
                    </a:lnTo>
                    <a:lnTo>
                      <a:pt x="34020" y="164721"/>
                    </a:lnTo>
                    <a:lnTo>
                      <a:pt x="15538" y="208452"/>
                    </a:lnTo>
                    <a:lnTo>
                      <a:pt x="3989" y="255350"/>
                    </a:lnTo>
                    <a:lnTo>
                      <a:pt x="0" y="304787"/>
                    </a:lnTo>
                    <a:lnTo>
                      <a:pt x="0" y="4413338"/>
                    </a:lnTo>
                    <a:lnTo>
                      <a:pt x="3989" y="4462776"/>
                    </a:lnTo>
                    <a:lnTo>
                      <a:pt x="15538" y="4509673"/>
                    </a:lnTo>
                    <a:lnTo>
                      <a:pt x="34020" y="4553404"/>
                    </a:lnTo>
                    <a:lnTo>
                      <a:pt x="58807" y="4593340"/>
                    </a:lnTo>
                    <a:lnTo>
                      <a:pt x="89271" y="4628854"/>
                    </a:lnTo>
                    <a:lnTo>
                      <a:pt x="124785" y="4659318"/>
                    </a:lnTo>
                    <a:lnTo>
                      <a:pt x="164721" y="4684105"/>
                    </a:lnTo>
                    <a:lnTo>
                      <a:pt x="208452" y="4702587"/>
                    </a:lnTo>
                    <a:lnTo>
                      <a:pt x="255350" y="4714136"/>
                    </a:lnTo>
                    <a:lnTo>
                      <a:pt x="304787" y="4718126"/>
                    </a:lnTo>
                    <a:lnTo>
                      <a:pt x="3452507" y="4718126"/>
                    </a:lnTo>
                    <a:lnTo>
                      <a:pt x="3501944" y="4714136"/>
                    </a:lnTo>
                    <a:lnTo>
                      <a:pt x="3548842" y="4702587"/>
                    </a:lnTo>
                    <a:lnTo>
                      <a:pt x="3592573" y="4684105"/>
                    </a:lnTo>
                    <a:lnTo>
                      <a:pt x="3632509" y="4659318"/>
                    </a:lnTo>
                    <a:lnTo>
                      <a:pt x="3668023" y="4628854"/>
                    </a:lnTo>
                    <a:lnTo>
                      <a:pt x="3698487" y="4593340"/>
                    </a:lnTo>
                    <a:lnTo>
                      <a:pt x="3723274" y="4553404"/>
                    </a:lnTo>
                    <a:lnTo>
                      <a:pt x="3741756" y="4509673"/>
                    </a:lnTo>
                    <a:lnTo>
                      <a:pt x="3753305" y="4462776"/>
                    </a:lnTo>
                    <a:lnTo>
                      <a:pt x="3757295" y="4413338"/>
                    </a:lnTo>
                    <a:lnTo>
                      <a:pt x="3757295" y="304787"/>
                    </a:lnTo>
                    <a:lnTo>
                      <a:pt x="3753305" y="255350"/>
                    </a:lnTo>
                    <a:lnTo>
                      <a:pt x="3741756" y="208452"/>
                    </a:lnTo>
                    <a:lnTo>
                      <a:pt x="3723274" y="164721"/>
                    </a:lnTo>
                    <a:lnTo>
                      <a:pt x="3698487" y="124785"/>
                    </a:lnTo>
                    <a:lnTo>
                      <a:pt x="3668023" y="89271"/>
                    </a:lnTo>
                    <a:lnTo>
                      <a:pt x="3632509" y="58807"/>
                    </a:lnTo>
                    <a:lnTo>
                      <a:pt x="3592573" y="34020"/>
                    </a:lnTo>
                    <a:lnTo>
                      <a:pt x="3548842" y="15538"/>
                    </a:lnTo>
                    <a:lnTo>
                      <a:pt x="3501944" y="3989"/>
                    </a:lnTo>
                    <a:lnTo>
                      <a:pt x="3452507" y="0"/>
                    </a:ln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ru-R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-52"/>
                </a:endParaRPr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B6ED6279-E95C-454A-80BB-64876E726D7E}"/>
                  </a:ext>
                </a:extLst>
              </p:cNvPr>
              <p:cNvSpPr/>
              <p:nvPr/>
            </p:nvSpPr>
            <p:spPr>
              <a:xfrm>
                <a:off x="334963" y="1620495"/>
                <a:ext cx="5162070" cy="549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/>
                <a:r>
                  <a:rPr lang="ru-RU" sz="1200" b="1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Обработка и анализ данных с применением технологий искусственного интеллекта  </a:t>
                </a:r>
              </a:p>
              <a:p>
                <a:pPr marL="375750" indent="-285750">
                  <a:buFont typeface="Courier New" panose="02070309020205020404" pitchFamily="49" charset="0"/>
                  <a:buChar char="o"/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обработка результатов интервью, выделение ключевых трендов и факторов в собранных данных;</a:t>
                </a:r>
              </a:p>
              <a:p>
                <a:pPr marL="375750" indent="-285750">
                  <a:buFont typeface="Courier New" panose="02070309020205020404" pitchFamily="49" charset="0"/>
                  <a:buChar char="o"/>
                </a:pP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подбор образовательных программ под типовые профили потребностей слушателей на основании методологии исследовательской команды</a:t>
                </a:r>
                <a:endPara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8DD993A5-7130-4657-B593-1AC2BA5A69A2}"/>
                </a:ext>
              </a:extLst>
            </p:cNvPr>
            <p:cNvGrpSpPr/>
            <p:nvPr/>
          </p:nvGrpSpPr>
          <p:grpSpPr>
            <a:xfrm>
              <a:off x="6064101" y="3989140"/>
              <a:ext cx="5493296" cy="884517"/>
              <a:chOff x="332461" y="1596345"/>
              <a:chExt cx="5331739" cy="849833"/>
            </a:xfrm>
          </p:grpSpPr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9C83A80E-C74D-4244-87C7-D60AEAC506C6}"/>
                  </a:ext>
                </a:extLst>
              </p:cNvPr>
              <p:cNvSpPr/>
              <p:nvPr/>
            </p:nvSpPr>
            <p:spPr>
              <a:xfrm>
                <a:off x="339968" y="1596345"/>
                <a:ext cx="5324232" cy="742660"/>
              </a:xfrm>
              <a:custGeom>
                <a:avLst/>
                <a:gdLst/>
                <a:ahLst/>
                <a:cxnLst/>
                <a:rect l="l" t="t" r="r" b="b"/>
                <a:pathLst>
                  <a:path w="3757295" h="4718685">
                    <a:moveTo>
                      <a:pt x="3452507" y="0"/>
                    </a:moveTo>
                    <a:lnTo>
                      <a:pt x="304787" y="0"/>
                    </a:lnTo>
                    <a:lnTo>
                      <a:pt x="255350" y="3989"/>
                    </a:lnTo>
                    <a:lnTo>
                      <a:pt x="208452" y="15538"/>
                    </a:lnTo>
                    <a:lnTo>
                      <a:pt x="164721" y="34020"/>
                    </a:lnTo>
                    <a:lnTo>
                      <a:pt x="124785" y="58807"/>
                    </a:lnTo>
                    <a:lnTo>
                      <a:pt x="89271" y="89271"/>
                    </a:lnTo>
                    <a:lnTo>
                      <a:pt x="58807" y="124785"/>
                    </a:lnTo>
                    <a:lnTo>
                      <a:pt x="34020" y="164721"/>
                    </a:lnTo>
                    <a:lnTo>
                      <a:pt x="15538" y="208452"/>
                    </a:lnTo>
                    <a:lnTo>
                      <a:pt x="3989" y="255350"/>
                    </a:lnTo>
                    <a:lnTo>
                      <a:pt x="0" y="304787"/>
                    </a:lnTo>
                    <a:lnTo>
                      <a:pt x="0" y="4413338"/>
                    </a:lnTo>
                    <a:lnTo>
                      <a:pt x="3989" y="4462776"/>
                    </a:lnTo>
                    <a:lnTo>
                      <a:pt x="15538" y="4509673"/>
                    </a:lnTo>
                    <a:lnTo>
                      <a:pt x="34020" y="4553404"/>
                    </a:lnTo>
                    <a:lnTo>
                      <a:pt x="58807" y="4593340"/>
                    </a:lnTo>
                    <a:lnTo>
                      <a:pt x="89271" y="4628854"/>
                    </a:lnTo>
                    <a:lnTo>
                      <a:pt x="124785" y="4659318"/>
                    </a:lnTo>
                    <a:lnTo>
                      <a:pt x="164721" y="4684105"/>
                    </a:lnTo>
                    <a:lnTo>
                      <a:pt x="208452" y="4702587"/>
                    </a:lnTo>
                    <a:lnTo>
                      <a:pt x="255350" y="4714136"/>
                    </a:lnTo>
                    <a:lnTo>
                      <a:pt x="304787" y="4718126"/>
                    </a:lnTo>
                    <a:lnTo>
                      <a:pt x="3452507" y="4718126"/>
                    </a:lnTo>
                    <a:lnTo>
                      <a:pt x="3501944" y="4714136"/>
                    </a:lnTo>
                    <a:lnTo>
                      <a:pt x="3548842" y="4702587"/>
                    </a:lnTo>
                    <a:lnTo>
                      <a:pt x="3592573" y="4684105"/>
                    </a:lnTo>
                    <a:lnTo>
                      <a:pt x="3632509" y="4659318"/>
                    </a:lnTo>
                    <a:lnTo>
                      <a:pt x="3668023" y="4628854"/>
                    </a:lnTo>
                    <a:lnTo>
                      <a:pt x="3698487" y="4593340"/>
                    </a:lnTo>
                    <a:lnTo>
                      <a:pt x="3723274" y="4553404"/>
                    </a:lnTo>
                    <a:lnTo>
                      <a:pt x="3741756" y="4509673"/>
                    </a:lnTo>
                    <a:lnTo>
                      <a:pt x="3753305" y="4462776"/>
                    </a:lnTo>
                    <a:lnTo>
                      <a:pt x="3757295" y="4413338"/>
                    </a:lnTo>
                    <a:lnTo>
                      <a:pt x="3757295" y="304787"/>
                    </a:lnTo>
                    <a:lnTo>
                      <a:pt x="3753305" y="255350"/>
                    </a:lnTo>
                    <a:lnTo>
                      <a:pt x="3741756" y="208452"/>
                    </a:lnTo>
                    <a:lnTo>
                      <a:pt x="3723274" y="164721"/>
                    </a:lnTo>
                    <a:lnTo>
                      <a:pt x="3698487" y="124785"/>
                    </a:lnTo>
                    <a:lnTo>
                      <a:pt x="3668023" y="89271"/>
                    </a:lnTo>
                    <a:lnTo>
                      <a:pt x="3632509" y="58807"/>
                    </a:lnTo>
                    <a:lnTo>
                      <a:pt x="3592573" y="34020"/>
                    </a:lnTo>
                    <a:lnTo>
                      <a:pt x="3548842" y="15538"/>
                    </a:lnTo>
                    <a:lnTo>
                      <a:pt x="3501944" y="3989"/>
                    </a:lnTo>
                    <a:lnTo>
                      <a:pt x="3452507" y="0"/>
                    </a:ln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ru-R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Text Light" panose="020B0303040504020204" pitchFamily="34" charset="-52"/>
                </a:endParaRPr>
              </a:p>
            </p:txBody>
          </p:sp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D15CC1C7-C4C3-419B-B4A2-04B319036CC8}"/>
                  </a:ext>
                </a:extLst>
              </p:cNvPr>
              <p:cNvSpPr/>
              <p:nvPr/>
            </p:nvSpPr>
            <p:spPr>
              <a:xfrm>
                <a:off x="332461" y="1647766"/>
                <a:ext cx="5324232" cy="79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00"/>
                <a:r>
                  <a:rPr lang="ru-RU" sz="1200" b="1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Анализ данных с использованием методов описательной статистики, кластерного </a:t>
                </a:r>
                <a:br>
                  <a:rPr lang="ru-RU" sz="1200" b="1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ru-RU" sz="1200" b="1" dirty="0">
                    <a:solidFill>
                      <a:srgbClr val="44D37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и корреляционного анализа</a:t>
                </a:r>
              </a:p>
              <a:p>
                <a:pPr marL="90000"/>
                <a:endPara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endParaRPr>
              </a:p>
            </p:txBody>
          </p: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0EB4A74-E9BA-4F4D-8453-4AB679CF196F}"/>
                </a:ext>
              </a:extLst>
            </p:cNvPr>
            <p:cNvSpPr/>
            <p:nvPr/>
          </p:nvSpPr>
          <p:spPr>
            <a:xfrm>
              <a:off x="5902144" y="924122"/>
              <a:ext cx="4956461" cy="321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>
                <a:lnSpc>
                  <a:spcPts val="20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ОБРАБОТКА И АНАЛИЗ ДАННЫХ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778DF9A-CAB5-4657-A721-F677C407E4C3}"/>
                </a:ext>
              </a:extLst>
            </p:cNvPr>
            <p:cNvCxnSpPr/>
            <p:nvPr/>
          </p:nvCxnSpPr>
          <p:spPr>
            <a:xfrm>
              <a:off x="6048559" y="1313002"/>
              <a:ext cx="55011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69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исследования</a:t>
            </a: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9DA4BC9D-356D-45EE-84EA-19C89B5B5A7A}"/>
              </a:ext>
            </a:extLst>
          </p:cNvPr>
          <p:cNvSpPr/>
          <p:nvPr/>
        </p:nvSpPr>
        <p:spPr>
          <a:xfrm>
            <a:off x="4185556" y="1348227"/>
            <a:ext cx="7494363" cy="797266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666AD417-5312-4CD8-8FB2-A533AB6D67F2}"/>
              </a:ext>
            </a:extLst>
          </p:cNvPr>
          <p:cNvSpPr/>
          <p:nvPr/>
        </p:nvSpPr>
        <p:spPr>
          <a:xfrm>
            <a:off x="4244179" y="1401074"/>
            <a:ext cx="669814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600" indent="-228600">
              <a:buAutoNum type="arabicPeriod"/>
            </a:pP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Обзор </a:t>
            </a: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тенденций рынка бизнес-образования</a:t>
            </a:r>
          </a:p>
          <a:p>
            <a:pPr marL="26145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тенденции развития рынка</a:t>
            </a:r>
          </a:p>
          <a:p>
            <a:pPr marL="26145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Ключевые вызовы для образовательных организаций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4BE6BC87-E665-4874-985A-295967FD1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971" y="945262"/>
            <a:ext cx="11517922" cy="576000"/>
          </a:xfrm>
        </p:spPr>
        <p:txBody>
          <a:bodyPr/>
          <a:lstStyle/>
          <a:p>
            <a:r>
              <a:rPr lang="ru-RU" dirty="0"/>
              <a:t>Отчет об исследовании рынка бизнес-образования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8B36B-865F-4B25-B344-60C4B9D7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6" y="1464636"/>
            <a:ext cx="3528036" cy="502846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D9A55A-56D6-4477-A18B-2A490F24D45B}"/>
              </a:ext>
            </a:extLst>
          </p:cNvPr>
          <p:cNvGrpSpPr/>
          <p:nvPr/>
        </p:nvGrpSpPr>
        <p:grpSpPr>
          <a:xfrm>
            <a:off x="4185556" y="2261658"/>
            <a:ext cx="7854044" cy="3108543"/>
            <a:chOff x="4185556" y="2390200"/>
            <a:chExt cx="7583151" cy="3108543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549382A-E39C-4C1A-8095-65CC0648AC30}"/>
                </a:ext>
              </a:extLst>
            </p:cNvPr>
            <p:cNvSpPr/>
            <p:nvPr/>
          </p:nvSpPr>
          <p:spPr>
            <a:xfrm>
              <a:off x="4185556" y="2390200"/>
              <a:ext cx="3708370" cy="3100848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B7A5185-822E-4180-9CD0-669D40F1628E}"/>
                </a:ext>
              </a:extLst>
            </p:cNvPr>
            <p:cNvSpPr/>
            <p:nvPr/>
          </p:nvSpPr>
          <p:spPr>
            <a:xfrm>
              <a:off x="4244179" y="2390200"/>
              <a:ext cx="3703641" cy="3100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2. Характеристики предложения</a:t>
              </a:r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 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Категории программ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Направления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Конфигурации портфелей программ образовательных организаций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Стоимость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Форматы и длительность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Целевая аудитория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Клубы выпускников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Партнерские предложения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Каналы привлечения слушателей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Конкурентные преимущества образовательных организаций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Практики управления качеством преподавательского состава</a:t>
              </a: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53E3F06-8C71-424E-8085-10EA07227283}"/>
                </a:ext>
              </a:extLst>
            </p:cNvPr>
            <p:cNvSpPr/>
            <p:nvPr/>
          </p:nvSpPr>
          <p:spPr>
            <a:xfrm>
              <a:off x="8006443" y="2390200"/>
              <a:ext cx="3393803" cy="3100848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DDBFA45-C365-4880-B553-B5D112A67B3F}"/>
                </a:ext>
              </a:extLst>
            </p:cNvPr>
            <p:cNvSpPr/>
            <p:nvPr/>
          </p:nvSpPr>
          <p:spPr>
            <a:xfrm>
              <a:off x="8065066" y="2390200"/>
              <a:ext cx="370364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4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3. Характеристики спроса </a:t>
              </a:r>
              <a:b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</a:br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(взгляд со стороны слушателям </a:t>
              </a:r>
              <a:b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</a:br>
              <a:r>
                <a:rPr lang="ru-RU" sz="1200" b="1" dirty="0">
                  <a:solidFill>
                    <a:srgbClr val="00A1D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и со стороны работодателей)</a:t>
              </a:r>
              <a:r>
                <a:rPr 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 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Цели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Направления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Типы программ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Профили потребностей слушателей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Длительность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Форматы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Бюджет на обучение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Критерии выбора обучения</a:t>
              </a:r>
            </a:p>
            <a:p>
              <a:pPr marL="261450" indent="-171450">
                <a:spcBef>
                  <a:spcPts val="300"/>
                </a:spcBef>
                <a:buFont typeface="Courier New" panose="02070309020205020404" pitchFamily="49" charset="0"/>
                <a:buChar char="o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Влияние обучения на карьеру внутри компании  </a:t>
              </a:r>
            </a:p>
            <a:p>
              <a:pPr marL="90000">
                <a:spcBef>
                  <a:spcPts val="300"/>
                </a:spcBef>
              </a:pPr>
              <a:endParaRPr lang="ru-RU" sz="11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  <a:p>
              <a:pPr marL="90000"/>
              <a:endParaRPr lang="ru-RU" sz="12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4">
            <a:extLst>
              <a:ext uri="{FF2B5EF4-FFF2-40B4-BE49-F238E27FC236}">
                <a16:creationId xmlns:a16="http://schemas.microsoft.com/office/drawing/2014/main" id="{F6D01B80-BE88-4230-8976-8B9BC0576A74}"/>
              </a:ext>
            </a:extLst>
          </p:cNvPr>
          <p:cNvSpPr/>
          <p:nvPr/>
        </p:nvSpPr>
        <p:spPr>
          <a:xfrm>
            <a:off x="4185556" y="5509230"/>
            <a:ext cx="7494363" cy="972692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E0B922-0DF8-4AE9-B51B-1FF1BD7D8282}"/>
              </a:ext>
            </a:extLst>
          </p:cNvPr>
          <p:cNvSpPr/>
          <p:nvPr/>
        </p:nvSpPr>
        <p:spPr>
          <a:xfrm>
            <a:off x="4244179" y="5562077"/>
            <a:ext cx="6698141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/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4. Прогноз </a:t>
            </a: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 рынка бизнес-образования</a:t>
            </a:r>
          </a:p>
          <a:p>
            <a:pPr marL="26145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Факторы развития рынка в ближайшем будущем</a:t>
            </a:r>
          </a:p>
          <a:p>
            <a:pPr marL="26145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 изменения спроса</a:t>
            </a:r>
          </a:p>
          <a:p>
            <a:pPr marL="26145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Планы развития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11056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CE66F-6D5F-4BBE-BA83-4EAC5AF0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3" y="1721702"/>
            <a:ext cx="3361143" cy="47176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состоят отчетные материалы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4BE6BC87-E665-4874-985A-295967FD1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971" y="790541"/>
            <a:ext cx="11517922" cy="576000"/>
          </a:xfrm>
        </p:spPr>
        <p:txBody>
          <a:bodyPr/>
          <a:lstStyle/>
          <a:p>
            <a:r>
              <a:rPr lang="ru-RU" b="0" dirty="0"/>
              <a:t>Дополнительные материалы </a:t>
            </a:r>
            <a:br>
              <a:rPr lang="ru-RU" b="0" dirty="0"/>
            </a:br>
            <a:r>
              <a:rPr lang="ru-RU" dirty="0"/>
              <a:t>Портреты слушателей программ бизнес-образования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07011C0-DB9A-4371-B6D5-72ED008ABBAA}"/>
              </a:ext>
            </a:extLst>
          </p:cNvPr>
          <p:cNvSpPr/>
          <p:nvPr/>
        </p:nvSpPr>
        <p:spPr>
          <a:xfrm>
            <a:off x="4389119" y="1714471"/>
            <a:ext cx="7253033" cy="4767658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7AA215-E2F9-4BF1-BED1-AAF54FE789EB}"/>
              </a:ext>
            </a:extLst>
          </p:cNvPr>
          <p:cNvSpPr/>
          <p:nvPr/>
        </p:nvSpPr>
        <p:spPr>
          <a:xfrm>
            <a:off x="4387911" y="1948552"/>
            <a:ext cx="7253032" cy="439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>
              <a:lnSpc>
                <a:spcPts val="2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1. Портреты слушателей программ бизнес-образования </a:t>
            </a:r>
            <a:b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разрезе по уровню менеджмента и размеру компании</a:t>
            </a:r>
          </a:p>
          <a:p>
            <a:pPr marL="630238" indent="-195263">
              <a:lnSpc>
                <a:spcPts val="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Собственник</a:t>
            </a:r>
          </a:p>
          <a:p>
            <a:pPr marL="630238" indent="-195263">
              <a:lnSpc>
                <a:spcPts val="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Руководитель высшего звена</a:t>
            </a:r>
          </a:p>
          <a:p>
            <a:pPr marL="630238" indent="-195263">
              <a:lnSpc>
                <a:spcPts val="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Руководитель среднего звена</a:t>
            </a:r>
          </a:p>
          <a:p>
            <a:pPr marL="630238" indent="-195263">
              <a:lnSpc>
                <a:spcPts val="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Руководитель линейного уровня</a:t>
            </a:r>
          </a:p>
          <a:p>
            <a:pPr marL="630238" indent="-195263">
              <a:lnSpc>
                <a:spcPts val="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Эксперт/специалист</a:t>
            </a:r>
          </a:p>
          <a:p>
            <a:pPr marL="375750" indent="-285750">
              <a:lnSpc>
                <a:spcPts val="2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  <a:p>
            <a:pPr marL="90000">
              <a:lnSpc>
                <a:spcPts val="2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2. Подборки образовательных 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 для каждого портрета слушателя*</a:t>
            </a:r>
          </a:p>
          <a:p>
            <a:pPr marL="90000">
              <a:lnSpc>
                <a:spcPts val="2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3. Сопоставление профилей потребностей слушателей </a:t>
            </a:r>
            <a:b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с конфигурацией портфелей программ образовательных организаций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5DB08F8-7DBB-41E2-BF2A-C945185AC72A}"/>
              </a:ext>
            </a:extLst>
          </p:cNvPr>
          <p:cNvSpPr/>
          <p:nvPr/>
        </p:nvSpPr>
        <p:spPr>
          <a:xfrm>
            <a:off x="4592324" y="6546288"/>
            <a:ext cx="83108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* сформированы с помощью ИИ-технологий, на основании методологии исследовательской команды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4C58E97-C447-4C78-A4AD-CBA6906708D2}"/>
              </a:ext>
            </a:extLst>
          </p:cNvPr>
          <p:cNvGrpSpPr/>
          <p:nvPr/>
        </p:nvGrpSpPr>
        <p:grpSpPr>
          <a:xfrm>
            <a:off x="8273976" y="3004766"/>
            <a:ext cx="758116" cy="306533"/>
            <a:chOff x="7125896" y="1679247"/>
            <a:chExt cx="758116" cy="370905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A30C154B-1C97-485B-9C45-3D5FAB675BC1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634D417-CD1B-4200-A24D-1E01735C93F7}"/>
                </a:ext>
              </a:extLst>
            </p:cNvPr>
            <p:cNvSpPr/>
            <p:nvPr/>
          </p:nvSpPr>
          <p:spPr>
            <a:xfrm>
              <a:off x="7125896" y="1679247"/>
              <a:ext cx="758116" cy="31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МСБ</a:t>
              </a:r>
              <a:endPara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EC07B82-8083-4D25-9CD2-32FE3585A3DB}"/>
              </a:ext>
            </a:extLst>
          </p:cNvPr>
          <p:cNvGrpSpPr/>
          <p:nvPr/>
        </p:nvGrpSpPr>
        <p:grpSpPr>
          <a:xfrm>
            <a:off x="9070681" y="3004766"/>
            <a:ext cx="1723807" cy="322634"/>
            <a:chOff x="7125896" y="1679247"/>
            <a:chExt cx="758116" cy="370905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057A6B6C-FE4B-4110-80E0-60580D42C408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1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88A6379-9257-4C61-9185-98DDA41B19C7}"/>
                </a:ext>
              </a:extLst>
            </p:cNvPr>
            <p:cNvSpPr/>
            <p:nvPr/>
          </p:nvSpPr>
          <p:spPr>
            <a:xfrm>
              <a:off x="7125896" y="1679247"/>
              <a:ext cx="758116" cy="300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B2EB3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Крупный бизнес</a:t>
              </a:r>
              <a:endParaRPr lang="ru-RU" sz="1100" dirty="0">
                <a:solidFill>
                  <a:srgbClr val="B2EB3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004C55-D034-4174-8827-B1B13602F063}"/>
              </a:ext>
            </a:extLst>
          </p:cNvPr>
          <p:cNvGrpSpPr/>
          <p:nvPr/>
        </p:nvGrpSpPr>
        <p:grpSpPr>
          <a:xfrm>
            <a:off x="8273976" y="3413293"/>
            <a:ext cx="758116" cy="306533"/>
            <a:chOff x="7125896" y="1679247"/>
            <a:chExt cx="758116" cy="370905"/>
          </a:xfrm>
        </p:grpSpPr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0A625381-5E90-41F7-AA79-89DB0CDAE66E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CC5A2C1-D91B-4E55-9233-7528E5F919E1}"/>
                </a:ext>
              </a:extLst>
            </p:cNvPr>
            <p:cNvSpPr/>
            <p:nvPr/>
          </p:nvSpPr>
          <p:spPr>
            <a:xfrm>
              <a:off x="7125896" y="1679247"/>
              <a:ext cx="758116" cy="31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МСБ</a:t>
              </a:r>
              <a:endPara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4960020-14E9-4D98-B16C-08A17AA6C769}"/>
              </a:ext>
            </a:extLst>
          </p:cNvPr>
          <p:cNvGrpSpPr/>
          <p:nvPr/>
        </p:nvGrpSpPr>
        <p:grpSpPr>
          <a:xfrm>
            <a:off x="9070681" y="3413293"/>
            <a:ext cx="1723807" cy="322634"/>
            <a:chOff x="7125896" y="1679247"/>
            <a:chExt cx="758116" cy="370905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CC296C3F-724E-4C19-8A41-758962DAA429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1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6B55AF20-EACD-4AEF-BA96-E753ADF41DAB}"/>
                </a:ext>
              </a:extLst>
            </p:cNvPr>
            <p:cNvSpPr/>
            <p:nvPr/>
          </p:nvSpPr>
          <p:spPr>
            <a:xfrm>
              <a:off x="7125896" y="1679247"/>
              <a:ext cx="758116" cy="300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B2EB3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Крупный бизнес</a:t>
              </a:r>
              <a:endParaRPr lang="ru-RU" sz="1100" dirty="0">
                <a:solidFill>
                  <a:srgbClr val="B2EB3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0E8C576-C925-4515-838D-B397CDCAAC03}"/>
              </a:ext>
            </a:extLst>
          </p:cNvPr>
          <p:cNvGrpSpPr/>
          <p:nvPr/>
        </p:nvGrpSpPr>
        <p:grpSpPr>
          <a:xfrm>
            <a:off x="8273976" y="3821820"/>
            <a:ext cx="758116" cy="306533"/>
            <a:chOff x="7125896" y="1679247"/>
            <a:chExt cx="758116" cy="370905"/>
          </a:xfrm>
        </p:grpSpPr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53805F9-102F-4D7A-B64C-2676B1CDDC67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CBC5F82C-E431-43A3-8B64-576B12289E1B}"/>
                </a:ext>
              </a:extLst>
            </p:cNvPr>
            <p:cNvSpPr/>
            <p:nvPr/>
          </p:nvSpPr>
          <p:spPr>
            <a:xfrm>
              <a:off x="7125896" y="1679247"/>
              <a:ext cx="758116" cy="31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МСБ</a:t>
              </a:r>
              <a:endPara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DE3F882-F4E9-4C7A-8288-46350619DCF8}"/>
              </a:ext>
            </a:extLst>
          </p:cNvPr>
          <p:cNvGrpSpPr/>
          <p:nvPr/>
        </p:nvGrpSpPr>
        <p:grpSpPr>
          <a:xfrm>
            <a:off x="9070681" y="3821820"/>
            <a:ext cx="1723807" cy="322634"/>
            <a:chOff x="7125896" y="1679247"/>
            <a:chExt cx="758116" cy="370905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1CB76717-7A94-4EA7-BAFB-A43ACC249D26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1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8F12E5D-E3FA-4CAC-A4B2-EC8E1EC2459D}"/>
                </a:ext>
              </a:extLst>
            </p:cNvPr>
            <p:cNvSpPr/>
            <p:nvPr/>
          </p:nvSpPr>
          <p:spPr>
            <a:xfrm>
              <a:off x="7125896" y="1679247"/>
              <a:ext cx="758116" cy="300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B2EB3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Крупный бизнес</a:t>
              </a:r>
              <a:endParaRPr lang="ru-RU" sz="1100" dirty="0">
                <a:solidFill>
                  <a:srgbClr val="B2EB3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C75BA4C-39D8-4585-8F95-26F800A26B04}"/>
              </a:ext>
            </a:extLst>
          </p:cNvPr>
          <p:cNvGrpSpPr/>
          <p:nvPr/>
        </p:nvGrpSpPr>
        <p:grpSpPr>
          <a:xfrm>
            <a:off x="8273976" y="4230347"/>
            <a:ext cx="758116" cy="306533"/>
            <a:chOff x="7125896" y="1679247"/>
            <a:chExt cx="758116" cy="370905"/>
          </a:xfrm>
        </p:grpSpPr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5C995836-1CE6-4545-A6A0-F8909C4C2039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FA8F5799-E673-4318-AC2E-132303472E58}"/>
                </a:ext>
              </a:extLst>
            </p:cNvPr>
            <p:cNvSpPr/>
            <p:nvPr/>
          </p:nvSpPr>
          <p:spPr>
            <a:xfrm>
              <a:off x="7125896" y="1679247"/>
              <a:ext cx="758116" cy="31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МСБ</a:t>
              </a:r>
              <a:endPara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99B7691-976E-4FE1-9978-B8A9903E4EAC}"/>
              </a:ext>
            </a:extLst>
          </p:cNvPr>
          <p:cNvGrpSpPr/>
          <p:nvPr/>
        </p:nvGrpSpPr>
        <p:grpSpPr>
          <a:xfrm>
            <a:off x="9070681" y="4230347"/>
            <a:ext cx="1723807" cy="322634"/>
            <a:chOff x="7125896" y="1679247"/>
            <a:chExt cx="758116" cy="370905"/>
          </a:xfrm>
        </p:grpSpPr>
        <p:sp>
          <p:nvSpPr>
            <p:cNvPr id="76" name="object 4">
              <a:extLst>
                <a:ext uri="{FF2B5EF4-FFF2-40B4-BE49-F238E27FC236}">
                  <a16:creationId xmlns:a16="http://schemas.microsoft.com/office/drawing/2014/main" id="{2842411C-BFF0-43D6-A1FF-A16C0D185AB7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1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3072CCF9-CC4B-4BC1-A62A-F6F2EDF42C77}"/>
                </a:ext>
              </a:extLst>
            </p:cNvPr>
            <p:cNvSpPr/>
            <p:nvPr/>
          </p:nvSpPr>
          <p:spPr>
            <a:xfrm>
              <a:off x="7125896" y="1679247"/>
              <a:ext cx="758116" cy="300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B2EB3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Крупный бизнес</a:t>
              </a:r>
              <a:endParaRPr lang="ru-RU" sz="1100" dirty="0">
                <a:solidFill>
                  <a:srgbClr val="B2EB3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E72AC426-8A35-4C35-967D-16380C1C7331}"/>
              </a:ext>
            </a:extLst>
          </p:cNvPr>
          <p:cNvGrpSpPr/>
          <p:nvPr/>
        </p:nvGrpSpPr>
        <p:grpSpPr>
          <a:xfrm>
            <a:off x="8273976" y="2649166"/>
            <a:ext cx="758116" cy="306533"/>
            <a:chOff x="7125896" y="1679247"/>
            <a:chExt cx="758116" cy="370905"/>
          </a:xfrm>
        </p:grpSpPr>
        <p:sp>
          <p:nvSpPr>
            <p:cNvPr id="79" name="object 4">
              <a:extLst>
                <a:ext uri="{FF2B5EF4-FFF2-40B4-BE49-F238E27FC236}">
                  <a16:creationId xmlns:a16="http://schemas.microsoft.com/office/drawing/2014/main" id="{3943104E-1413-41C8-8513-D694424BB8F5}"/>
                </a:ext>
              </a:extLst>
            </p:cNvPr>
            <p:cNvSpPr/>
            <p:nvPr/>
          </p:nvSpPr>
          <p:spPr>
            <a:xfrm>
              <a:off x="7164485" y="1679247"/>
              <a:ext cx="689196" cy="370905"/>
            </a:xfrm>
            <a:custGeom>
              <a:avLst/>
              <a:gdLst/>
              <a:ahLst/>
              <a:cxnLst/>
              <a:rect l="l" t="t" r="r" b="b"/>
              <a:pathLst>
                <a:path w="3757295" h="4718685">
                  <a:moveTo>
                    <a:pt x="3452507" y="0"/>
                  </a:moveTo>
                  <a:lnTo>
                    <a:pt x="304787" y="0"/>
                  </a:lnTo>
                  <a:lnTo>
                    <a:pt x="255350" y="3989"/>
                  </a:lnTo>
                  <a:lnTo>
                    <a:pt x="208452" y="15538"/>
                  </a:lnTo>
                  <a:lnTo>
                    <a:pt x="164721" y="34020"/>
                  </a:lnTo>
                  <a:lnTo>
                    <a:pt x="124785" y="58807"/>
                  </a:lnTo>
                  <a:lnTo>
                    <a:pt x="89271" y="89271"/>
                  </a:lnTo>
                  <a:lnTo>
                    <a:pt x="58807" y="124785"/>
                  </a:lnTo>
                  <a:lnTo>
                    <a:pt x="34020" y="164721"/>
                  </a:lnTo>
                  <a:lnTo>
                    <a:pt x="15538" y="208452"/>
                  </a:lnTo>
                  <a:lnTo>
                    <a:pt x="3989" y="255350"/>
                  </a:lnTo>
                  <a:lnTo>
                    <a:pt x="0" y="304787"/>
                  </a:lnTo>
                  <a:lnTo>
                    <a:pt x="0" y="4413338"/>
                  </a:lnTo>
                  <a:lnTo>
                    <a:pt x="3989" y="4462776"/>
                  </a:lnTo>
                  <a:lnTo>
                    <a:pt x="15538" y="4509673"/>
                  </a:lnTo>
                  <a:lnTo>
                    <a:pt x="34020" y="4553404"/>
                  </a:lnTo>
                  <a:lnTo>
                    <a:pt x="58807" y="4593340"/>
                  </a:lnTo>
                  <a:lnTo>
                    <a:pt x="89271" y="4628854"/>
                  </a:lnTo>
                  <a:lnTo>
                    <a:pt x="124785" y="4659318"/>
                  </a:lnTo>
                  <a:lnTo>
                    <a:pt x="164721" y="4684105"/>
                  </a:lnTo>
                  <a:lnTo>
                    <a:pt x="208452" y="4702587"/>
                  </a:lnTo>
                  <a:lnTo>
                    <a:pt x="255350" y="4714136"/>
                  </a:lnTo>
                  <a:lnTo>
                    <a:pt x="304787" y="4718126"/>
                  </a:lnTo>
                  <a:lnTo>
                    <a:pt x="3452507" y="4718126"/>
                  </a:lnTo>
                  <a:lnTo>
                    <a:pt x="3501944" y="4714136"/>
                  </a:lnTo>
                  <a:lnTo>
                    <a:pt x="3548842" y="4702587"/>
                  </a:lnTo>
                  <a:lnTo>
                    <a:pt x="3592573" y="4684105"/>
                  </a:lnTo>
                  <a:lnTo>
                    <a:pt x="3632509" y="4659318"/>
                  </a:lnTo>
                  <a:lnTo>
                    <a:pt x="3668023" y="4628854"/>
                  </a:lnTo>
                  <a:lnTo>
                    <a:pt x="3698487" y="4593340"/>
                  </a:lnTo>
                  <a:lnTo>
                    <a:pt x="3723274" y="4553404"/>
                  </a:lnTo>
                  <a:lnTo>
                    <a:pt x="3741756" y="4509673"/>
                  </a:lnTo>
                  <a:lnTo>
                    <a:pt x="3753305" y="4462776"/>
                  </a:lnTo>
                  <a:lnTo>
                    <a:pt x="3757295" y="4413338"/>
                  </a:lnTo>
                  <a:lnTo>
                    <a:pt x="3757295" y="304787"/>
                  </a:lnTo>
                  <a:lnTo>
                    <a:pt x="3753305" y="255350"/>
                  </a:lnTo>
                  <a:lnTo>
                    <a:pt x="3741756" y="208452"/>
                  </a:lnTo>
                  <a:lnTo>
                    <a:pt x="3723274" y="164721"/>
                  </a:lnTo>
                  <a:lnTo>
                    <a:pt x="3698487" y="124785"/>
                  </a:lnTo>
                  <a:lnTo>
                    <a:pt x="3668023" y="89271"/>
                  </a:lnTo>
                  <a:lnTo>
                    <a:pt x="3632509" y="58807"/>
                  </a:lnTo>
                  <a:lnTo>
                    <a:pt x="3592573" y="34020"/>
                  </a:lnTo>
                  <a:lnTo>
                    <a:pt x="3548842" y="15538"/>
                  </a:lnTo>
                  <a:lnTo>
                    <a:pt x="3501944" y="3989"/>
                  </a:lnTo>
                  <a:lnTo>
                    <a:pt x="3452507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Light" panose="020B0303040504020204" pitchFamily="34" charset="-52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E66EA33B-D01B-413F-8755-B94EB3A7CAA3}"/>
                </a:ext>
              </a:extLst>
            </p:cNvPr>
            <p:cNvSpPr/>
            <p:nvPr/>
          </p:nvSpPr>
          <p:spPr>
            <a:xfrm>
              <a:off x="7125896" y="1679247"/>
              <a:ext cx="758116" cy="31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00"/>
              <a:r>
                <a:rPr lang="ru-RU" sz="1100" b="1" dirty="0">
                  <a:solidFill>
                    <a:srgbClr val="44D3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МСБ</a:t>
              </a:r>
              <a:endPara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1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9090-63C8-4A16-8F33-8CA1596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состоят отчетные материалы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4BE6BC87-E665-4874-985A-295967FD1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971" y="790541"/>
            <a:ext cx="11517922" cy="576000"/>
          </a:xfrm>
        </p:spPr>
        <p:txBody>
          <a:bodyPr/>
          <a:lstStyle/>
          <a:p>
            <a:r>
              <a:rPr lang="ru-RU" b="0" dirty="0"/>
              <a:t>Дополнительные материалы</a:t>
            </a:r>
          </a:p>
          <a:p>
            <a:r>
              <a:rPr lang="ru-RU" dirty="0"/>
              <a:t>Профили образовательных организаций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CFE46C-22B6-480F-9BF0-F299A9C4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3" y="1714471"/>
            <a:ext cx="3372619" cy="4767658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8ECA2172-5255-499C-8811-DFF88DA9A705}"/>
              </a:ext>
            </a:extLst>
          </p:cNvPr>
          <p:cNvSpPr/>
          <p:nvPr/>
        </p:nvSpPr>
        <p:spPr>
          <a:xfrm>
            <a:off x="4389119" y="1714471"/>
            <a:ext cx="7253033" cy="4767658"/>
          </a:xfrm>
          <a:custGeom>
            <a:avLst/>
            <a:gdLst/>
            <a:ahLst/>
            <a:cxnLst/>
            <a:rect l="l" t="t" r="r" b="b"/>
            <a:pathLst>
              <a:path w="3757295" h="4718685">
                <a:moveTo>
                  <a:pt x="3452507" y="0"/>
                </a:moveTo>
                <a:lnTo>
                  <a:pt x="304787" y="0"/>
                </a:lnTo>
                <a:lnTo>
                  <a:pt x="255350" y="3989"/>
                </a:lnTo>
                <a:lnTo>
                  <a:pt x="208452" y="15538"/>
                </a:lnTo>
                <a:lnTo>
                  <a:pt x="164721" y="34020"/>
                </a:lnTo>
                <a:lnTo>
                  <a:pt x="124785" y="58807"/>
                </a:lnTo>
                <a:lnTo>
                  <a:pt x="89271" y="89271"/>
                </a:lnTo>
                <a:lnTo>
                  <a:pt x="58807" y="124785"/>
                </a:lnTo>
                <a:lnTo>
                  <a:pt x="34020" y="164721"/>
                </a:lnTo>
                <a:lnTo>
                  <a:pt x="15538" y="208452"/>
                </a:lnTo>
                <a:lnTo>
                  <a:pt x="3989" y="255350"/>
                </a:lnTo>
                <a:lnTo>
                  <a:pt x="0" y="304787"/>
                </a:lnTo>
                <a:lnTo>
                  <a:pt x="0" y="4413338"/>
                </a:lnTo>
                <a:lnTo>
                  <a:pt x="3989" y="4462776"/>
                </a:lnTo>
                <a:lnTo>
                  <a:pt x="15538" y="4509673"/>
                </a:lnTo>
                <a:lnTo>
                  <a:pt x="34020" y="4553404"/>
                </a:lnTo>
                <a:lnTo>
                  <a:pt x="58807" y="4593340"/>
                </a:lnTo>
                <a:lnTo>
                  <a:pt x="89271" y="4628854"/>
                </a:lnTo>
                <a:lnTo>
                  <a:pt x="124785" y="4659318"/>
                </a:lnTo>
                <a:lnTo>
                  <a:pt x="164721" y="4684105"/>
                </a:lnTo>
                <a:lnTo>
                  <a:pt x="208452" y="4702587"/>
                </a:lnTo>
                <a:lnTo>
                  <a:pt x="255350" y="4714136"/>
                </a:lnTo>
                <a:lnTo>
                  <a:pt x="304787" y="4718126"/>
                </a:lnTo>
                <a:lnTo>
                  <a:pt x="3452507" y="4718126"/>
                </a:lnTo>
                <a:lnTo>
                  <a:pt x="3501944" y="4714136"/>
                </a:lnTo>
                <a:lnTo>
                  <a:pt x="3548842" y="4702587"/>
                </a:lnTo>
                <a:lnTo>
                  <a:pt x="3592573" y="4684105"/>
                </a:lnTo>
                <a:lnTo>
                  <a:pt x="3632509" y="4659318"/>
                </a:lnTo>
                <a:lnTo>
                  <a:pt x="3668023" y="4628854"/>
                </a:lnTo>
                <a:lnTo>
                  <a:pt x="3698487" y="4593340"/>
                </a:lnTo>
                <a:lnTo>
                  <a:pt x="3723274" y="4553404"/>
                </a:lnTo>
                <a:lnTo>
                  <a:pt x="3741756" y="4509673"/>
                </a:lnTo>
                <a:lnTo>
                  <a:pt x="3753305" y="4462776"/>
                </a:lnTo>
                <a:lnTo>
                  <a:pt x="3757295" y="4413338"/>
                </a:lnTo>
                <a:lnTo>
                  <a:pt x="3757295" y="304787"/>
                </a:lnTo>
                <a:lnTo>
                  <a:pt x="3753305" y="255350"/>
                </a:lnTo>
                <a:lnTo>
                  <a:pt x="3741756" y="208452"/>
                </a:lnTo>
                <a:lnTo>
                  <a:pt x="3723274" y="164721"/>
                </a:lnTo>
                <a:lnTo>
                  <a:pt x="3698487" y="124785"/>
                </a:lnTo>
                <a:lnTo>
                  <a:pt x="3668023" y="89271"/>
                </a:lnTo>
                <a:lnTo>
                  <a:pt x="3632509" y="58807"/>
                </a:lnTo>
                <a:lnTo>
                  <a:pt x="3592573" y="34020"/>
                </a:lnTo>
                <a:lnTo>
                  <a:pt x="3548842" y="15538"/>
                </a:lnTo>
                <a:lnTo>
                  <a:pt x="3501944" y="3989"/>
                </a:lnTo>
                <a:lnTo>
                  <a:pt x="3452507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SB Sans Text Light" panose="020B0303040504020204" pitchFamily="34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3269930-48F9-4C5C-ADCE-55DDF61B8E15}"/>
              </a:ext>
            </a:extLst>
          </p:cNvPr>
          <p:cNvSpPr/>
          <p:nvPr/>
        </p:nvSpPr>
        <p:spPr>
          <a:xfrm>
            <a:off x="4389119" y="1757241"/>
            <a:ext cx="6720927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Профили 30 организаций-участников исследования</a:t>
            </a:r>
            <a:br>
              <a:rPr lang="en-US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-</a:t>
            </a:r>
            <a:r>
              <a:rPr lang="ru-RU" sz="1400" b="1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r>
              <a:rPr lang="ru-RU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Бизнес-школы</a:t>
            </a:r>
          </a:p>
          <a:p>
            <a:pPr marL="90000">
              <a:lnSpc>
                <a:spcPts val="2000"/>
              </a:lnSpc>
            </a:pPr>
            <a:r>
              <a:rPr lang="ru-RU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- Корпоративные университеты</a:t>
            </a:r>
            <a:br>
              <a:rPr lang="en-US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- </a:t>
            </a:r>
            <a:r>
              <a:rPr lang="en-US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EdTech-</a:t>
            </a:r>
            <a:r>
              <a:rPr lang="ru-RU" sz="1400" dirty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компании и тренинговые центры</a:t>
            </a:r>
          </a:p>
          <a:p>
            <a:pPr marL="90000">
              <a:lnSpc>
                <a:spcPts val="2000"/>
              </a:lnSpc>
            </a:pP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1. Общая информация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Аккредитации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Спонтанная узнаваемость бренда среди респондентов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Конкурентные преимущества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Инфраструктурные возможности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Клуб выпускников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Награды и достижения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Партнерства</a:t>
            </a:r>
          </a:p>
          <a:p>
            <a:pPr marL="90000">
              <a:lnSpc>
                <a:spcPts val="2000"/>
              </a:lnSpc>
            </a:pP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  <a:p>
            <a:pPr marL="90000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2. Портфель предлагаемых программ 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Рэнкинг участников исследования по количеству </a:t>
            </a:r>
            <a:b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выпускников – для каждого типа программ</a:t>
            </a:r>
          </a:p>
          <a:p>
            <a:pPr marL="375750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Топ-5 востребованных программ бизнес-образования</a:t>
            </a:r>
            <a:endParaRPr lang="ru-RU" sz="1200" dirty="0">
              <a:solidFill>
                <a:srgbClr val="5AB0FF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92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Другая 7">
      <a:majorFont>
        <a:latin typeface="SB Sans Display"/>
        <a:ea typeface=""/>
        <a:cs typeface=""/>
      </a:majorFont>
      <a:minorFont>
        <a:latin typeface="SB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148627</TotalTime>
  <Words>861</Words>
  <Application>Microsoft Office PowerPoint</Application>
  <PresentationFormat>Широкоэкранный</PresentationFormat>
  <Paragraphs>175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Verdana</vt:lpstr>
      <vt:lpstr>Courier New</vt:lpstr>
      <vt:lpstr>SB Sans Text</vt:lpstr>
      <vt:lpstr>SB Sans Text Light</vt:lpstr>
      <vt:lpstr>Calibri</vt:lpstr>
      <vt:lpstr>SB Sans Display Semibold</vt:lpstr>
      <vt:lpstr>SB Sans Display Light</vt:lpstr>
      <vt:lpstr>Arial</vt:lpstr>
      <vt:lpstr>SB Sans Display</vt:lpstr>
      <vt:lpstr>Title</vt:lpstr>
      <vt:lpstr>Исследование рынка  бизнес-образования России</vt:lpstr>
      <vt:lpstr>Цели и задачи исследования</vt:lpstr>
      <vt:lpstr>Участники исследования</vt:lpstr>
      <vt:lpstr>Охват образовательных организаций </vt:lpstr>
      <vt:lpstr>Объект исследования</vt:lpstr>
      <vt:lpstr>Методология исследования</vt:lpstr>
      <vt:lpstr>Содержание исследования</vt:lpstr>
      <vt:lpstr>Из чего состоят отчетные материалы</vt:lpstr>
      <vt:lpstr>Из чего состоят отчетные материалы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Тарасов Вадим Александрович</cp:lastModifiedBy>
  <cp:revision>4328</cp:revision>
  <cp:lastPrinted>2013-08-18T11:38:26Z</cp:lastPrinted>
  <dcterms:created xsi:type="dcterms:W3CDTF">2010-08-23T12:41:44Z</dcterms:created>
  <dcterms:modified xsi:type="dcterms:W3CDTF">2025-02-20T07:57:33Z</dcterms:modified>
</cp:coreProperties>
</file>