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74" r:id="rId2"/>
    <p:sldId id="264" r:id="rId3"/>
    <p:sldId id="27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66" r:id="rId12"/>
    <p:sldId id="268" r:id="rId13"/>
    <p:sldId id="267" r:id="rId14"/>
    <p:sldId id="271" r:id="rId15"/>
    <p:sldId id="287" r:id="rId16"/>
    <p:sldId id="270" r:id="rId17"/>
    <p:sldId id="272" r:id="rId18"/>
    <p:sldId id="273" r:id="rId19"/>
    <p:sldId id="285" r:id="rId20"/>
    <p:sldId id="276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9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D662A-901B-4AD4-84B3-A98181B602E8}" type="datetimeFigureOut">
              <a:rPr lang="ru-RU" smtClean="0"/>
              <a:t>21.09.2024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B5DDB-0084-40B6-B9F7-C778022425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1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23CA-8961-4DCF-BD90-91D350A6C315}" type="datetime1">
              <a:rPr lang="ru-RU" smtClean="0"/>
              <a:t>21.09.2024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380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4BD6-C8BD-4054-8922-F04F98ACF191}" type="datetime1">
              <a:rPr lang="ru-RU" smtClean="0"/>
              <a:t>21.09.2024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98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2B12-63D5-4FD7-B2A3-1E4656D700A9}" type="datetime1">
              <a:rPr lang="ru-RU" smtClean="0"/>
              <a:t>21.09.2024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76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6D37-6DA6-4D82-A8A2-06E2234AF815}" type="datetime1">
              <a:rPr lang="ru-RU" smtClean="0"/>
              <a:t>21.09.2024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86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7D77-301B-4BE5-80D9-D9C6689EF564}" type="datetime1">
              <a:rPr lang="ru-RU" smtClean="0"/>
              <a:t>21.09.2024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7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5E20C-EB30-4C0A-9041-DBBA346A5299}" type="datetime1">
              <a:rPr lang="ru-RU" smtClean="0"/>
              <a:t>21.09.2024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68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196-A2EA-4EF8-AFDC-B1F17D92EF81}" type="datetime1">
              <a:rPr lang="ru-RU" smtClean="0"/>
              <a:t>21.09.2024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03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1C7-D7B2-4D2E-8B13-C7530590A92D}" type="datetime1">
              <a:rPr lang="ru-RU" smtClean="0"/>
              <a:t>21.09.2024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78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3E90-2AEE-4D8D-B5AB-6F6915C980B8}" type="datetime1">
              <a:rPr lang="ru-RU" smtClean="0"/>
              <a:t>21.09.2024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23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E0131-8F5C-4F9C-9F73-660569C141B4}" type="datetime1">
              <a:rPr lang="ru-RU" smtClean="0"/>
              <a:t>21.09.2024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44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822-FB79-434C-8399-2A708E1ED008}" type="datetime1">
              <a:rPr lang="ru-RU" smtClean="0"/>
              <a:t>21.09.2024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24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B4152-9507-40FD-B1B1-74E927A03959}" type="datetime1">
              <a:rPr lang="ru-RU" smtClean="0"/>
              <a:t>21.09.2024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xpert-ural.com/analytics/ratings/karta-internacionalizacii-biznes-shkol-rossii-i-sng--2023.html" TargetMode="External"/><Relationship Id="rId2" Type="http://schemas.openxmlformats.org/officeDocument/2006/relationships/hyperlink" Target="https://openedu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oomberg.com/business-schools" TargetMode="External"/><Relationship Id="rId2" Type="http://schemas.openxmlformats.org/officeDocument/2006/relationships/hyperlink" Target="https://www.usnews.com/best-graduate-schools/top-business-schools/mba-ranking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niversal-ranking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ba.su/rejting_biznes_shkol_2023_mba_s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336648" y="5577507"/>
            <a:ext cx="74075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Дмитрий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Евгеньевич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Толмачев,</a:t>
            </a:r>
          </a:p>
          <a:p>
            <a:pPr algn="r"/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руководитель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рабочей группы НАСДОБР по разработке национальной системы рейтингов 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рэнкингов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237" y="1787109"/>
            <a:ext cx="1096631" cy="106115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/>
          <a:srcRect b="1614"/>
          <a:stretch/>
        </p:blipFill>
        <p:spPr>
          <a:xfrm>
            <a:off x="1541229" y="748393"/>
            <a:ext cx="4338871" cy="469277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867" y="1945022"/>
            <a:ext cx="1486132" cy="745332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592028" y="3896951"/>
            <a:ext cx="9025172" cy="1544216"/>
          </a:xfrm>
          <a:prstGeom prst="rect">
            <a:avLst/>
          </a:prstGeom>
          <a:solidFill>
            <a:srgbClr val="007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нового независимого рейтинга бизнес-школ и программ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MBA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 эгидой НАСДОБР с участием зарубежных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бизнес-школ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05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57175" y="134418"/>
            <a:ext cx="9144000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Карта интернационализации бизнес-школ России и СНГ</a:t>
            </a:r>
            <a:endParaRPr lang="ru-RU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9485" y="1121807"/>
          <a:ext cx="9652714" cy="4312903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271215">
                  <a:extLst>
                    <a:ext uri="{9D8B030D-6E8A-4147-A177-3AD203B41FA5}">
                      <a16:colId xmlns:a16="http://schemas.microsoft.com/office/drawing/2014/main" val="2642838591"/>
                    </a:ext>
                  </a:extLst>
                </a:gridCol>
                <a:gridCol w="4381499">
                  <a:extLst>
                    <a:ext uri="{9D8B030D-6E8A-4147-A177-3AD203B41FA5}">
                      <a16:colId xmlns:a16="http://schemas.microsoft.com/office/drawing/2014/main" val="1782632864"/>
                    </a:ext>
                  </a:extLst>
                </a:gridCol>
              </a:tblGrid>
              <a:tr h="189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Показатели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Данные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1007846472"/>
                  </a:ext>
                </a:extLst>
              </a:tr>
              <a:tr h="189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Школы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 с аккредитациями «первого уровня»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baseline="0" dirty="0" smtClean="0">
                          <a:effectLst/>
                        </a:rPr>
                        <a:t>Сайты 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EFMD, AACSB 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и 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AMBA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235221773"/>
                  </a:ext>
                </a:extLst>
              </a:tr>
              <a:tr h="189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Позиции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 в предметных рейтингах 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QS 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и 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THE 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по менеджменту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Рейтинги 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QS 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и 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THE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42291428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Публикационная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 активность </a:t>
                      </a:r>
                      <a:r>
                        <a:rPr lang="ru-RU" sz="2000" u="none" strike="noStrike" dirty="0" smtClean="0">
                          <a:effectLst/>
                        </a:rPr>
                        <a:t>в области экономики и менеджмента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 err="1" smtClean="0">
                          <a:effectLst/>
                        </a:rPr>
                        <a:t>SciVal</a:t>
                      </a:r>
                      <a:r>
                        <a:rPr lang="en-US" sz="2000" u="none" strike="noStrike" dirty="0" smtClean="0">
                          <a:effectLst/>
                        </a:rPr>
                        <a:t>,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рейтинг 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ABDC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1353117849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Бизнес-школы по количеству партнерств с зарубежными вузами, имеющими аккредитации «первого уровня»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Данные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 школ + сайты 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EFMD, AACSB 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и 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AMBA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1133310642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Бизнес-школы, реализующие программы двойных дипломов с зарубежными вузами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>
                          <a:effectLst/>
                        </a:rPr>
                        <a:t>Данные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 школ + сайты 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EFMD, AACSB 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и 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AMBA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2390587372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</a:rPr>
                        <a:t>Количество курсов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 по менеджменту, экономике и анализу данных</a:t>
                      </a:r>
                      <a:r>
                        <a:rPr lang="ru-RU" sz="2000" u="none" strike="noStrike" dirty="0" smtClean="0">
                          <a:effectLst/>
                        </a:rPr>
                        <a:t>, размещенных на платформе «Открытое образование»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 smtClean="0">
                          <a:effectLst/>
                          <a:hlinkClick r:id="rId2"/>
                        </a:rPr>
                        <a:t>https://openedu.ru/</a:t>
                      </a:r>
                      <a:r>
                        <a:rPr lang="en-US" sz="2000" u="none" strike="noStrike" dirty="0" smtClean="0">
                          <a:effectLst/>
                        </a:rPr>
                        <a:t>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333889028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7175" y="547870"/>
            <a:ext cx="10325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>https://expert-ural.com/analytics/ratings/karta-internacionalizacii-biznes-shkol-rossii-i-sng--</a:t>
            </a:r>
            <a:r>
              <a:rPr lang="ru-RU" dirty="0" smtClean="0">
                <a:hlinkClick r:id="rId3"/>
              </a:rPr>
              <a:t>2023.html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34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482B5-3894-E96E-9E0F-C908526276AD}"/>
              </a:ext>
            </a:extLst>
          </p:cNvPr>
          <p:cNvSpPr txBox="1"/>
          <p:nvPr/>
        </p:nvSpPr>
        <p:spPr>
          <a:xfrm>
            <a:off x="1763978" y="186523"/>
            <a:ext cx="8865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Обоснование </a:t>
            </a: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необходимости 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рейтинга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</a:t>
            </a:r>
            <a:r>
              <a:rPr lang="ru-RU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рэнкинга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1745" y="1094158"/>
            <a:ext cx="84557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Рост уровня российского бизнес-образования</a:t>
            </a:r>
            <a:endParaRPr lang="en-US" sz="2400" dirty="0" smtClean="0"/>
          </a:p>
          <a:p>
            <a:pPr lvl="1" algn="just"/>
            <a:r>
              <a:rPr lang="ru-RU" sz="2400" dirty="0" smtClean="0"/>
              <a:t>в 2022 году сразу три российские бизнес-школы вошли в европейский ТОП-50 от </a:t>
            </a:r>
            <a:r>
              <a:rPr lang="en-US" sz="2400" dirty="0" smtClean="0"/>
              <a:t>FT; </a:t>
            </a:r>
            <a:r>
              <a:rPr lang="ru-RU" sz="2400" dirty="0" smtClean="0"/>
              <a:t>все они улучшили свои позиции</a:t>
            </a:r>
          </a:p>
          <a:p>
            <a:pPr lvl="1" algn="just"/>
            <a:endParaRPr lang="ru-RU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Рейтинги </a:t>
            </a:r>
            <a:r>
              <a:rPr lang="en-US" sz="2400" dirty="0" smtClean="0"/>
              <a:t>FT </a:t>
            </a:r>
            <a:r>
              <a:rPr lang="ru-RU" sz="2400" dirty="0" smtClean="0"/>
              <a:t>имеют суровый входной критерий</a:t>
            </a:r>
            <a:endParaRPr lang="en-US" sz="2400" dirty="0" smtClean="0"/>
          </a:p>
          <a:p>
            <a:pPr lvl="1" algn="just"/>
            <a:r>
              <a:rPr lang="ru-RU" sz="2400" dirty="0" smtClean="0"/>
              <a:t>необходима аккредитация </a:t>
            </a:r>
            <a:r>
              <a:rPr lang="en-US" sz="2400" dirty="0" smtClean="0"/>
              <a:t>AACSB </a:t>
            </a:r>
            <a:r>
              <a:rPr lang="ru-RU" sz="2400" dirty="0" smtClean="0"/>
              <a:t>или </a:t>
            </a:r>
            <a:r>
              <a:rPr lang="en-US" sz="2400" dirty="0" smtClean="0"/>
              <a:t>EQUIS</a:t>
            </a:r>
            <a:endParaRPr lang="ru-RU" sz="2400" dirty="0" smtClean="0"/>
          </a:p>
          <a:p>
            <a:pPr lvl="1" algn="just"/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В 2023 году российские университеты перестали отображаться в рейтингах </a:t>
            </a:r>
            <a:r>
              <a:rPr lang="en-US" sz="2400" dirty="0" smtClean="0"/>
              <a:t>FT</a:t>
            </a:r>
            <a:endParaRPr lang="ru-RU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Недостаток иных международных рейтингов с представительством российских бизнес-школ</a:t>
            </a:r>
            <a:endParaRPr lang="en-US" sz="2400" dirty="0" smtClean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11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4" y="113012"/>
            <a:ext cx="565585" cy="54729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09" y="156236"/>
            <a:ext cx="918882" cy="46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99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482B5-3894-E96E-9E0F-C908526276AD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Целевая аудитория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8596" y="1149149"/>
            <a:ext cx="986130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Абитуриенты,</a:t>
            </a:r>
            <a:r>
              <a:rPr lang="ru-RU" sz="2400" dirty="0" smtClean="0"/>
              <a:t> как имеющие опыт работы (программы </a:t>
            </a:r>
            <a:r>
              <a:rPr lang="en-US" sz="2400" dirty="0" smtClean="0"/>
              <a:t>MBA</a:t>
            </a:r>
            <a:r>
              <a:rPr lang="ru-RU" sz="2400" dirty="0" smtClean="0"/>
              <a:t>, </a:t>
            </a:r>
            <a:r>
              <a:rPr lang="en-US" sz="2400" dirty="0" smtClean="0"/>
              <a:t>EMBA</a:t>
            </a:r>
            <a:r>
              <a:rPr lang="ru-RU" sz="2400" dirty="0" smtClean="0"/>
              <a:t> и </a:t>
            </a:r>
            <a:r>
              <a:rPr lang="en-US" sz="2400" dirty="0" smtClean="0"/>
              <a:t>DBA</a:t>
            </a:r>
            <a:r>
              <a:rPr lang="ru-RU" sz="2400" dirty="0" smtClean="0"/>
              <a:t>, отдельные программы магистратуры), так и без опыта работы (программы </a:t>
            </a:r>
            <a:r>
              <a:rPr lang="ru-RU" sz="2400" dirty="0" err="1" smtClean="0"/>
              <a:t>бакалавриата</a:t>
            </a:r>
            <a:r>
              <a:rPr lang="ru-RU" sz="2400" dirty="0" smtClean="0"/>
              <a:t> и прочих программ магистратуры)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Бизнес-школы</a:t>
            </a:r>
          </a:p>
          <a:p>
            <a:pPr lvl="1"/>
            <a:r>
              <a:rPr lang="ru-RU" sz="2000" dirty="0" smtClean="0"/>
              <a:t>критерии рейтинга/</a:t>
            </a:r>
            <a:r>
              <a:rPr lang="ru-RU" sz="2000" dirty="0" err="1" smtClean="0"/>
              <a:t>рэнкинга</a:t>
            </a:r>
            <a:r>
              <a:rPr lang="ru-RU" sz="2000" dirty="0" smtClean="0"/>
              <a:t> должны мотивировать их развивать разные аспекты своей деятельности, что будет способствовать развитию бизнес-образования в России и странах-партнерах. </a:t>
            </a:r>
          </a:p>
          <a:p>
            <a:pPr lvl="1"/>
            <a:endParaRPr lang="ru-RU" sz="2000" dirty="0" smtClean="0"/>
          </a:p>
          <a:p>
            <a:pPr lvl="1"/>
            <a:r>
              <a:rPr lang="ru-RU" sz="2000" dirty="0" smtClean="0"/>
              <a:t>Возможность сравнения различных бизнес-школ, в том числе зарубежных, с целью развития  партнерств</a:t>
            </a:r>
          </a:p>
          <a:p>
            <a:pPr lvl="1"/>
            <a:endParaRPr lang="ru-RU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Компании, публичный сектор</a:t>
            </a:r>
            <a:endParaRPr lang="ru-RU" sz="2400" b="1" dirty="0"/>
          </a:p>
          <a:p>
            <a:pPr lvl="1"/>
            <a:r>
              <a:rPr lang="ru-RU" sz="2000" dirty="0"/>
              <a:t>Возможность сравнения различных </a:t>
            </a:r>
            <a:r>
              <a:rPr lang="ru-RU" sz="2000" dirty="0" smtClean="0"/>
              <a:t>бизнес-школ </a:t>
            </a:r>
            <a:r>
              <a:rPr lang="ru-RU" sz="2000" dirty="0"/>
              <a:t>с целью развития  партнерств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12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4" y="113012"/>
            <a:ext cx="565585" cy="54729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09" y="156236"/>
            <a:ext cx="918882" cy="46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86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482B5-3894-E96E-9E0F-C908526276AD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Цели нового рейтинга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</a:t>
            </a:r>
            <a:r>
              <a:rPr lang="ru-RU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рэнкинга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8597" y="1149149"/>
            <a:ext cx="108039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Обеспечение </a:t>
            </a:r>
            <a:r>
              <a:rPr lang="ru-RU" sz="2400" dirty="0"/>
              <a:t>потенциальных слушателей достоверной информацией о качестве и репутации бизнес-школ и их программ для помощи в выборе подходящей школы и программы.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Стимулирование бизнес-школ к улучшению разных показателей своей деятельности.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Предоставление надежной платформы для развития и повышения узнаваемости новых и развивающихся бизнес-школ.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Развитие сотрудничества НАСДОБР и российских бизнес-школ с зарубежными бизнес-школами.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Улучшение как фактического уровня </a:t>
            </a:r>
            <a:r>
              <a:rPr lang="ru-RU" sz="2400" dirty="0" smtClean="0"/>
              <a:t>бизнес-образования в России и странах-партнерах, </a:t>
            </a:r>
            <a:r>
              <a:rPr lang="ru-RU" sz="2400" dirty="0"/>
              <a:t>так и его репутации в обществе.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13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4" y="113012"/>
            <a:ext cx="565585" cy="54729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09" y="156236"/>
            <a:ext cx="918882" cy="46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71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D482B5-3894-E96E-9E0F-C908526276AD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Новый рейтинг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</a:t>
            </a:r>
            <a:r>
              <a:rPr lang="ru-RU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рэнкинг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15400" y="6713911"/>
            <a:ext cx="6096000" cy="3126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3794" y="971349"/>
            <a:ext cx="11081006" cy="235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Основные вопросы, поставленные перед рабочей группой: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Разрабатывать рейтинг, </a:t>
            </a:r>
            <a:r>
              <a:rPr lang="ru-RU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рэнкинг</a:t>
            </a: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, либо и то, и другое?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Оценивать программы 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(какие</a:t>
            </a:r>
            <a:r>
              <a:rPr 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?), бизнес-школы целиком, либо и то, и другое</a:t>
            </a: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/>
              <a:t>Предварительное решение – </a:t>
            </a:r>
            <a:r>
              <a:rPr lang="ru-RU" sz="2400" b="1" dirty="0" smtClean="0"/>
              <a:t>разработка двух рейтингов</a:t>
            </a:r>
            <a:r>
              <a:rPr lang="en-US" sz="2400" b="1" dirty="0" smtClean="0"/>
              <a:t>/</a:t>
            </a:r>
            <a:r>
              <a:rPr lang="ru-RU" sz="2400" b="1" dirty="0" err="1" smtClean="0"/>
              <a:t>рэнкингов</a:t>
            </a:r>
            <a:r>
              <a:rPr lang="ru-RU" sz="2400" b="1" dirty="0" smtClean="0"/>
              <a:t>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26381" y="3687678"/>
            <a:ext cx="3865282" cy="825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 err="1">
                <a:solidFill>
                  <a:schemeClr val="tx1"/>
                </a:solidFill>
              </a:rPr>
              <a:t>Рэнкинг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бизнес-школ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90018" y="3687678"/>
            <a:ext cx="3865282" cy="825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>
                <a:solidFill>
                  <a:schemeClr val="tx1"/>
                </a:solidFill>
              </a:rPr>
              <a:t>Рейтинг программ </a:t>
            </a:r>
            <a:r>
              <a:rPr lang="en-US" sz="2400" b="1" dirty="0" smtClean="0">
                <a:solidFill>
                  <a:schemeClr val="tx1"/>
                </a:solidFill>
              </a:rPr>
              <a:t>MBA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4" y="113012"/>
            <a:ext cx="565585" cy="54729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09" y="156236"/>
            <a:ext cx="918882" cy="46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62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15400" y="6713911"/>
            <a:ext cx="6096000" cy="3126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67109" y="3563068"/>
            <a:ext cx="87705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</a:t>
            </a:r>
            <a:r>
              <a:rPr lang="ru-RU" sz="2400" dirty="0"/>
              <a:t>показателях бизнес-школы предлагается учитывать все образовательные программы, всех обучающихся, выпускников, сотрудников и инфраструктуру бизнес-школы, хотя рабочая группа не достигла консенсуса по этому </a:t>
            </a:r>
            <a:r>
              <a:rPr lang="ru-RU" sz="2400" dirty="0" smtClean="0"/>
              <a:t>вопросу.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15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4" y="113012"/>
            <a:ext cx="565585" cy="54729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09" y="156236"/>
            <a:ext cx="918882" cy="46084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67109" y="1780025"/>
            <a:ext cx="2603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Входной критерий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583780" y="1123492"/>
            <a:ext cx="4658519" cy="825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>
                <a:solidFill>
                  <a:schemeClr val="tx1"/>
                </a:solidFill>
              </a:rPr>
              <a:t>аккредитация НАСДОБР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583781" y="2124389"/>
            <a:ext cx="4658518" cy="10811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аккредитация «первого уровня» (AACSB, </a:t>
            </a:r>
            <a:r>
              <a:rPr lang="en-US" sz="2400" dirty="0">
                <a:solidFill>
                  <a:schemeClr val="tx1"/>
                </a:solidFill>
              </a:rPr>
              <a:t>EQUIS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en-US" sz="2400" dirty="0">
                <a:solidFill>
                  <a:schemeClr val="tx1"/>
                </a:solidFill>
              </a:rPr>
              <a:t>EFMD </a:t>
            </a:r>
            <a:r>
              <a:rPr lang="ru-RU" sz="2400" dirty="0">
                <a:solidFill>
                  <a:schemeClr val="tx1"/>
                </a:solidFill>
              </a:rPr>
              <a:t>или </a:t>
            </a:r>
            <a:r>
              <a:rPr lang="en-US" sz="2400" dirty="0">
                <a:solidFill>
                  <a:schemeClr val="tx1"/>
                </a:solidFill>
              </a:rPr>
              <a:t>AMBA</a:t>
            </a:r>
            <a:r>
              <a:rPr lang="ru-RU" sz="2400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D482B5-3894-E96E-9E0F-C908526276AD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Новый рейтинг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</a:t>
            </a:r>
            <a:r>
              <a:rPr lang="ru-RU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рэнкинг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75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D482B5-3894-E96E-9E0F-C908526276AD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Предложенные группы показателей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910590"/>
              </p:ext>
            </p:extLst>
          </p:nvPr>
        </p:nvGraphicFramePr>
        <p:xfrm>
          <a:off x="494132" y="966178"/>
          <a:ext cx="10972154" cy="5314072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4948700">
                  <a:extLst>
                    <a:ext uri="{9D8B030D-6E8A-4147-A177-3AD203B41FA5}">
                      <a16:colId xmlns:a16="http://schemas.microsoft.com/office/drawing/2014/main" val="895199774"/>
                    </a:ext>
                  </a:extLst>
                </a:gridCol>
                <a:gridCol w="3307103">
                  <a:extLst>
                    <a:ext uri="{9D8B030D-6E8A-4147-A177-3AD203B41FA5}">
                      <a16:colId xmlns:a16="http://schemas.microsoft.com/office/drawing/2014/main" val="3800086644"/>
                    </a:ext>
                  </a:extLst>
                </a:gridCol>
                <a:gridCol w="2716351">
                  <a:extLst>
                    <a:ext uri="{9D8B030D-6E8A-4147-A177-3AD203B41FA5}">
                      <a16:colId xmlns:a16="http://schemas.microsoft.com/office/drawing/2014/main" val="3503943075"/>
                    </a:ext>
                  </a:extLst>
                </a:gridCol>
              </a:tblGrid>
              <a:tr h="6732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Группа </a:t>
                      </a:r>
                      <a:r>
                        <a:rPr lang="ru-RU" sz="2200" dirty="0">
                          <a:effectLst/>
                        </a:rPr>
                        <a:t>показателей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Средний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предложенный вес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Аналог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extLst>
                  <a:ext uri="{0D108BD9-81ED-4DB2-BD59-A6C34878D82A}">
                    <a16:rowId xmlns:a16="http://schemas.microsoft.com/office/drawing/2014/main" val="4156548540"/>
                  </a:ext>
                </a:extLst>
              </a:tr>
              <a:tr h="65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достижение целей обучения, рост зарплаты и карьерное продвижение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35%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FT, </a:t>
                      </a:r>
                      <a:r>
                        <a:rPr lang="ru-RU" sz="2200" dirty="0">
                          <a:effectLst/>
                        </a:rPr>
                        <a:t>НРБШ</a:t>
                      </a:r>
                      <a:r>
                        <a:rPr lang="en-US" sz="2200" dirty="0">
                          <a:effectLst/>
                        </a:rPr>
                        <a:t>, US News, Bloomberg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extLst>
                  <a:ext uri="{0D108BD9-81ED-4DB2-BD59-A6C34878D82A}">
                    <a16:rowId xmlns:a16="http://schemas.microsoft.com/office/drawing/2014/main" val="409293869"/>
                  </a:ext>
                </a:extLst>
              </a:tr>
              <a:tr h="13316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представленность выпускников в элите страны (среди ведущих предпринимателей, СД и руководства ведущих компаний, во власти</a:t>
                      </a:r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2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ru-RU" sz="2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10%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нет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extLst>
                  <a:ext uri="{0D108BD9-81ED-4DB2-BD59-A6C34878D82A}">
                    <a16:rowId xmlns:a16="http://schemas.microsoft.com/office/drawing/2014/main" val="3836218626"/>
                  </a:ext>
                </a:extLst>
              </a:tr>
              <a:tr h="5594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интернационализация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20</a:t>
                      </a:r>
                      <a:r>
                        <a:rPr lang="ru-RU" sz="2200" dirty="0">
                          <a:effectLst/>
                        </a:rPr>
                        <a:t>%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FT, THE, ARWU, КИБШ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extLst>
                  <a:ext uri="{0D108BD9-81ED-4DB2-BD59-A6C34878D82A}">
                    <a16:rowId xmlns:a16="http://schemas.microsoft.com/office/drawing/2014/main" val="3086280581"/>
                  </a:ext>
                </a:extLst>
              </a:tr>
              <a:tr h="813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научные достижения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15%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FT, QS, THE, ARWU, RAEX, </a:t>
                      </a:r>
                      <a:r>
                        <a:rPr lang="ru-RU" sz="2200">
                          <a:effectLst/>
                        </a:rPr>
                        <a:t>КИБШ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extLst>
                  <a:ext uri="{0D108BD9-81ED-4DB2-BD59-A6C34878D82A}">
                    <a16:rowId xmlns:a16="http://schemas.microsoft.com/office/drawing/2014/main" val="2642529415"/>
                  </a:ext>
                </a:extLst>
              </a:tr>
              <a:tr h="7119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устойчивое развитие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10%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FT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extLst>
                  <a:ext uri="{0D108BD9-81ED-4DB2-BD59-A6C34878D82A}">
                    <a16:rowId xmlns:a16="http://schemas.microsoft.com/office/drawing/2014/main" val="2663336822"/>
                  </a:ext>
                </a:extLst>
              </a:tr>
              <a:tr h="3559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разнообразие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10</a:t>
                      </a:r>
                      <a:r>
                        <a:rPr lang="ru-RU" sz="2200" dirty="0">
                          <a:effectLst/>
                        </a:rPr>
                        <a:t>%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FT, Bloomberg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extLst>
                  <a:ext uri="{0D108BD9-81ED-4DB2-BD59-A6C34878D82A}">
                    <a16:rowId xmlns:a16="http://schemas.microsoft.com/office/drawing/2014/main" val="37739408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16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4" y="113012"/>
            <a:ext cx="565585" cy="54729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09" y="156236"/>
            <a:ext cx="918882" cy="46084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78733" y="6301740"/>
            <a:ext cx="363285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 smtClean="0"/>
              <a:t>* Не поддержано рабочей группой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19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364299"/>
              </p:ext>
            </p:extLst>
          </p:nvPr>
        </p:nvGraphicFramePr>
        <p:xfrm>
          <a:off x="494131" y="714575"/>
          <a:ext cx="11449253" cy="5547299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3764819">
                  <a:extLst>
                    <a:ext uri="{9D8B030D-6E8A-4147-A177-3AD203B41FA5}">
                      <a16:colId xmlns:a16="http://schemas.microsoft.com/office/drawing/2014/main" val="1246626059"/>
                    </a:ext>
                  </a:extLst>
                </a:gridCol>
                <a:gridCol w="7684434">
                  <a:extLst>
                    <a:ext uri="{9D8B030D-6E8A-4147-A177-3AD203B41FA5}">
                      <a16:colId xmlns:a16="http://schemas.microsoft.com/office/drawing/2014/main" val="1646405119"/>
                    </a:ext>
                  </a:extLst>
                </a:gridCol>
              </a:tblGrid>
              <a:tr h="3280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Показатель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Возможный индикатор </a:t>
                      </a:r>
                      <a:r>
                        <a:rPr lang="en-US" sz="2000" dirty="0">
                          <a:effectLst/>
                        </a:rPr>
                        <a:t>/ </a:t>
                      </a:r>
                      <a:r>
                        <a:rPr lang="ru-RU" sz="2000" dirty="0">
                          <a:effectLst/>
                        </a:rPr>
                        <a:t>индикаторы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 anchor="ctr"/>
                </a:tc>
                <a:extLst>
                  <a:ext uri="{0D108BD9-81ED-4DB2-BD59-A6C34878D82A}">
                    <a16:rowId xmlns:a16="http://schemas.microsoft.com/office/drawing/2014/main" val="1749784194"/>
                  </a:ext>
                </a:extLst>
              </a:tr>
              <a:tr h="1625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достижение целей обучения, рост зарплаты и карьерное продвижение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Численная оценка удовлетворенности выпускников такими параметрами как: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достигнутые цели;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доход и рост дохода;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последующие трудоустройство и(ли) карьерный рост.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3723900"/>
                  </a:ext>
                </a:extLst>
              </a:tr>
              <a:tr h="969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представленность выпускников в элите страны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выпускников бизнес-школы среди ведущих предпринимателей, СД и руководство ведущих компаний, во власти и т. д.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880873"/>
                  </a:ext>
                </a:extLst>
              </a:tr>
              <a:tr h="2610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интернационализация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иностранных преподавателей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иностранных студентов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партнерств и программ двойных дипломов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фактическая международная мобильность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географическое разнообразие фактической международной мобильности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статей бизнес-школы, написанная в международной </a:t>
                      </a:r>
                      <a:r>
                        <a:rPr lang="ru-RU" sz="2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коллаборации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4911229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94131" y="124517"/>
            <a:ext cx="11131811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/>
              <a:t>Проект рейтинга - Возможные индикаторы для групп показателей</a:t>
            </a:r>
            <a:endParaRPr lang="ru-RU" sz="30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60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054046"/>
              </p:ext>
            </p:extLst>
          </p:nvPr>
        </p:nvGraphicFramePr>
        <p:xfrm>
          <a:off x="494132" y="925739"/>
          <a:ext cx="11247925" cy="4737064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4088732">
                  <a:extLst>
                    <a:ext uri="{9D8B030D-6E8A-4147-A177-3AD203B41FA5}">
                      <a16:colId xmlns:a16="http://schemas.microsoft.com/office/drawing/2014/main" val="1725980140"/>
                    </a:ext>
                  </a:extLst>
                </a:gridCol>
                <a:gridCol w="7159193">
                  <a:extLst>
                    <a:ext uri="{9D8B030D-6E8A-4147-A177-3AD203B41FA5}">
                      <a16:colId xmlns:a16="http://schemas.microsoft.com/office/drawing/2014/main" val="336412284"/>
                    </a:ext>
                  </a:extLst>
                </a:gridCol>
              </a:tblGrid>
              <a:tr h="4972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Показатель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Возможный индикатор </a:t>
                      </a:r>
                      <a:r>
                        <a:rPr lang="en-US" sz="2200" dirty="0">
                          <a:effectLst/>
                        </a:rPr>
                        <a:t>/ </a:t>
                      </a:r>
                      <a:r>
                        <a:rPr lang="ru-RU" sz="2200" dirty="0">
                          <a:effectLst/>
                        </a:rPr>
                        <a:t>индикаторы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 anchor="ctr"/>
                </a:tc>
                <a:extLst>
                  <a:ext uri="{0D108BD9-81ED-4DB2-BD59-A6C34878D82A}">
                    <a16:rowId xmlns:a16="http://schemas.microsoft.com/office/drawing/2014/main" val="4077803824"/>
                  </a:ext>
                </a:extLst>
              </a:tr>
              <a:tr h="4972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научные достижения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публикаций в ведущих международных журналах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взвешенная цитируемость публикаций в ведущих международных журналах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7167551"/>
                  </a:ext>
                </a:extLst>
              </a:tr>
              <a:tr h="3729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устойчивое развитие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курсов, посвященная ESG-тематике;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вовлеченность в продвижение ESG-тематики в регионе и стране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980934"/>
                  </a:ext>
                </a:extLst>
              </a:tr>
              <a:tr h="1118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разнообразие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разнообразие отраслей, где работают выпускники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разнообразие отраслей, где работают обучающиеся (для программ для людей с опытом работы)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гендерное разнообразие студентов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географическое разнообразие студентов (по регионам и странам)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этническое разнообразие студентов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3987014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494131" y="124517"/>
            <a:ext cx="11131811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/>
              <a:t>Проект рейтинга - Возможные индикаторы для групп показателей</a:t>
            </a:r>
            <a:endParaRPr lang="ru-RU" sz="30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9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35430" y="816609"/>
          <a:ext cx="10987313" cy="5381625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827722">
                  <a:extLst>
                    <a:ext uri="{9D8B030D-6E8A-4147-A177-3AD203B41FA5}">
                      <a16:colId xmlns:a16="http://schemas.microsoft.com/office/drawing/2014/main" val="2728641385"/>
                    </a:ext>
                  </a:extLst>
                </a:gridCol>
                <a:gridCol w="3000495">
                  <a:extLst>
                    <a:ext uri="{9D8B030D-6E8A-4147-A177-3AD203B41FA5}">
                      <a16:colId xmlns:a16="http://schemas.microsoft.com/office/drawing/2014/main" val="1224407265"/>
                    </a:ext>
                  </a:extLst>
                </a:gridCol>
                <a:gridCol w="1832982">
                  <a:extLst>
                    <a:ext uri="{9D8B030D-6E8A-4147-A177-3AD203B41FA5}">
                      <a16:colId xmlns:a16="http://schemas.microsoft.com/office/drawing/2014/main" val="3281010252"/>
                    </a:ext>
                  </a:extLst>
                </a:gridCol>
                <a:gridCol w="5326114">
                  <a:extLst>
                    <a:ext uri="{9D8B030D-6E8A-4147-A177-3AD203B41FA5}">
                      <a16:colId xmlns:a16="http://schemas.microsoft.com/office/drawing/2014/main" val="22158982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№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Этап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Сроки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Комментарий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16369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Запрос данных у бизнес-школ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1-2 месяца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Входным критерием для участия предположительно является наличие аккредитации НАСДОБР или любой зарубежной аккредитации «первого уровня» (AACSB, </a:t>
                      </a:r>
                      <a:r>
                        <a:rPr lang="en-US" sz="2200" dirty="0">
                          <a:effectLst/>
                        </a:rPr>
                        <a:t>EQUIS</a:t>
                      </a:r>
                      <a:r>
                        <a:rPr lang="ru-RU" sz="2200" dirty="0">
                          <a:effectLst/>
                        </a:rPr>
                        <a:t>, </a:t>
                      </a:r>
                      <a:r>
                        <a:rPr lang="en-US" sz="2200" dirty="0">
                          <a:effectLst/>
                        </a:rPr>
                        <a:t>EFMD </a:t>
                      </a:r>
                      <a:r>
                        <a:rPr lang="ru-RU" sz="2200" dirty="0">
                          <a:effectLst/>
                        </a:rPr>
                        <a:t>или </a:t>
                      </a:r>
                      <a:r>
                        <a:rPr lang="en-US" sz="2200" dirty="0">
                          <a:effectLst/>
                        </a:rPr>
                        <a:t>AMBA</a:t>
                      </a:r>
                      <a:r>
                        <a:rPr lang="ru-RU" sz="2200" dirty="0">
                          <a:effectLst/>
                        </a:rPr>
                        <a:t>)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9165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2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Проведение опроса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 месяц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Если проведение опроса не будет требовать взаимодействия с бизнес-школами (например, для получения контактов выпускников), то проведение опроса возможно параллельно с Этапом 1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4314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3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Обработка результатов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 месяц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 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6263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4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Оформление результатов и подготовка релиза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2 недели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 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8757013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94132" y="166081"/>
            <a:ext cx="9144000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/>
              <a:t>Рейтинговый цикл</a:t>
            </a:r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63326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D482B5-3894-E96E-9E0F-C908526276AD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Состав рабочей группы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425942"/>
              </p:ext>
            </p:extLst>
          </p:nvPr>
        </p:nvGraphicFramePr>
        <p:xfrm>
          <a:off x="484317" y="867957"/>
          <a:ext cx="11320496" cy="5656974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2157283">
                  <a:extLst>
                    <a:ext uri="{9D8B030D-6E8A-4147-A177-3AD203B41FA5}">
                      <a16:colId xmlns:a16="http://schemas.microsoft.com/office/drawing/2014/main" val="2390893489"/>
                    </a:ext>
                  </a:extLst>
                </a:gridCol>
                <a:gridCol w="3502965">
                  <a:extLst>
                    <a:ext uri="{9D8B030D-6E8A-4147-A177-3AD203B41FA5}">
                      <a16:colId xmlns:a16="http://schemas.microsoft.com/office/drawing/2014/main" val="3612961563"/>
                    </a:ext>
                  </a:extLst>
                </a:gridCol>
                <a:gridCol w="2034235">
                  <a:extLst>
                    <a:ext uri="{9D8B030D-6E8A-4147-A177-3AD203B41FA5}">
                      <a16:colId xmlns:a16="http://schemas.microsoft.com/office/drawing/2014/main" val="3679897337"/>
                    </a:ext>
                  </a:extLst>
                </a:gridCol>
                <a:gridCol w="3626013">
                  <a:extLst>
                    <a:ext uri="{9D8B030D-6E8A-4147-A177-3AD203B41FA5}">
                      <a16:colId xmlns:a16="http://schemas.microsoft.com/office/drawing/2014/main" val="1520066386"/>
                    </a:ext>
                  </a:extLst>
                </a:gridCol>
              </a:tblGrid>
              <a:tr h="161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ФИО члена группы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Организация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ФИО члена группы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Организация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4595533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Толмачев Дмитрий Евгеньевич, руководитель РГ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Институт экономики и управления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УрФУ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, директор института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Малышева Лариса Анатольевна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Бизнес-школа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УрФУ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, директор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8340039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</a:rPr>
                        <a:t>Гладырев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Дмитрий Анатольевич, аналитик РГ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Институт 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экономики и управления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УрФУ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, директор Центра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поддержки научной деятельности</a:t>
                      </a:r>
                      <a:endParaRPr lang="ru-RU" sz="1100" dirty="0" smtClean="0">
                        <a:effectLst/>
                        <a:latin typeface="+mn-lt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Мясоедов Сергей Павлович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РАБО, президент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303063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</a:rPr>
                        <a:t>Вагизова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Венера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Ильдусовна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ВШБ Казанский Федеральный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университет, д.э.н., профессор</a:t>
                      </a: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Мирзоева Анжелика </a:t>
                      </a:r>
                      <a:r>
                        <a:rPr lang="ru-RU" sz="1100" b="1" dirty="0" err="1">
                          <a:effectLst/>
                          <a:latin typeface="+mn-lt"/>
                        </a:rPr>
                        <a:t>Маликовна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Школа Бизнеса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МГИМО, директор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217202"/>
                  </a:ext>
                </a:extLst>
              </a:tr>
              <a:tr h="6672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Галенко Валентин Павлович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ИДПО – «Высшая экономическая школа» Санкт-Петербургский государственный экономический университет (ВЭШ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СПбГЭУ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), научный руководитель ВЭШ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СПбГЭУ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Оганесян Ани </a:t>
                      </a:r>
                      <a:r>
                        <a:rPr lang="ru-RU" sz="1100" b="1" dirty="0" err="1">
                          <a:effectLst/>
                          <a:latin typeface="+mn-lt"/>
                        </a:rPr>
                        <a:t>Ашотовна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РУДН, к.э.н., доцент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410525"/>
                  </a:ext>
                </a:extLst>
              </a:tr>
              <a:tr h="835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Годин Владимир Викторович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Государственный университет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управления, профессор кафедры информационных систем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  <a:latin typeface="+mn-lt"/>
                        </a:rPr>
                        <a:t>Табелова</a:t>
                      </a:r>
                      <a:r>
                        <a:rPr lang="ru-RU" sz="1100" b="1" dirty="0">
                          <a:effectLst/>
                          <a:latin typeface="+mn-lt"/>
                        </a:rPr>
                        <a:t> Ольга Павловна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ИДПО – «Высшая экономическая школа» Санкт-Петербургский государственный экономический университет (ВЭШ </a:t>
                      </a:r>
                      <a:r>
                        <a:rPr lang="ru-RU" sz="1100" dirty="0" err="1">
                          <a:effectLst/>
                          <a:latin typeface="+mn-lt"/>
                        </a:rPr>
                        <a:t>СПбГЭУ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), менеджер программы EMBA «Управление предприятием», менеджер международных проектов ВЭШ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СПбГЭУ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155177"/>
                  </a:ext>
                </a:extLst>
              </a:tr>
              <a:tr h="6672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Гугунский Денис Андреевич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Московская школа управления «СКОЛКОВО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», руководитель направления по  обеспечению академических стандартов департамента дипломных работ (EMBA, MBA)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  <a:latin typeface="+mn-lt"/>
                        </a:rPr>
                        <a:t>Трунова</a:t>
                      </a:r>
                      <a:r>
                        <a:rPr lang="ru-RU" sz="1100" b="1" dirty="0">
                          <a:effectLst/>
                          <a:latin typeface="+mn-lt"/>
                        </a:rPr>
                        <a:t> Наталья Николаевна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Плехановская школа бизнеса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Интеграл, начальник отделения факультета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5284670"/>
                  </a:ext>
                </a:extLst>
              </a:tr>
              <a:tr h="498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Гургурова Наталья Ивановна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Школа экономики и менеджмента Дальневосточного федерального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университета, руководитель проекта Академии управления ШЭМ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Федоров Федор Валентинович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МИРБИС, исполнительный директор MBA &amp;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Executive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Education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000104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Евтихиева Наталья Андреевна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РАБО, генеральный директор 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Федотов Юрий Васильевич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 Высшая школа менеджмента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СПбГУ, доцент кафедры операционного менеджмента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739506"/>
                  </a:ext>
                </a:extLst>
              </a:tr>
              <a:tr h="2753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+mn-lt"/>
                        </a:rPr>
                        <a:t>Канке Алла Анатольевна</a:t>
                      </a:r>
                      <a:endParaRPr lang="ru-RU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МШБ Финансовый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университет, директор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Харламова Ольга Геннадьевна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Бизнес-школа </a:t>
                      </a:r>
                      <a:r>
                        <a:rPr lang="ru-RU" sz="1100" dirty="0" err="1" smtClean="0">
                          <a:effectLst/>
                          <a:latin typeface="+mn-lt"/>
                        </a:rPr>
                        <a:t>УрФУ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, зам. директора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150319"/>
                  </a:ext>
                </a:extLst>
              </a:tr>
              <a:tr h="498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</a:rPr>
                        <a:t>Колбина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 Екатерина Олеговна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Школа экономики и менеджмента Дальневосточного федерального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университета, руководитель Академии управления ШЭМ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  <a:latin typeface="+mn-lt"/>
                        </a:rPr>
                        <a:t>Ялинич</a:t>
                      </a:r>
                      <a:r>
                        <a:rPr lang="ru-RU" sz="1100" b="1" dirty="0">
                          <a:effectLst/>
                          <a:latin typeface="+mn-lt"/>
                        </a:rPr>
                        <a:t> Наталья Александровна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 Высшая школа менеджмента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СПбГУ, член проектного офиса ВШМ СПбГУ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494599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+mn-lt"/>
                        </a:rPr>
                        <a:t>Колчанов Владимир Борисович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ИМИСП, преподаватель, руководитель программ, МВА, к.э.н.</a:t>
                      </a:r>
                      <a:endParaRPr lang="ru-RU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+mn-lt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+mn-lt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292230"/>
                  </a:ext>
                </a:extLst>
              </a:tr>
            </a:tbl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2</a:t>
            </a:fld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4" y="113012"/>
            <a:ext cx="565585" cy="54729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09" y="156236"/>
            <a:ext cx="918882" cy="46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1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9464" y="2584623"/>
            <a:ext cx="5040087" cy="1325563"/>
          </a:xfrm>
        </p:spPr>
        <p:txBody>
          <a:bodyPr>
            <a:noAutofit/>
          </a:bodyPr>
          <a:lstStyle/>
          <a:p>
            <a:r>
              <a:rPr lang="ru-RU" sz="6600" dirty="0" smtClean="0"/>
              <a:t>Приложение</a:t>
            </a:r>
            <a:endParaRPr lang="ru-RU" sz="6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43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482B5-3894-E96E-9E0F-C908526276AD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Существующие рейтинги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</a:t>
            </a:r>
            <a:r>
              <a:rPr lang="ru-RU" sz="28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рэнкинги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БШ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3164" y="1016371"/>
            <a:ext cx="105283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Предметные рейтинги университетов по менеджменту и экономике</a:t>
            </a:r>
            <a:endParaRPr lang="ru-RU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790DAAF-9BE3-4A52-9F04-97C9BA12258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84" r="3194" b="25646"/>
          <a:stretch/>
        </p:blipFill>
        <p:spPr>
          <a:xfrm>
            <a:off x="653164" y="1599083"/>
            <a:ext cx="1546025" cy="68365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061C0D7-7C72-448B-A51B-3C90923BA9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189" y="1714978"/>
            <a:ext cx="1218948" cy="39701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2489" y="1660626"/>
            <a:ext cx="1331673" cy="51935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clrChange>
              <a:clrFrom>
                <a:srgbClr val="EAEDED"/>
              </a:clrFrom>
              <a:clrTo>
                <a:srgbClr val="EAEDE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78514" y="1733452"/>
            <a:ext cx="1162875" cy="310867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676097" y="2462919"/>
            <a:ext cx="10528300" cy="3474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Рейтинги/</a:t>
            </a:r>
            <a:r>
              <a:rPr lang="ru-RU" sz="24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рэнкинги</a:t>
            </a:r>
            <a:r>
              <a:rPr lang="ru-RU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бизнес-школ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Рейтинги бизнес-школ от </a:t>
            </a:r>
            <a:r>
              <a:rPr 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Financial Times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Рейтинг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Eduniversal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U.S. News Best Business Schools </a:t>
            </a:r>
            <a:r>
              <a:rPr 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Rankings</a:t>
            </a:r>
            <a:endParaRPr lang="ru-RU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Bloomberg BEST B-SCHOOLS 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Народный рейтинг российских бизнес школ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Карта интернационализации бизнес-школ России и </a:t>
            </a:r>
            <a:r>
              <a:rPr lang="ru-RU" sz="2400" dirty="0" smtClean="0"/>
              <a:t>СНГ (АЦ Эксперт)</a:t>
            </a:r>
            <a:endParaRPr lang="ru-RU" sz="2400" dirty="0"/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3</a:t>
            </a:fld>
            <a:endParaRPr lang="ru-RU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1524" y="113012"/>
            <a:ext cx="565585" cy="54729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09" y="156236"/>
            <a:ext cx="918882" cy="46084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200899" y="1538925"/>
            <a:ext cx="4003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Бизнес-школы отражены косвенно или не отражены вообще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2101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9">
            <a:extLst>
              <a:ext uri="{FF2B5EF4-FFF2-40B4-BE49-F238E27FC236}">
                <a16:creationId xmlns:a16="http://schemas.microsoft.com/office/drawing/2014/main" id="{1A8CD4F4-EA72-4C76-9E06-CBE87C659BB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68597" y="1578238"/>
          <a:ext cx="10461896" cy="298699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07737">
                  <a:extLst>
                    <a:ext uri="{9D8B030D-6E8A-4147-A177-3AD203B41FA5}">
                      <a16:colId xmlns:a16="http://schemas.microsoft.com/office/drawing/2014/main" val="48568901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3066897324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1568106128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3746178180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1282957600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1001611248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1336480166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1358799495"/>
                    </a:ext>
                  </a:extLst>
                </a:gridCol>
              </a:tblGrid>
              <a:tr h="589005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Тип показателя</a:t>
                      </a:r>
                      <a:endParaRPr lang="ru-RU" sz="1200" b="1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QS</a:t>
                      </a:r>
                      <a:endParaRPr lang="ru-RU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THE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ARWU</a:t>
                      </a:r>
                      <a:endParaRPr lang="ru-RU" sz="12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RAEX</a:t>
                      </a:r>
                      <a:endParaRPr lang="ru-RU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9439360"/>
                  </a:ext>
                </a:extLst>
              </a:tr>
              <a:tr h="589005">
                <a:tc vMerge="1"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Economics and Econometrics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Business and Management Studies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Social</a:t>
                      </a:r>
                      <a:r>
                        <a:rPr lang="en-US" sz="1200" baseline="0" dirty="0" smtClean="0"/>
                        <a:t> Policy and Administration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Все</a:t>
                      </a:r>
                      <a:r>
                        <a:rPr lang="ru-RU" sz="1200" baseline="0" dirty="0" smtClean="0"/>
                        <a:t> предметные рейтинги</a:t>
                      </a: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Все</a:t>
                      </a:r>
                      <a:r>
                        <a:rPr lang="ru-RU" sz="1200" baseline="0" dirty="0" smtClean="0"/>
                        <a:t> предметные рейтинги</a:t>
                      </a: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Экономика, менеджмент</a:t>
                      </a: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ГМУ</a:t>
                      </a: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2075792"/>
                  </a:ext>
                </a:extLst>
              </a:tr>
              <a:tr h="47774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Опросы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0%</a:t>
                      </a:r>
                      <a:endParaRPr lang="ru-RU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0%</a:t>
                      </a:r>
                      <a:endParaRPr lang="ru-RU" sz="16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8429623"/>
                  </a:ext>
                </a:extLst>
              </a:tr>
              <a:tr h="5890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Независимо собираемые данные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24%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19%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5340041"/>
                  </a:ext>
                </a:extLst>
              </a:tr>
              <a:tr h="5890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Присылаемые организацией данные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76% (через мониторинг)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81% (через мониторинг)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0219665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588009" y="354778"/>
            <a:ext cx="8222699" cy="9004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Сводная таблица предметных рейтингов университетов по экономике и менеджменту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790DAAF-9BE3-4A52-9F04-97C9BA12258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84" r="3194" b="25646"/>
          <a:stretch/>
        </p:blipFill>
        <p:spPr>
          <a:xfrm>
            <a:off x="8810709" y="238883"/>
            <a:ext cx="1546025" cy="68365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061C0D7-7C72-448B-A51B-3C90923BA9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734" y="354778"/>
            <a:ext cx="1218948" cy="3970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7791" y="870829"/>
            <a:ext cx="1331673" cy="51935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clrChange>
              <a:clrFrom>
                <a:srgbClr val="EAEDED"/>
              </a:clrFrom>
              <a:clrTo>
                <a:srgbClr val="EAEDE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12807" y="1010426"/>
            <a:ext cx="1162875" cy="310867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25140" y="4759701"/>
            <a:ext cx="60014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Различная роль опросов – от 0% до 80-90%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22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04801" y="1144517"/>
          <a:ext cx="11466286" cy="5087561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5979885">
                  <a:extLst>
                    <a:ext uri="{9D8B030D-6E8A-4147-A177-3AD203B41FA5}">
                      <a16:colId xmlns:a16="http://schemas.microsoft.com/office/drawing/2014/main" val="904923160"/>
                    </a:ext>
                  </a:extLst>
                </a:gridCol>
                <a:gridCol w="5486401">
                  <a:extLst>
                    <a:ext uri="{9D8B030D-6E8A-4147-A177-3AD203B41FA5}">
                      <a16:colId xmlns:a16="http://schemas.microsoft.com/office/drawing/2014/main" val="12482787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Название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Примечание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3585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MBA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8937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Online MBA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1887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EMBA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4409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Executive Education Custom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Преимущественно на данных опросов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675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Executive Education Open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Преимущественно на данных опросов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6123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Masters in Finance pre-experience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50471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Masters in Finance post-experience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8598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Masters in Management</a:t>
                      </a:r>
                      <a:endParaRPr lang="ru-R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80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European Business School Rankings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Композитный рейтинг</a:t>
                      </a:r>
                      <a:r>
                        <a:rPr lang="en-US" sz="2400" dirty="0">
                          <a:effectLst/>
                        </a:rPr>
                        <a:t>: MBA + EMBA + Masters in Management + Executive Education Custom + Executive Education Open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8587305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32830" y="340253"/>
            <a:ext cx="9144000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Рейтинги от </a:t>
            </a:r>
            <a:r>
              <a:rPr lang="en-US" dirty="0" smtClean="0"/>
              <a:t>Financial Times</a:t>
            </a:r>
            <a:endParaRPr lang="en-US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23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290286" y="930311"/>
          <a:ext cx="10606314" cy="5740284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5161289">
                  <a:extLst>
                    <a:ext uri="{9D8B030D-6E8A-4147-A177-3AD203B41FA5}">
                      <a16:colId xmlns:a16="http://schemas.microsoft.com/office/drawing/2014/main" val="2040270795"/>
                    </a:ext>
                  </a:extLst>
                </a:gridCol>
                <a:gridCol w="4004075">
                  <a:extLst>
                    <a:ext uri="{9D8B030D-6E8A-4147-A177-3AD203B41FA5}">
                      <a16:colId xmlns:a16="http://schemas.microsoft.com/office/drawing/2014/main" val="2704952477"/>
                    </a:ext>
                  </a:extLst>
                </a:gridCol>
                <a:gridCol w="1440950">
                  <a:extLst>
                    <a:ext uri="{9D8B030D-6E8A-4147-A177-3AD203B41FA5}">
                      <a16:colId xmlns:a16="http://schemas.microsoft.com/office/drawing/2014/main" val="2232377625"/>
                    </a:ext>
                  </a:extLst>
                </a:gridCol>
              </a:tblGrid>
              <a:tr h="247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Группа показателей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Показатель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Вес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2452747549"/>
                  </a:ext>
                </a:extLst>
              </a:tr>
              <a:tr h="247131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Опросы о достижении целей обучения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Взвешенная заработная плата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304501538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Рост зарплаты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725720482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Ранг соотношения цены и качества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1885416347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Рейтинг карьерного роста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384278927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Достигнутые цели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488355891"/>
                  </a:ext>
                </a:extLst>
              </a:tr>
              <a:tr h="247131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Трудоустройство и прямая помощь бизнес-школы в нем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Рейтинг сети выпускников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84965870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Рейтинг службы карьеры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1411287823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Трудоустройство через три месяца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2292781510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Ранг отраслевого разнообразия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1573898694"/>
                  </a:ext>
                </a:extLst>
              </a:tr>
              <a:tr h="247131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Гендерные показатели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Женщины-преподаватели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2910527882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Студентки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4178332594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Женщины в совете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2705577643"/>
                  </a:ext>
                </a:extLst>
              </a:tr>
              <a:tr h="247131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Международный состав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Иностранные преподав.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2328155915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Иностранные студенты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1992835043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Международный совет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400348612"/>
                  </a:ext>
                </a:extLst>
              </a:tr>
              <a:tr h="24713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Прочие показатели интернационализации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Международный рейтинг мобильности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16455176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Рейтинг опыта международного курса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511384698"/>
                  </a:ext>
                </a:extLst>
              </a:tr>
              <a:tr h="24713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Наука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Сотрудники с докторской степенью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803413232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Рейтинг исследований FT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192588124"/>
                  </a:ext>
                </a:extLst>
              </a:tr>
              <a:tr h="24713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ESG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Рейтинг углеродного следа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869125263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ESG-преподавание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1221513726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32830" y="340253"/>
            <a:ext cx="9144000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Рейтинг</a:t>
            </a:r>
            <a:r>
              <a:rPr lang="en-US" dirty="0" smtClean="0"/>
              <a:t> MBA </a:t>
            </a:r>
            <a:r>
              <a:rPr lang="ru-RU" dirty="0" smtClean="0"/>
              <a:t>от </a:t>
            </a:r>
            <a:r>
              <a:rPr lang="en-US" dirty="0" smtClean="0"/>
              <a:t>Financial Times</a:t>
            </a:r>
            <a:endParaRPr lang="en-US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77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32830" y="122539"/>
            <a:ext cx="3698941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U.S. </a:t>
            </a:r>
            <a:r>
              <a:rPr lang="en-US" dirty="0" smtClean="0"/>
              <a:t>News </a:t>
            </a:r>
            <a:r>
              <a:rPr lang="en-US" dirty="0"/>
              <a:t>Best Business Schools Rankings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2830" y="712597"/>
            <a:ext cx="4569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2"/>
              </a:rPr>
              <a:t>https://</a:t>
            </a:r>
            <a:r>
              <a:rPr lang="ru-RU" dirty="0" smtClean="0">
                <a:hlinkClick r:id="rId2"/>
              </a:rPr>
              <a:t>www.usnews.com/best-graduate-schools/top-business-schools/mba-rankings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026730" y="78996"/>
            <a:ext cx="3655399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Bloomberg BEST </a:t>
            </a:r>
            <a:r>
              <a:rPr lang="en-US" dirty="0"/>
              <a:t>B-SCHOOLS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26730" y="669054"/>
            <a:ext cx="30748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>https://</a:t>
            </a:r>
            <a:r>
              <a:rPr lang="ru-RU" dirty="0" smtClean="0">
                <a:hlinkClick r:id="rId3"/>
              </a:rPr>
              <a:t>www.bloomberg.com/business-schools</a:t>
            </a: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254816" y="1613956"/>
          <a:ext cx="5583227" cy="4727575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230098">
                  <a:extLst>
                    <a:ext uri="{9D8B030D-6E8A-4147-A177-3AD203B41FA5}">
                      <a16:colId xmlns:a16="http://schemas.microsoft.com/office/drawing/2014/main" val="3498995260"/>
                    </a:ext>
                  </a:extLst>
                </a:gridCol>
                <a:gridCol w="1353129">
                  <a:extLst>
                    <a:ext uri="{9D8B030D-6E8A-4147-A177-3AD203B41FA5}">
                      <a16:colId xmlns:a16="http://schemas.microsoft.com/office/drawing/2014/main" val="3756102270"/>
                    </a:ext>
                  </a:extLst>
                </a:gridCol>
              </a:tblGrid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Показатель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Вес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99911264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Трудоустройство после выпуска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7%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81176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Трудоустройство через 3 месяца после выпуска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13%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97291083"/>
                  </a:ext>
                </a:extLst>
              </a:tr>
              <a:tr h="48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Средняя стартовая зарплата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20%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45714609"/>
                  </a:ext>
                </a:extLst>
              </a:tr>
              <a:tr h="48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Средняя стартовая зарплата, взвешенная по профессиям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10%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69960852"/>
                  </a:ext>
                </a:extLst>
              </a:tr>
              <a:tr h="977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Опрос сотрудников бизнес-школ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12.5%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60018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Опрос работодателей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12.5%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45184871"/>
                  </a:ext>
                </a:extLst>
              </a:tr>
              <a:tr h="78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Средние </a:t>
                      </a:r>
                      <a:r>
                        <a:rPr lang="en-US" sz="2200">
                          <a:effectLst/>
                        </a:rPr>
                        <a:t>GMAT</a:t>
                      </a:r>
                      <a:r>
                        <a:rPr lang="ru-RU" sz="2200">
                          <a:effectLst/>
                        </a:rPr>
                        <a:t> и </a:t>
                      </a:r>
                      <a:r>
                        <a:rPr lang="en-US" sz="2200">
                          <a:effectLst/>
                        </a:rPr>
                        <a:t>GRE</a:t>
                      </a:r>
                      <a:r>
                        <a:rPr lang="ru-RU" sz="2200">
                          <a:effectLst/>
                        </a:rPr>
                        <a:t> баллы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13%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41947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Медианные оценки (</a:t>
                      </a:r>
                      <a:r>
                        <a:rPr lang="en-US" sz="2200">
                          <a:effectLst/>
                        </a:rPr>
                        <a:t>undergraduate</a:t>
                      </a:r>
                      <a:r>
                        <a:rPr lang="ru-RU" sz="2200">
                          <a:effectLst/>
                        </a:rPr>
                        <a:t>)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10%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73476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Acceptance rate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2%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2453052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6026730" y="1613956"/>
          <a:ext cx="6049155" cy="4714875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907340">
                  <a:extLst>
                    <a:ext uri="{9D8B030D-6E8A-4147-A177-3AD203B41FA5}">
                      <a16:colId xmlns:a16="http://schemas.microsoft.com/office/drawing/2014/main" val="1831119328"/>
                    </a:ext>
                  </a:extLst>
                </a:gridCol>
                <a:gridCol w="1141815">
                  <a:extLst>
                    <a:ext uri="{9D8B030D-6E8A-4147-A177-3AD203B41FA5}">
                      <a16:colId xmlns:a16="http://schemas.microsoft.com/office/drawing/2014/main" val="623353022"/>
                    </a:ext>
                  </a:extLst>
                </a:gridCol>
              </a:tblGrid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Показатель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Вес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15938724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Данные опросов про зарплату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17,8125%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01821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Д</a:t>
                      </a:r>
                      <a:r>
                        <a:rPr lang="ru-RU" sz="2200">
                          <a:effectLst/>
                        </a:rPr>
                        <a:t>анные о фактической зарплате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19,6875%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29077533"/>
                  </a:ext>
                </a:extLst>
              </a:tr>
              <a:tr h="48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Данные опросов про удовлетворенность обучением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26,3%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93438463"/>
                  </a:ext>
                </a:extLst>
              </a:tr>
              <a:tr h="48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Данные опросов про удовлетворенность нетворкингом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17,8%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55495411"/>
                  </a:ext>
                </a:extLst>
              </a:tr>
              <a:tr h="977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Данные опросов про удовлетворенность полученными предпринимательскими навыками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11,4%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33252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Данные о гендерном разнообразии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3,55%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38678454"/>
                  </a:ext>
                </a:extLst>
              </a:tr>
              <a:tr h="78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Данные о представленности меньшинств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3,55%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60979030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16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32830" y="122539"/>
            <a:ext cx="9144000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Eduniversal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2830" y="605341"/>
            <a:ext cx="3896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2"/>
              </a:rPr>
              <a:t>https://www.eduniversal-ranking.com</a:t>
            </a:r>
            <a:r>
              <a:rPr lang="ru-RU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2830" y="1572771"/>
            <a:ext cx="11870484" cy="41027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+mn-lt"/>
              </a:rPr>
              <a:t>Отображается 21 бизнес-школа из России.</a:t>
            </a:r>
          </a:p>
          <a:p>
            <a:endParaRPr lang="ru-RU" sz="2800" dirty="0">
              <a:latin typeface="+mn-lt"/>
            </a:endParaRPr>
          </a:p>
          <a:p>
            <a:r>
              <a:rPr lang="ru-RU" sz="2800" dirty="0" smtClean="0">
                <a:latin typeface="+mn-lt"/>
              </a:rPr>
              <a:t>Рейтинг </a:t>
            </a:r>
            <a:r>
              <a:rPr lang="ru-RU" sz="2800" dirty="0">
                <a:latin typeface="+mn-lt"/>
              </a:rPr>
              <a:t>составляется следующим образом: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>
                <a:latin typeface="+mn-lt"/>
              </a:rPr>
              <a:t>Вначале определяется число представленных от страны бизнес-школ исходя из формальных показателей (ВВП, население, показатели образования, образовательные традиции).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>
                <a:latin typeface="+mn-lt"/>
              </a:rPr>
              <a:t>Ведущие бизнес-школы страны в рамках данной квоты разделяются по 5 уровням (пальмам) согласно их позициям в рейтингах, аккредитациям и членствам в международных ассоциациях;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>
                <a:latin typeface="+mn-lt"/>
              </a:rPr>
              <a:t>Внутри каждого уровня (пальмы) школы ранжируются по результатам голосования руководства бизнес-школ по всему миру.</a:t>
            </a:r>
          </a:p>
          <a:p>
            <a:endParaRPr lang="ru-RU" sz="2800" dirty="0"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75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32830" y="122539"/>
            <a:ext cx="9144000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Народный рейтинг российских бизнес школ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419099" y="1654175"/>
          <a:ext cx="6867525" cy="186114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81800">
                  <a:extLst>
                    <a:ext uri="{9D8B030D-6E8A-4147-A177-3AD203B41FA5}">
                      <a16:colId xmlns:a16="http://schemas.microsoft.com/office/drawing/2014/main" val="2642838591"/>
                    </a:ext>
                  </a:extLst>
                </a:gridCol>
                <a:gridCol w="2685725">
                  <a:extLst>
                    <a:ext uri="{9D8B030D-6E8A-4147-A177-3AD203B41FA5}">
                      <a16:colId xmlns:a16="http://schemas.microsoft.com/office/drawing/2014/main" val="1185388441"/>
                    </a:ext>
                  </a:extLst>
                </a:gridCol>
              </a:tblGrid>
              <a:tr h="189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Показатель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Вес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1007846472"/>
                  </a:ext>
                </a:extLst>
              </a:tr>
              <a:tr h="189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Оценка роста дохода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33,33%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42291428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Оценка карьерного роста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</a:rPr>
                        <a:t>33,33%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1353117849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Оценка</a:t>
                      </a:r>
                      <a:r>
                        <a:rPr lang="ru-RU" sz="1800" u="none" strike="noStrike" baseline="0" dirty="0" smtClean="0">
                          <a:effectLst/>
                        </a:rPr>
                        <a:t> полезности связей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11%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1133310642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Оценка личного и профессионального</a:t>
                      </a:r>
                      <a:r>
                        <a:rPr lang="ru-RU" sz="1800" u="none" strike="noStrike" baseline="0" dirty="0" smtClean="0">
                          <a:effectLst/>
                        </a:rPr>
                        <a:t> развития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</a:rPr>
                        <a:t>22,33%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239058737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00048" y="1244965"/>
            <a:ext cx="89663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Опрос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32830" y="671028"/>
            <a:ext cx="5670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2"/>
              </a:rPr>
              <a:t>https://www.mba.su/rejting_biznes_shkol_2023_mba_su</a:t>
            </a:r>
            <a:r>
              <a:rPr lang="ru-RU" dirty="0" smtClean="0">
                <a:hlinkClick r:id="rId2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8451" y="3724950"/>
            <a:ext cx="3464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928 проголосовавших на 39 школ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6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14714</TotalTime>
  <Words>1669</Words>
  <Application>Microsoft Office PowerPoint</Application>
  <PresentationFormat>Широкоэкранный</PresentationFormat>
  <Paragraphs>385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Приложение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D.E.Tolmachev</cp:lastModifiedBy>
  <cp:revision>238</cp:revision>
  <dcterms:created xsi:type="dcterms:W3CDTF">2021-10-16T09:20:52Z</dcterms:created>
  <dcterms:modified xsi:type="dcterms:W3CDTF">2024-09-21T10:48:39Z</dcterms:modified>
</cp:coreProperties>
</file>