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0"/>
  </p:notesMasterIdLst>
  <p:handoutMasterIdLst>
    <p:handoutMasterId r:id="rId21"/>
  </p:handoutMasterIdLst>
  <p:sldIdLst>
    <p:sldId id="256" r:id="rId5"/>
    <p:sldId id="470" r:id="rId6"/>
    <p:sldId id="589" r:id="rId7"/>
    <p:sldId id="3310" r:id="rId8"/>
    <p:sldId id="3314" r:id="rId9"/>
    <p:sldId id="3318" r:id="rId10"/>
    <p:sldId id="3317" r:id="rId11"/>
    <p:sldId id="712" r:id="rId12"/>
    <p:sldId id="719" r:id="rId13"/>
    <p:sldId id="3313" r:id="rId14"/>
    <p:sldId id="3312" r:id="rId15"/>
    <p:sldId id="3311" r:id="rId16"/>
    <p:sldId id="3320" r:id="rId17"/>
    <p:sldId id="602" r:id="rId18"/>
    <p:sldId id="3319" r:id="rId19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E481D"/>
    <a:srgbClr val="FFFFFF"/>
    <a:srgbClr val="CCECFF"/>
    <a:srgbClr val="66CCFF"/>
    <a:srgbClr val="00B0F0"/>
    <a:srgbClr val="000000"/>
    <a:srgbClr val="00D05E"/>
    <a:srgbClr val="007E39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17" autoAdjust="0"/>
    <p:restoredTop sz="94660"/>
  </p:normalViewPr>
  <p:slideViewPr>
    <p:cSldViewPr snapToGrid="0">
      <p:cViewPr varScale="1">
        <p:scale>
          <a:sx n="93" d="100"/>
          <a:sy n="93" d="100"/>
        </p:scale>
        <p:origin x="408" y="78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napToGrid="0">
      <p:cViewPr>
        <p:scale>
          <a:sx n="75" d="100"/>
          <a:sy n="75" d="100"/>
        </p:scale>
        <p:origin x="4032" y="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C48FB7-4632-4FB7-A822-C8EE7A1BCE57}" type="datetime1">
              <a:rPr lang="ru-RU" smtClean="0"/>
              <a:t>21.09.2024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626-816E-4770-8022-B9B504B09470}" type="datetime1">
              <a:rPr lang="ru-RU" smtClean="0"/>
              <a:pPr/>
              <a:t>21.09.2024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6661059-04A4-4A07-9D80-7B996D7480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1F159-9E9A-4572-A103-4BEDB112D624}" type="datetime1">
              <a:rPr lang="ru-RU"/>
              <a:pPr>
                <a:defRPr/>
              </a:pPr>
              <a:t>21.09.2024</a:t>
            </a:fld>
            <a:endParaRPr 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EA9C346-E2EF-4150-8F15-EE4DBA23B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B5956FA-C382-463D-970D-404B3B2C1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5BB43-DA89-4B7E-BDAA-A5CC76B474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3896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826684" y="1827213"/>
            <a:ext cx="9751483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4347C-DED0-9576-D553-A8326DB7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614F-DB72-44C4-8922-1DD1F45C07BD}" type="datetime1">
              <a:rPr lang="ru-RU"/>
              <a:pPr>
                <a:defRPr/>
              </a:pPr>
              <a:t>21.09.2024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7E3736-072C-8EF4-4C32-1745C777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B3E960-D8DE-68A1-7CB3-986B1627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CC2EF-A96F-4FAD-B14D-6D83BB6A83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9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391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  <p:sldLayoutId id="2147483703" r:id="rId20"/>
    <p:sldLayoutId id="214748370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EB68227-AAC7-4E94-9E5D-FA1385E89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87" y="449675"/>
            <a:ext cx="10222788" cy="23836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FFFF"/>
                </a:solidFill>
                <a:latin typeface="Arial" charset="0"/>
              </a:rPr>
              <a:t>СОЗДАНИЕ СИСТЕМЫ НАЦИОНАЛЬНОЙ НЕЗАВИСИМОЙ АККРЕДИТАЦИИ И РЭНКИНГА С ПОТЕНЦИАЛОМ ЭКСПОРТА ОБРАЗОВАТЕЛЬНОГО СУВЕРЕНИТЕТА В МНОГОПОЛЯРНОМ МИРЕ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9C7289-BE97-0667-E6F6-DE7549885B22}"/>
              </a:ext>
            </a:extLst>
          </p:cNvPr>
          <p:cNvSpPr/>
          <p:nvPr/>
        </p:nvSpPr>
        <p:spPr>
          <a:xfrm>
            <a:off x="1767153" y="3324795"/>
            <a:ext cx="8486455" cy="1399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Круглый стол РАБО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Московская школа управления «СКОЛКОВО»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21 сентября 2024 года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2C69DD9-7924-42E7-79DD-B36B19029EE7}"/>
              </a:ext>
            </a:extLst>
          </p:cNvPr>
          <p:cNvGrpSpPr/>
          <p:nvPr/>
        </p:nvGrpSpPr>
        <p:grpSpPr>
          <a:xfrm>
            <a:off x="3387827" y="5216165"/>
            <a:ext cx="5245105" cy="1071134"/>
            <a:chOff x="8961102" y="6277800"/>
            <a:chExt cx="2137448" cy="433702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170ED8F8-17AD-DE0A-333E-FD319EEA2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" t="9486" b="14622"/>
            <a:stretch>
              <a:fillRect/>
            </a:stretch>
          </p:blipFill>
          <p:spPr bwMode="auto">
            <a:xfrm>
              <a:off x="8961102" y="6277800"/>
              <a:ext cx="1642352" cy="43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2" descr="E:\logo.png">
              <a:extLst>
                <a:ext uri="{FF2B5EF4-FFF2-40B4-BE49-F238E27FC236}">
                  <a16:creationId xmlns:a16="http://schemas.microsoft.com/office/drawing/2014/main" id="{53235273-AF56-50C7-F83A-00FDE9336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1" r="8189" b="5608"/>
            <a:stretch>
              <a:fillRect/>
            </a:stretch>
          </p:blipFill>
          <p:spPr bwMode="auto">
            <a:xfrm>
              <a:off x="10603454" y="6277800"/>
              <a:ext cx="495096" cy="43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2AF2E100-83FF-9618-0E1B-37251EF1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F048C1-FE2E-2061-A8BD-54756EA321DC}"/>
              </a:ext>
            </a:extLst>
          </p:cNvPr>
          <p:cNvSpPr/>
          <p:nvPr/>
        </p:nvSpPr>
        <p:spPr>
          <a:xfrm>
            <a:off x="400692" y="1237449"/>
            <a:ext cx="10870915" cy="4865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  <a:latin typeface="+mj-lt"/>
              </a:rPr>
              <a:t>Обеспечение потенциальных слушателей достоверной информацией о качестве и репутации бизнес-школ и их программ для помощи в выборе подходящей школы и программы</a:t>
            </a:r>
          </a:p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  <a:latin typeface="+mj-lt"/>
              </a:rPr>
              <a:t>Стимулирование бизнес-школ к улучшению разных показателей своей деятельности</a:t>
            </a:r>
          </a:p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  <a:latin typeface="+mj-lt"/>
              </a:rPr>
              <a:t>Предоставление надежной платформы для развития и повышения узнаваемости новых и развивающихся бизнес-школ</a:t>
            </a:r>
          </a:p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  <a:latin typeface="+mj-lt"/>
              </a:rPr>
              <a:t>Развитие сотрудничества НАСДОБР и российских бизнес-школ с зарубежными бизнес-школами</a:t>
            </a:r>
          </a:p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  <a:latin typeface="+mj-lt"/>
              </a:rPr>
              <a:t>Улучшение как фактического уровня российского бизнес-образования, так и его репутации в обществе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074238-D492-CDF3-CAC5-559906CC762D}"/>
              </a:ext>
            </a:extLst>
          </p:cNvPr>
          <p:cNvSpPr txBox="1">
            <a:spLocks noChangeArrowheads="1"/>
          </p:cNvSpPr>
          <p:nvPr/>
        </p:nvSpPr>
        <p:spPr>
          <a:xfrm>
            <a:off x="400692" y="399499"/>
            <a:ext cx="1099308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 rtl="0">
              <a:defRPr lang="ru-RU"/>
            </a:defPPr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800">
                <a:latin typeface="Franklin Gothic Medium" pitchFamily="34" charset="0"/>
              </a:defRPr>
            </a:lvl4pPr>
            <a:lvl5pPr>
              <a:defRPr sz="2800"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9pPr>
          </a:lstStyle>
          <a:p>
            <a:r>
              <a:rPr lang="ru-RU" altLang="ru-RU" dirty="0"/>
              <a:t>ЦЕЛИ ПРЕДПОЛАГАЕМОГО РЕЙТИНГА НАСДОБР</a:t>
            </a:r>
          </a:p>
        </p:txBody>
      </p:sp>
    </p:spTree>
    <p:extLst>
      <p:ext uri="{BB962C8B-B14F-4D97-AF65-F5344CB8AC3E}">
        <p14:creationId xmlns:p14="http://schemas.microsoft.com/office/powerpoint/2010/main" val="373370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2AF2E100-83FF-9618-0E1B-37251EF1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11</a:t>
            </a:fld>
            <a:endParaRPr lang="ru-RU" noProof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EB5576-8C97-569E-F3ED-C294DE97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3"/>
          <a:stretch/>
        </p:blipFill>
        <p:spPr>
          <a:xfrm>
            <a:off x="501596" y="1828799"/>
            <a:ext cx="7337586" cy="429949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339A69-1F78-6479-9375-6FB28F6AE93B}"/>
              </a:ext>
            </a:extLst>
          </p:cNvPr>
          <p:cNvSpPr/>
          <p:nvPr/>
        </p:nvSpPr>
        <p:spPr>
          <a:xfrm>
            <a:off x="501596" y="285304"/>
            <a:ext cx="11013897" cy="13463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0" dirty="0">
                <a:solidFill>
                  <a:schemeClr val="tx1"/>
                </a:solidFill>
                <a:effectLst/>
                <a:latin typeface="+mj-lt"/>
              </a:rPr>
              <a:t>9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апреля 2024 года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– первое установочное заседание инициативной группы пят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+mj-lt"/>
              </a:rPr>
              <a:t>надцати ведущих бизнес школ страны – подписание «Меморандума о взаимодействии по продвижению российской ценностной системы управления в многополярном мире в России и за рубежом» (подписали руководители 15 университетов и школ бизнеса)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20C3D8-631A-423F-5DE5-1F0DE66328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93" t="5722" r="1991" b="3192"/>
          <a:stretch/>
        </p:blipFill>
        <p:spPr>
          <a:xfrm rot="5400000">
            <a:off x="7773156" y="2387985"/>
            <a:ext cx="4301524" cy="31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0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2AF2E100-83FF-9618-0E1B-37251EF1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12</a:t>
            </a:fld>
            <a:endParaRPr lang="ru-RU" noProof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D39E20-0248-130F-C0AA-B6C34E1228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91"/>
          <a:stretch/>
        </p:blipFill>
        <p:spPr>
          <a:xfrm>
            <a:off x="7624681" y="1548437"/>
            <a:ext cx="4354987" cy="304115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A8C411-DDE6-5675-CFCC-1754F585D486}"/>
              </a:ext>
            </a:extLst>
          </p:cNvPr>
          <p:cNvSpPr/>
          <p:nvPr/>
        </p:nvSpPr>
        <p:spPr>
          <a:xfrm>
            <a:off x="501596" y="285304"/>
            <a:ext cx="11478072" cy="11428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0" dirty="0">
                <a:solidFill>
                  <a:schemeClr val="tx1"/>
                </a:solidFill>
                <a:effectLst/>
                <a:latin typeface="+mj-lt"/>
              </a:rPr>
              <a:t>3 июня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2024 года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– первое совещание рабочих групп проекта РАБО/НАСДОБР по разработке документов по аккредитации и рейтингам/рэнкингам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6EDD66-6E24-BD43-4648-3430FBC5D73E}"/>
              </a:ext>
            </a:extLst>
          </p:cNvPr>
          <p:cNvSpPr/>
          <p:nvPr/>
        </p:nvSpPr>
        <p:spPr>
          <a:xfrm>
            <a:off x="501595" y="1548437"/>
            <a:ext cx="7039635" cy="4903734"/>
          </a:xfrm>
          <a:prstGeom prst="rect">
            <a:avLst/>
          </a:prstGeom>
          <a:solidFill>
            <a:srgbClr val="FFFF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Перечень рабочих групп РАБО/НАСДОБР:</a:t>
            </a:r>
          </a:p>
          <a:p>
            <a:pPr marL="285750" indent="-28575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По программам DBA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– «Обновленные требования к программам DBA» и «Положение о независимой профессиональной аккредитации программ DBA» (руководитель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С.О.Календжян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, РАНХиГС)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По Национальной программе технологического суверенитета, привлекательного для дружественных стран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– «Требования к программам, ориентированным на достижение национального технологического, кадрового и образовательного суверенитета» (руководитель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Л.А.Малышева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УрФУ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По рейтингам и рэнкингам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– предложения по списку предлагаемых критериев для проведения независимого рэнкинга программ МВА/ЕМВА и их удельного веса, направленных на поддержку имиджа ведущих российских бизнес-школ (руководитель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Д.Е.Толмачёв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УрФУ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По программе «Специализированный мастер»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– «Обновленные требования к программам Специализированный мастер» и «Положение о независимой профессиональной аккредитации этих программ» (руководитель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А.К.Кадырбаева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, ВШМ СПбГУ)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По переводу материалов на английский язык и подготовке пакета документов для начала аккредитации зарубежных партнёров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- «Требований к программам МВА/ЕМВА НАСДОБР» и «Положения об аккредитации программ МВА/ЕМВА» (руководитель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Е.В.Зубкова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, РЭУ)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720F86F-AC63-E68D-0B1C-6E45E0F7384E}"/>
              </a:ext>
            </a:extLst>
          </p:cNvPr>
          <p:cNvSpPr/>
          <p:nvPr/>
        </p:nvSpPr>
        <p:spPr>
          <a:xfrm>
            <a:off x="501594" y="3548241"/>
            <a:ext cx="7039635" cy="962114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2AF2E100-83FF-9618-0E1B-37251EF157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702A5D-C59A-57A6-FFB5-9DEB65035B77}"/>
              </a:ext>
            </a:extLst>
          </p:cNvPr>
          <p:cNvSpPr/>
          <p:nvPr/>
        </p:nvSpPr>
        <p:spPr>
          <a:xfrm>
            <a:off x="284581" y="1150707"/>
            <a:ext cx="11263572" cy="4839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Представлена аналитическая записка рабочей группы РАБО/НАСДОБР (руководитель Д.Е.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Толмачёв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Директор ИЭИУ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УрФУ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) – август 2024 года </a:t>
            </a:r>
          </a:p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Обсуждение критерий и требований в РАБО и НАСДОБР – осень 2024 года</a:t>
            </a:r>
          </a:p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Утверждение разработанных документов (положений и требований) – конец 2024 года – начало 2025 года </a:t>
            </a:r>
          </a:p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Прохождение аккредитации НАСДОБР (либо подача заявок) ведущими школами бизнеса, имевшими зарубежные аккредитации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– желательно до конца 2024 года (и в течение весны 2025 года)</a:t>
            </a:r>
          </a:p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Первая </a:t>
            </a: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пилотная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аккредитация зарубежной школы бизнеса – до конца 2024 года</a:t>
            </a:r>
          </a:p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Первые международные аккредитации НАСДОБР – весна-лето 2025 года</a:t>
            </a:r>
          </a:p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Первый пробный рэнкинг аккредитованных бизнес-школ – конец весны – лето 2025 года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DFAAE1-882C-0F43-2495-EEC861A5300F}"/>
              </a:ext>
            </a:extLst>
          </p:cNvPr>
          <p:cNvSpPr txBox="1">
            <a:spLocks noChangeArrowheads="1"/>
          </p:cNvSpPr>
          <p:nvPr/>
        </p:nvSpPr>
        <p:spPr>
          <a:xfrm>
            <a:off x="284581" y="221755"/>
            <a:ext cx="1099308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 rtl="0">
              <a:defRPr lang="ru-RU"/>
            </a:defPPr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800">
                <a:latin typeface="Franklin Gothic Medium" pitchFamily="34" charset="0"/>
              </a:defRPr>
            </a:lvl4pPr>
            <a:lvl5pPr>
              <a:defRPr sz="2800"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9pPr>
          </a:lstStyle>
          <a:p>
            <a:r>
              <a:rPr lang="ru-RU" altLang="ru-RU" dirty="0"/>
              <a:t>Следующие этапы:</a:t>
            </a:r>
          </a:p>
        </p:txBody>
      </p:sp>
    </p:spTree>
    <p:extLst>
      <p:ext uri="{BB962C8B-B14F-4D97-AF65-F5344CB8AC3E}">
        <p14:creationId xmlns:p14="http://schemas.microsoft.com/office/powerpoint/2010/main" val="218580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>
            <a:extLst>
              <a:ext uri="{FF2B5EF4-FFF2-40B4-BE49-F238E27FC236}">
                <a16:creationId xmlns:a16="http://schemas.microsoft.com/office/drawing/2014/main" id="{007CF86D-356B-03C2-097A-CFA3A5C83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775D518-A8A7-4E07-9523-4020A5D5D704}" type="slidenum">
              <a:rPr lang="ru-RU" altLang="ru-RU" sz="1200" b="0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 b="0">
              <a:latin typeface="Verdana" panose="020B0604030504040204" pitchFamily="34" charset="0"/>
            </a:endParaRP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DCD91AE0-83ED-68D8-6115-D5463D8E8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7" y="1806570"/>
            <a:ext cx="5510373" cy="432626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457200" indent="-457200"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b="0" dirty="0">
                <a:latin typeface="Arial" panose="020B0604020202020204" pitchFamily="34" charset="0"/>
              </a:rPr>
              <a:t>Имидж учебного заведения – университета, бизнес-школы</a:t>
            </a:r>
            <a:endParaRPr lang="en-US" altLang="ru-RU" sz="1800" b="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b="0" dirty="0">
                <a:latin typeface="Arial" panose="020B0604020202020204" pitchFamily="34" charset="0"/>
              </a:rPr>
              <a:t>Укрепление конкурентной позиции на рынке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b="0" dirty="0">
                <a:latin typeface="Arial" panose="020B0604020202020204" pitchFamily="34" charset="0"/>
              </a:rPr>
              <a:t>Интеграция в международное образовательное пространство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b="0" dirty="0">
                <a:latin typeface="Arial" panose="020B0604020202020204" pitchFamily="34" charset="0"/>
              </a:rPr>
              <a:t>Узнаваемость на рынке – как на внутреннем, так и на внешнем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b="0" dirty="0">
                <a:latin typeface="Arial" panose="020B0604020202020204" pitchFamily="34" charset="0"/>
              </a:rPr>
              <a:t>Реальная самооценка – подготовка материалов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b="0" dirty="0">
                <a:latin typeface="Arial" panose="020B0604020202020204" pitchFamily="34" charset="0"/>
              </a:rPr>
              <a:t>Мобилизация усилий на совершенствование качества</a:t>
            </a:r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52B6F689-4D6B-1954-0167-A056DDD4F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804888"/>
            <a:ext cx="5510373" cy="432626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indent="-4572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Arial" panose="020B0604020202020204" pitchFamily="34" charset="0"/>
              </a:rPr>
              <a:t>Высокий уровень стандартов аккредитации, особенно по международной компоненте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Arial" panose="020B0604020202020204" pitchFamily="34" charset="0"/>
              </a:rPr>
              <a:t>Высокая трудоёмкость процесса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Arial" panose="020B0604020202020204" pitchFamily="34" charset="0"/>
              </a:rPr>
              <a:t>Высокая стоимость прохождения аккредитации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Arial" panose="020B0604020202020204" pitchFamily="34" charset="0"/>
              </a:rPr>
              <a:t>Недостаточная известность аккредитационного органа у целевой группы обучающихся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Arial" panose="020B0604020202020204" pitchFamily="34" charset="0"/>
              </a:rPr>
              <a:t>Нежелание быть в одной «упряжке» с не яркими лидерами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Arial" panose="020B0604020202020204" pitchFamily="34" charset="0"/>
              </a:rPr>
              <a:t>А что это нам даст?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10" name="Rectangle 59">
            <a:extLst>
              <a:ext uri="{FF2B5EF4-FFF2-40B4-BE49-F238E27FC236}">
                <a16:creationId xmlns:a16="http://schemas.microsoft.com/office/drawing/2014/main" id="{F534B390-4D55-4CC2-8AD3-95B47D24C977}"/>
              </a:ext>
            </a:extLst>
          </p:cNvPr>
          <p:cNvSpPr txBox="1">
            <a:spLocks noChangeArrowheads="1"/>
          </p:cNvSpPr>
          <p:nvPr/>
        </p:nvSpPr>
        <p:spPr>
          <a:xfrm>
            <a:off x="370048" y="118938"/>
            <a:ext cx="11796089" cy="92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r>
              <a:rPr lang="ru-RU" dirty="0"/>
              <a:t>НУЖНА ЛИ НАЦИОНАЛЬНАЯ/МЕЖДУНАРОДНАЯ АККРЕДИТАЦИЯ?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EF12084-B384-229E-6A11-64D206F17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8" y="1172412"/>
            <a:ext cx="5510373" cy="5032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ru-RU" sz="2800" b="1" cap="al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«</a:t>
            </a:r>
            <a:r>
              <a:rPr lang="en-US" sz="2800" b="1" cap="al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</a:t>
            </a:r>
            <a:r>
              <a:rPr lang="ru-RU" sz="2800" b="1" cap="al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E5CCA8-04A8-422A-02AA-556B54A05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171150"/>
            <a:ext cx="5510373" cy="5032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ru-RU" sz="2800" b="1" cap="all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«</a:t>
            </a:r>
            <a:r>
              <a:rPr lang="en-US" sz="2800" b="1" cap="al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CONTRA</a:t>
            </a:r>
            <a:r>
              <a:rPr lang="ru-RU" sz="2800" b="1" cap="al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94936289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2AF2E100-83FF-9618-0E1B-37251EF1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15</a:t>
            </a:fld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A664A6-2DB6-4C8C-8FEE-9D8B8B6048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FFFFFF"/>
                </a:solidFill>
              </a:rPr>
              <a:t>ПРИСОЕДИНЯЙТЕСЬ К НАМ!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FFFFFF"/>
                </a:solidFill>
              </a:rPr>
              <a:t>ВКЛЮЧАЙТЕСЬ В РАБОТУ ПО ПРОДВИЖЕНИЮ РОССИЙСКОГО БИЗНЕС-ОБРАЗОВАНИЯ НА МЕЖДУНАРОДНЫЙ РЫНОК ДРУЖЕСТВЕННЫХ СТРАН!</a:t>
            </a:r>
          </a:p>
          <a:p>
            <a:pPr algn="ctr">
              <a:lnSpc>
                <a:spcPct val="150000"/>
              </a:lnSpc>
            </a:pPr>
            <a:endParaRPr lang="ru-RU" sz="3200" b="1" dirty="0">
              <a:solidFill>
                <a:srgbClr val="FFFFFF"/>
              </a:solidFill>
            </a:endParaRPr>
          </a:p>
          <a:p>
            <a:pPr algn="ctr">
              <a:lnSpc>
                <a:spcPct val="150000"/>
              </a:lnSpc>
            </a:pPr>
            <a:endParaRPr lang="ru-RU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3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500715D-0274-4317-92AB-661E0CE43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9819" y="240425"/>
            <a:ext cx="8640762" cy="711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ru-RU" altLang="ru-RU" sz="2800" b="1" dirty="0">
                <a:solidFill>
                  <a:srgbClr val="B6660E"/>
                </a:solidFill>
                <a:latin typeface="Calibri" pitchFamily="34" charset="0"/>
                <a:ea typeface="+mn-ea"/>
                <a:cs typeface="Calibri" pitchFamily="34" charset="0"/>
              </a:rPr>
              <a:t>РОССИЙСКОЕ БИЗНЕС-ОБРАЗОВАНИЕ: ДОСТИЖЕНИЯ</a:t>
            </a:r>
          </a:p>
        </p:txBody>
      </p:sp>
      <p:sp>
        <p:nvSpPr>
          <p:cNvPr id="33795" name="Rectangle 10">
            <a:extLst>
              <a:ext uri="{FF2B5EF4-FFF2-40B4-BE49-F238E27FC236}">
                <a16:creationId xmlns:a16="http://schemas.microsoft.com/office/drawing/2014/main" id="{465DBF61-D431-3478-045B-3D624DE9ED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69882F-E245-4E60-96B9-C3FF2E1431DA}" type="slidenum">
              <a:rPr lang="ru-RU" altLang="ru-RU" sz="1200">
                <a:latin typeface="Verdana" panose="020B0604030504040204" pitchFamily="34" charset="0"/>
              </a:rPr>
              <a:pPr/>
              <a:t>2</a:t>
            </a:fld>
            <a:endParaRPr lang="ru-RU" altLang="ru-RU" sz="1200">
              <a:latin typeface="Verdana" panose="020B060403050404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676F599-928E-E836-35A2-5501707FD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19" y="1088275"/>
            <a:ext cx="11220253" cy="511731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55600" indent="-355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2800" indent="-355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000" b="0" dirty="0">
                <a:cs typeface="Arial" panose="020B0604020202020204" pitchFamily="34" charset="0"/>
              </a:rPr>
              <a:t>Российскому бизнес-образованию – 36 лет (первые школы бизнеса 1988 год, РАБО 1990)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000" b="0" dirty="0">
                <a:cs typeface="Arial" panose="020B0604020202020204" pitchFamily="34" charset="0"/>
              </a:rPr>
              <a:t>Реализуются все существующие виды и уровни управленческих программ и программ ГМУ – бакалавр, специалист, магистр, МВА, </a:t>
            </a:r>
            <a:r>
              <a:rPr lang="en-US" altLang="ru-RU" sz="2000" b="0" dirty="0">
                <a:cs typeface="Arial" panose="020B0604020202020204" pitchFamily="34" charset="0"/>
              </a:rPr>
              <a:t>EMBA</a:t>
            </a:r>
            <a:r>
              <a:rPr lang="ru-RU" altLang="ru-RU" sz="2000" b="0" dirty="0">
                <a:cs typeface="Arial" panose="020B0604020202020204" pitchFamily="34" charset="0"/>
              </a:rPr>
              <a:t>,</a:t>
            </a:r>
            <a:r>
              <a:rPr lang="en-US" altLang="ru-RU" sz="2000" b="0" dirty="0">
                <a:cs typeface="Arial" panose="020B0604020202020204" pitchFamily="34" charset="0"/>
              </a:rPr>
              <a:t> DBA</a:t>
            </a:r>
            <a:r>
              <a:rPr lang="ru-RU" altLang="ru-RU" sz="2000" b="0" dirty="0">
                <a:cs typeface="Arial" panose="020B0604020202020204" pitchFamily="34" charset="0"/>
              </a:rPr>
              <a:t>, </a:t>
            </a:r>
            <a:r>
              <a:rPr lang="en-US" altLang="ru-RU" sz="2000" b="0" dirty="0">
                <a:cs typeface="Arial" panose="020B0604020202020204" pitchFamily="34" charset="0"/>
              </a:rPr>
              <a:t>MPA, DPA</a:t>
            </a:r>
            <a:r>
              <a:rPr lang="ru-RU" altLang="ru-RU" sz="2000" b="0" dirty="0">
                <a:cs typeface="Arial" panose="020B0604020202020204" pitchFamily="34" charset="0"/>
              </a:rPr>
              <a:t>, </a:t>
            </a:r>
            <a:r>
              <a:rPr lang="en-US" altLang="ru-RU" sz="2000" b="0" dirty="0">
                <a:cs typeface="Arial" panose="020B0604020202020204" pitchFamily="34" charset="0"/>
              </a:rPr>
              <a:t>Executive-retraining</a:t>
            </a:r>
            <a:r>
              <a:rPr lang="ru-RU" altLang="ru-RU" sz="2000" b="0" dirty="0">
                <a:cs typeface="Arial" panose="020B0604020202020204" pitchFamily="34" charset="0"/>
              </a:rPr>
              <a:t> и другие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000" b="0" dirty="0">
                <a:cs typeface="Arial" panose="020B0604020202020204" pitchFamily="34" charset="0"/>
              </a:rPr>
              <a:t>Около 80 серьёзных сложившихся бизнес-школ – университетские и независимые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000" b="0" dirty="0">
                <a:cs typeface="Arial" panose="020B0604020202020204" pitchFamily="34" charset="0"/>
              </a:rPr>
              <a:t>Российский программы бизнес-образования получили заслуженное признание в мире (аккредитации были заморожены в 2022 году):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altLang="ru-RU" sz="1600" b="0" dirty="0">
                <a:cs typeface="Arial" panose="020B0604020202020204" pitchFamily="34" charset="0"/>
              </a:rPr>
              <a:t>в 2022 году 13 программ имели аккредитации АМВА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altLang="ru-RU" sz="1600" b="0" dirty="0">
                <a:cs typeface="Arial" panose="020B0604020202020204" pitchFamily="34" charset="0"/>
              </a:rPr>
              <a:t>3 бизнес-школы имели институциональные аккредитации </a:t>
            </a:r>
            <a:r>
              <a:rPr lang="en-US" altLang="ru-RU" sz="1600" b="0" dirty="0">
                <a:cs typeface="Arial" panose="020B0604020202020204" pitchFamily="34" charset="0"/>
              </a:rPr>
              <a:t>AACSB</a:t>
            </a:r>
            <a:r>
              <a:rPr lang="ru-RU" altLang="ru-RU" sz="1600" b="0" dirty="0">
                <a:cs typeface="Arial" panose="020B0604020202020204" pitchFamily="34" charset="0"/>
              </a:rPr>
              <a:t> (2) и/или</a:t>
            </a:r>
            <a:r>
              <a:rPr lang="en-US" altLang="ru-RU" sz="1600" b="0" dirty="0">
                <a:cs typeface="Arial" panose="020B0604020202020204" pitchFamily="34" charset="0"/>
              </a:rPr>
              <a:t> EFMD</a:t>
            </a:r>
            <a:r>
              <a:rPr lang="ru-RU" altLang="ru-RU" sz="1600" b="0" dirty="0">
                <a:cs typeface="Arial" panose="020B0604020202020204" pitchFamily="34" charset="0"/>
              </a:rPr>
              <a:t> (2 </a:t>
            </a:r>
            <a:r>
              <a:rPr lang="en-US" altLang="ru-RU" sz="1600" b="0" dirty="0">
                <a:cs typeface="Arial" panose="020B0604020202020204" pitchFamily="34" charset="0"/>
              </a:rPr>
              <a:t>EQUIS </a:t>
            </a:r>
            <a:r>
              <a:rPr lang="ru-RU" altLang="ru-RU" sz="1600" b="0" dirty="0">
                <a:cs typeface="Arial" panose="020B0604020202020204" pitchFamily="34" charset="0"/>
              </a:rPr>
              <a:t>и 4 </a:t>
            </a:r>
            <a:r>
              <a:rPr lang="en-US" altLang="ru-RU" sz="1600" b="0" dirty="0">
                <a:cs typeface="Arial" panose="020B0604020202020204" pitchFamily="34" charset="0"/>
              </a:rPr>
              <a:t>EPAS</a:t>
            </a:r>
            <a:r>
              <a:rPr lang="ru-RU" altLang="ru-RU" sz="1600" b="0" dirty="0">
                <a:cs typeface="Arial" panose="020B0604020202020204" pitchFamily="34" charset="0"/>
              </a:rPr>
              <a:t>) – </a:t>
            </a:r>
            <a:r>
              <a:rPr lang="ru-RU" sz="1600" b="0" dirty="0">
                <a:cs typeface="Arial" panose="020B0604020202020204" pitchFamily="34" charset="0"/>
              </a:rPr>
              <a:t>ИБДА РАНХиГС, МШУ «Сколково», Высшая школа менеджмента СПбГУ</a:t>
            </a:r>
            <a:endParaRPr lang="ru-RU" altLang="ru-RU" sz="1600" b="0" dirty="0"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altLang="ru-RU" sz="1600" b="0" dirty="0">
                <a:cs typeface="Arial" panose="020B0604020202020204" pitchFamily="34" charset="0"/>
              </a:rPr>
              <a:t>в конце 2021 года первая российская бизнес-школа получила аккредитацию «Тройной короны» (</a:t>
            </a:r>
            <a:r>
              <a:rPr lang="en-US" altLang="ru-RU" sz="1600" b="0" dirty="0">
                <a:cs typeface="Arial" panose="020B0604020202020204" pitchFamily="34" charset="0"/>
              </a:rPr>
              <a:t>AACSB, AMBA, EFMD</a:t>
            </a:r>
            <a:r>
              <a:rPr lang="ru-RU" altLang="ru-RU" sz="1600" b="0" dirty="0">
                <a:cs typeface="Arial" panose="020B0604020202020204" pitchFamily="34" charset="0"/>
              </a:rPr>
              <a:t>)</a:t>
            </a:r>
            <a:r>
              <a:rPr lang="ru-RU" sz="1600" b="0" dirty="0">
                <a:cs typeface="Arial" panose="020B0604020202020204" pitchFamily="34" charset="0"/>
              </a:rPr>
              <a:t> </a:t>
            </a:r>
            <a:r>
              <a:rPr lang="ru-RU" altLang="ru-RU" sz="1600" b="0" dirty="0">
                <a:cs typeface="Arial" panose="020B0604020202020204" pitchFamily="34" charset="0"/>
              </a:rPr>
              <a:t>– ВШМ</a:t>
            </a:r>
            <a:r>
              <a:rPr lang="ru-RU" sz="1600" b="0" dirty="0">
                <a:cs typeface="Arial" panose="020B0604020202020204" pitchFamily="34" charset="0"/>
              </a:rPr>
              <a:t> СПбГУ</a:t>
            </a:r>
            <a:endParaRPr lang="ru-RU" altLang="ru-RU" sz="1600" b="0" dirty="0"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altLang="ru-RU" sz="1600" b="0" dirty="0">
                <a:cs typeface="Arial" panose="020B0604020202020204" pitchFamily="34" charset="0"/>
              </a:rPr>
              <a:t>в 2022 году 3 бизнес-школы повторно вошли в рейтинги «</a:t>
            </a:r>
            <a:r>
              <a:rPr lang="en-US" altLang="ru-RU" sz="1600" b="0" dirty="0">
                <a:cs typeface="Arial" panose="020B0604020202020204" pitchFamily="34" charset="0"/>
              </a:rPr>
              <a:t>Financial Times</a:t>
            </a:r>
            <a:r>
              <a:rPr lang="ru-RU" altLang="ru-RU" sz="1600" b="0" dirty="0">
                <a:cs typeface="Arial" panose="020B0604020202020204" pitchFamily="34" charset="0"/>
              </a:rPr>
              <a:t>»</a:t>
            </a:r>
            <a:r>
              <a:rPr lang="en-US" altLang="ru-RU" sz="1600" b="0" dirty="0">
                <a:cs typeface="Arial" panose="020B0604020202020204" pitchFamily="34" charset="0"/>
              </a:rPr>
              <a:t> </a:t>
            </a:r>
            <a:r>
              <a:rPr lang="ru-RU" altLang="ru-RU" sz="1600" b="0" dirty="0">
                <a:cs typeface="Arial" panose="020B0604020202020204" pitchFamily="34" charset="0"/>
              </a:rPr>
              <a:t>и поднялись на высокие места – </a:t>
            </a:r>
            <a:r>
              <a:rPr lang="ru-RU" sz="1600" b="0" dirty="0">
                <a:cs typeface="Arial" panose="020B0604020202020204" pitchFamily="34" charset="0"/>
              </a:rPr>
              <a:t>ИБДА РАНХиГС (с 58 на 30) , МШУ «Сколково» (с 49 на 32), ВШМ СПбГУ (с 57 на 44) </a:t>
            </a:r>
            <a:endParaRPr lang="ru-RU" altLang="ru-RU" sz="1600" b="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>
            <a:extLst>
              <a:ext uri="{FF2B5EF4-FFF2-40B4-BE49-F238E27FC236}">
                <a16:creationId xmlns:a16="http://schemas.microsoft.com/office/drawing/2014/main" id="{EC2FD6D5-7104-1773-6ECD-E119D0C1D3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1E68742-9FBB-4787-A024-8B78F4372409}" type="slidenum">
              <a:rPr lang="ru-RU" altLang="ru-RU" sz="1200" b="0"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b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Лента лицом вверх 7">
            <a:extLst>
              <a:ext uri="{FF2B5EF4-FFF2-40B4-BE49-F238E27FC236}">
                <a16:creationId xmlns:a16="http://schemas.microsoft.com/office/drawing/2014/main" id="{6AFA3B58-A8C9-4618-9DC4-5EF10B2F4885}"/>
              </a:ext>
            </a:extLst>
          </p:cNvPr>
          <p:cNvSpPr/>
          <p:nvPr/>
        </p:nvSpPr>
        <p:spPr>
          <a:xfrm>
            <a:off x="1573673" y="880535"/>
            <a:ext cx="8523956" cy="2224086"/>
          </a:xfrm>
          <a:prstGeom prst="ribbon2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АМВА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программ МВА –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программная аккредитация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1967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(Лондон, Великобритания)</a:t>
            </a:r>
          </a:p>
        </p:txBody>
      </p:sp>
      <p:sp>
        <p:nvSpPr>
          <p:cNvPr id="12" name="Вертикальный свиток 11">
            <a:extLst>
              <a:ext uri="{FF2B5EF4-FFF2-40B4-BE49-F238E27FC236}">
                <a16:creationId xmlns:a16="http://schemas.microsoft.com/office/drawing/2014/main" id="{6C24A8FF-86ED-4F46-A48E-4204CE8E6733}"/>
              </a:ext>
            </a:extLst>
          </p:cNvPr>
          <p:cNvSpPr/>
          <p:nvPr/>
        </p:nvSpPr>
        <p:spPr>
          <a:xfrm>
            <a:off x="92467" y="3097564"/>
            <a:ext cx="5609690" cy="3354036"/>
          </a:xfrm>
          <a:prstGeom prst="verticalScroll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EFMD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Европейский фонд развития менеджмента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EQUIS</a:t>
            </a:r>
            <a:r>
              <a:rPr lang="ru-RU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институциональная аккредитация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EPAS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программная аккредитация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1972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(Брюссель,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EU)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Горизонтальный свиток 12">
            <a:extLst>
              <a:ext uri="{FF2B5EF4-FFF2-40B4-BE49-F238E27FC236}">
                <a16:creationId xmlns:a16="http://schemas.microsoft.com/office/drawing/2014/main" id="{8CC57AC1-6632-4BE2-9D39-0BF293E9B44A}"/>
              </a:ext>
            </a:extLst>
          </p:cNvPr>
          <p:cNvSpPr/>
          <p:nvPr/>
        </p:nvSpPr>
        <p:spPr>
          <a:xfrm>
            <a:off x="6147912" y="2599362"/>
            <a:ext cx="5174209" cy="4065843"/>
          </a:xfrm>
          <a:prstGeom prst="horizontalScroll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AACSB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Американская ассоциация университетских школ бизнеса –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институциональная и программная аккредитации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1916 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(Тампа, Флорида, США)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15E4A7E-950D-48F2-9B02-31DAA038EFFC}"/>
              </a:ext>
            </a:extLst>
          </p:cNvPr>
          <p:cNvSpPr txBox="1">
            <a:spLocks noChangeArrowheads="1"/>
          </p:cNvSpPr>
          <p:nvPr/>
        </p:nvSpPr>
        <p:spPr>
          <a:xfrm>
            <a:off x="329041" y="143669"/>
            <a:ext cx="1099308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800">
                <a:latin typeface="Franklin Gothic Medium" pitchFamily="34" charset="0"/>
              </a:defRPr>
            </a:lvl4pPr>
            <a:lvl5pPr>
              <a:defRPr sz="2800"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9pPr>
          </a:lstStyle>
          <a:p>
            <a:r>
              <a:rPr lang="ru-RU" altLang="ru-RU" dirty="0"/>
              <a:t>ЗАПАДНЫЕ АККРЕДИТУЮЩИЕ СИСТЕМЫ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96A893-0D2B-8A18-5F3A-84709D8DE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04" y="1430536"/>
            <a:ext cx="7223294" cy="3611647"/>
          </a:xfrm>
          <a:prstGeom prst="ellipse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820C308-F2F7-D86A-F5C3-EBE3AB5718F5}"/>
              </a:ext>
            </a:extLst>
          </p:cNvPr>
          <p:cNvSpPr/>
          <p:nvPr/>
        </p:nvSpPr>
        <p:spPr>
          <a:xfrm>
            <a:off x="3446909" y="1910992"/>
            <a:ext cx="4777484" cy="2650733"/>
          </a:xfrm>
          <a:prstGeom prst="roundRect">
            <a:avLst/>
          </a:prstGeom>
          <a:solidFill>
            <a:srgbClr val="2E481D">
              <a:alpha val="7294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tx1"/>
              </a:buClr>
              <a:defRPr/>
            </a:pPr>
            <a:r>
              <a:rPr lang="ru-R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ТРОЙНАЯ КОРОНА </a:t>
            </a:r>
          </a:p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+mj-lt"/>
              </a:rPr>
              <a:t>«</a:t>
            </a:r>
            <a:r>
              <a:rPr lang="en-US" b="1" dirty="0">
                <a:solidFill>
                  <a:srgbClr val="FFFFFF"/>
                </a:solidFill>
                <a:latin typeface="+mj-lt"/>
              </a:rPr>
              <a:t>Triple Crown</a:t>
            </a:r>
            <a:r>
              <a:rPr lang="ru-RU" b="1" dirty="0">
                <a:solidFill>
                  <a:srgbClr val="FFFFFF"/>
                </a:solidFill>
                <a:latin typeface="+mj-lt"/>
              </a:rPr>
              <a:t>»</a:t>
            </a:r>
            <a:r>
              <a:rPr lang="en-US" b="1" dirty="0">
                <a:solidFill>
                  <a:srgbClr val="FFFFFF"/>
                </a:solidFill>
                <a:latin typeface="+mj-lt"/>
              </a:rPr>
              <a:t> Accreditation</a:t>
            </a:r>
            <a:endParaRPr lang="ru-RU" b="1" dirty="0">
              <a:solidFill>
                <a:srgbClr val="FFFFFF"/>
              </a:solidFill>
              <a:latin typeface="+mj-lt"/>
            </a:endParaRP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+mj-lt"/>
              </a:rPr>
              <a:t>~</a:t>
            </a:r>
            <a:r>
              <a:rPr lang="ru-RU" b="1" dirty="0">
                <a:solidFill>
                  <a:srgbClr val="FFFFFF"/>
                </a:solidFill>
                <a:latin typeface="+mj-lt"/>
              </a:rPr>
              <a:t>100 из </a:t>
            </a:r>
            <a:r>
              <a:rPr lang="en-US" b="1" dirty="0">
                <a:solidFill>
                  <a:srgbClr val="FFFFFF"/>
                </a:solidFill>
                <a:latin typeface="+mj-lt"/>
              </a:rPr>
              <a:t>~ </a:t>
            </a:r>
            <a:r>
              <a:rPr lang="ru-RU" b="1" dirty="0">
                <a:solidFill>
                  <a:srgbClr val="FFFFFF"/>
                </a:solidFill>
                <a:latin typeface="+mj-lt"/>
              </a:rPr>
              <a:t>20000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2AF2E100-83FF-9618-0E1B-37251EF1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4</a:t>
            </a:fld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A664A6-2DB6-4C8C-8FEE-9D8B8B6048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50000"/>
              </a:lnSpc>
            </a:pPr>
            <a:endParaRPr lang="ru-RU" sz="2000" b="1" dirty="0">
              <a:solidFill>
                <a:srgbClr val="FFFF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FFFF"/>
                </a:solidFill>
              </a:rPr>
              <a:t>У ВЕДУЩИХ БИЗНЕС-ШКОЛ РОССИИ ВОЗНИКЛА 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FFFF"/>
                </a:solidFill>
              </a:rPr>
              <a:t>НЕОБХОДИМОСТЬ ОБЪЕДИНИТЬСЯ И СОЗДАТЬ СВОЮ НАЦИОНАЛЬНУЮ СИСТЕМУ АККРЕДИТАЦИИ, А ТАКЖЕ РЕЙТИНГОВ И РЭНКИНГОВ ПРОГРАММ УПРАВЛЕНЧЕСКОГО ОБРАЗОВАНИЯ!</a:t>
            </a:r>
          </a:p>
          <a:p>
            <a:pPr algn="ctr">
              <a:lnSpc>
                <a:spcPct val="150000"/>
              </a:lnSpc>
            </a:pP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2B9BAC-ADCC-5997-F265-EF84C9546738}"/>
              </a:ext>
            </a:extLst>
          </p:cNvPr>
          <p:cNvSpPr/>
          <p:nvPr/>
        </p:nvSpPr>
        <p:spPr>
          <a:xfrm>
            <a:off x="558229" y="4263775"/>
            <a:ext cx="11075542" cy="200346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</a:rPr>
              <a:t>С этой целью лучшие эксперты в области делового и управленческого образования Президентской Академии РАНХиГС, МШУ Сколково, ВШМ СПбГУ и другие объединились под эгидой РАБО и НАСДОБР для решения этих задач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6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2AF2E100-83FF-9618-0E1B-37251EF1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5</a:t>
            </a:fld>
            <a:endParaRPr lang="ru-RU" noProof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B15C7FA-F873-50CC-068D-90549FCAE792}"/>
              </a:ext>
            </a:extLst>
          </p:cNvPr>
          <p:cNvSpPr txBox="1">
            <a:spLocks noChangeArrowheads="1"/>
          </p:cNvSpPr>
          <p:nvPr/>
        </p:nvSpPr>
        <p:spPr>
          <a:xfrm>
            <a:off x="329041" y="451894"/>
            <a:ext cx="1099308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 rtl="0">
              <a:defRPr lang="ru-RU"/>
            </a:defPPr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800">
                <a:latin typeface="Franklin Gothic Medium" pitchFamily="34" charset="0"/>
              </a:defRPr>
            </a:lvl4pPr>
            <a:lvl5pPr>
              <a:defRPr sz="2800"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9pPr>
          </a:lstStyle>
          <a:p>
            <a:r>
              <a:rPr lang="ru-RU" altLang="ru-RU" dirty="0"/>
              <a:t>ИЗВЕСТНЫЕ МЕЖДУНАРОДНЫЕ РЕЙТИНГИ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367CBC-1A50-0180-A9CA-A8A693A2B608}"/>
              </a:ext>
            </a:extLst>
          </p:cNvPr>
          <p:cNvSpPr/>
          <p:nvPr/>
        </p:nvSpPr>
        <p:spPr>
          <a:xfrm>
            <a:off x="329041" y="1457690"/>
            <a:ext cx="11301305" cy="4799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Р</a:t>
            </a:r>
            <a:r>
              <a:rPr lang="ru-RU" sz="2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ейтинг 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Financial Times</a:t>
            </a:r>
            <a:r>
              <a:rPr lang="ru-RU" sz="2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– входным барьером для участия в нём является наличие аккредитации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AACSB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или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EQUIS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, которые имели лишь 3 российские бизнес-школы (с марта 2022 года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AACSB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и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EFMD</a:t>
            </a:r>
            <a:r>
              <a:rPr lang="ru-RU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приостановили работу с российскими бизнес-школами)</a:t>
            </a:r>
          </a:p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Рейтинг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Eduniversal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–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отсутствие прозрачной методологии, в значительной мере основан на данных опросов (21 российская бизнес-школа)</a:t>
            </a:r>
          </a:p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Предметные рейтинги университетов по менеджменту и экономике – </a:t>
            </a:r>
            <a:br>
              <a:rPr lang="ru-RU" sz="2400" dirty="0">
                <a:solidFill>
                  <a:schemeClr val="tx1"/>
                </a:solidFill>
                <a:latin typeface="+mj-lt"/>
              </a:rPr>
            </a:br>
            <a:r>
              <a:rPr lang="en-US" sz="2400" b="1" dirty="0">
                <a:solidFill>
                  <a:schemeClr val="tx1"/>
                </a:solidFill>
                <a:latin typeface="+mj-lt"/>
              </a:rPr>
              <a:t>QS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THE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RAEX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ARWU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(Шанхайский), и другие</a:t>
            </a:r>
          </a:p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880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2AF2E100-83FF-9618-0E1B-37251EF1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6</a:t>
            </a:fld>
            <a:endParaRPr lang="ru-RU" noProof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B15C7FA-F873-50CC-068D-90549FCAE792}"/>
              </a:ext>
            </a:extLst>
          </p:cNvPr>
          <p:cNvSpPr txBox="1">
            <a:spLocks noChangeArrowheads="1"/>
          </p:cNvSpPr>
          <p:nvPr/>
        </p:nvSpPr>
        <p:spPr>
          <a:xfrm>
            <a:off x="329041" y="451894"/>
            <a:ext cx="1099308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 rtl="0">
              <a:defRPr lang="ru-RU"/>
            </a:defPPr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800">
                <a:latin typeface="Franklin Gothic Medium" pitchFamily="34" charset="0"/>
              </a:defRPr>
            </a:lvl4pPr>
            <a:lvl5pPr>
              <a:defRPr sz="2800"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9pPr>
          </a:lstStyle>
          <a:p>
            <a:r>
              <a:rPr lang="ru-RU" altLang="ru-RU" dirty="0"/>
              <a:t>ИЗВЕСТНЫЕ РОССИЙСКИЕ РЕЙТИНГИ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367CBC-1A50-0180-A9CA-A8A693A2B608}"/>
              </a:ext>
            </a:extLst>
          </p:cNvPr>
          <p:cNvSpPr/>
          <p:nvPr/>
        </p:nvSpPr>
        <p:spPr>
          <a:xfrm>
            <a:off x="329041" y="1457690"/>
            <a:ext cx="11301305" cy="4799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Народный рейтинг бизнес-школ портала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MBA.su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909638" lvl="1" indent="-45243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основан на данных опросов</a:t>
            </a:r>
          </a:p>
          <a:p>
            <a:pPr marL="909638" lvl="1" indent="-45243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рассматривает только выпускников программ MBA и Executive MBA</a:t>
            </a:r>
          </a:p>
          <a:p>
            <a:pPr marL="452438" indent="-452438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Карта интернационализации бизнес-школ России и СНГ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(«Эксперт»):</a:t>
            </a:r>
          </a:p>
          <a:p>
            <a:pPr marL="909638" lvl="1" indent="-45243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подсчёт числа партнеров бизнес-школ, имеющих аккредитации «первого уровня» (AACSB, EQUIS, EFMD или AMBA)</a:t>
            </a:r>
          </a:p>
          <a:p>
            <a:pPr marL="909638" lvl="1" indent="-45243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также числа программ двойных дипломов с ними </a:t>
            </a:r>
          </a:p>
        </p:txBody>
      </p:sp>
    </p:spTree>
    <p:extLst>
      <p:ext uri="{BB962C8B-B14F-4D97-AF65-F5344CB8AC3E}">
        <p14:creationId xmlns:p14="http://schemas.microsoft.com/office/powerpoint/2010/main" val="124691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2AF2E100-83FF-9618-0E1B-37251EF157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7</a:t>
            </a:fld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702A5D-C59A-57A6-FFB5-9DEB65035B77}"/>
              </a:ext>
            </a:extLst>
          </p:cNvPr>
          <p:cNvSpPr/>
          <p:nvPr/>
        </p:nvSpPr>
        <p:spPr>
          <a:xfrm>
            <a:off x="284581" y="1492233"/>
            <a:ext cx="7489593" cy="4703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  <a:latin typeface="+mj-lt"/>
              </a:rPr>
              <a:t>К участию будут приглашены  как российские, так и зарубежные бизнес-школы</a:t>
            </a:r>
          </a:p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  <a:latin typeface="+mj-lt"/>
              </a:rPr>
              <a:t>Необходимый критерий для участие – наличие аккредитации НАСДОБР, или любой другой аккредитации первого уровня (AACSB,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EQUIS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EFMD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 или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AMBA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  <a:latin typeface="+mj-lt"/>
              </a:rPr>
              <a:t>Критерии рейтинга должны быть универсальными и уместными как для российских, так и зарубежных бизнес-школ</a:t>
            </a:r>
          </a:p>
          <a:p>
            <a:pPr marL="452438" indent="-4524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  <a:latin typeface="+mj-lt"/>
              </a:rPr>
              <a:t>Интерес в прохождении аккредитации НАСДОБР проявили бизнес-школ Беларуси, Китая, Индии, ОАЭ, Сербии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DFAAE1-882C-0F43-2495-EEC861A5300F}"/>
              </a:ext>
            </a:extLst>
          </p:cNvPr>
          <p:cNvSpPr txBox="1">
            <a:spLocks noChangeArrowheads="1"/>
          </p:cNvSpPr>
          <p:nvPr/>
        </p:nvSpPr>
        <p:spPr>
          <a:xfrm>
            <a:off x="360720" y="468334"/>
            <a:ext cx="1099308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 rtl="0">
              <a:defRPr lang="ru-RU"/>
            </a:defPPr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800">
                <a:latin typeface="Franklin Gothic Medium" pitchFamily="34" charset="0"/>
              </a:defRPr>
            </a:lvl4pPr>
            <a:lvl5pPr>
              <a:defRPr sz="2800"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9pPr>
          </a:lstStyle>
          <a:p>
            <a:r>
              <a:rPr lang="ru-RU" altLang="ru-RU" dirty="0"/>
              <a:t>НОВЫЙ РЕЙТИНГ НАСДОБР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337446-7E5A-768F-0A5E-9DACCBE7F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293" y="1496131"/>
            <a:ext cx="3599164" cy="3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7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>
            <a:extLst>
              <a:ext uri="{FF2B5EF4-FFF2-40B4-BE49-F238E27FC236}">
                <a16:creationId xmlns:a16="http://schemas.microsoft.com/office/drawing/2014/main" id="{62C723BA-2090-08F7-EDFC-EE975948E50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CA6AABE-0682-4B43-813B-69118D991767}" type="slidenum">
              <a:rPr lang="ru-RU" altLang="ru-RU" sz="1200" b="0"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/>
              <a:t>8</a:t>
            </a:fld>
            <a:endParaRPr lang="ru-RU" altLang="ru-RU" sz="1200" b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Рисунок 2" descr="E:\logo.png">
            <a:extLst>
              <a:ext uri="{FF2B5EF4-FFF2-40B4-BE49-F238E27FC236}">
                <a16:creationId xmlns:a16="http://schemas.microsoft.com/office/drawing/2014/main" id="{035F0EBF-D609-B014-22EE-ECA8FDB09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 r="8189" b="5608"/>
          <a:stretch>
            <a:fillRect/>
          </a:stretch>
        </p:blipFill>
        <p:spPr bwMode="auto">
          <a:xfrm>
            <a:off x="10541284" y="86426"/>
            <a:ext cx="1345525" cy="110645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8EC0AC89-CB18-F468-94DD-CEF74A2F9577}"/>
              </a:ext>
            </a:extLst>
          </p:cNvPr>
          <p:cNvSpPr txBox="1">
            <a:spLocks noChangeArrowheads="1"/>
          </p:cNvSpPr>
          <p:nvPr/>
        </p:nvSpPr>
        <p:spPr>
          <a:xfrm>
            <a:off x="746733" y="425328"/>
            <a:ext cx="86407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 rtl="0">
              <a:defRPr lang="ru-RU"/>
            </a:defPPr>
            <a:lvl1pPr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None/>
              <a:defRPr sz="2800" b="1" cap="all" baseline="0">
                <a:solidFill>
                  <a:srgbClr val="B6660E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800">
                <a:latin typeface="Franklin Gothic Medium" pitchFamily="34" charset="0"/>
              </a:defRPr>
            </a:lvl4pPr>
            <a:lvl5pPr>
              <a:defRPr sz="2800">
                <a:latin typeface="Franklin Gothic Medium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itchFamily="34" charset="0"/>
              </a:defRPr>
            </a:lvl9pPr>
          </a:lstStyle>
          <a:p>
            <a:r>
              <a:rPr lang="ru-RU" altLang="ru-RU" dirty="0"/>
              <a:t>НАСДОБР – УЧРЕДИТЕЛИ</a:t>
            </a:r>
          </a:p>
        </p:txBody>
      </p:sp>
      <p:pic>
        <p:nvPicPr>
          <p:cNvPr id="17414" name="Рисунок 3">
            <a:extLst>
              <a:ext uri="{FF2B5EF4-FFF2-40B4-BE49-F238E27FC236}">
                <a16:creationId xmlns:a16="http://schemas.microsoft.com/office/drawing/2014/main" id="{110A0755-1F4E-9B74-CE24-5E971F333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94" y="3733802"/>
            <a:ext cx="319881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4">
            <a:extLst>
              <a:ext uri="{FF2B5EF4-FFF2-40B4-BE49-F238E27FC236}">
                <a16:creationId xmlns:a16="http://schemas.microsoft.com/office/drawing/2014/main" id="{872AB84B-E71A-49D8-08A2-40DB5E295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734" y="1469332"/>
            <a:ext cx="18669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Рисунок 5">
            <a:extLst>
              <a:ext uri="{FF2B5EF4-FFF2-40B4-BE49-F238E27FC236}">
                <a16:creationId xmlns:a16="http://schemas.microsoft.com/office/drawing/2014/main" id="{AFE4AAA9-84C0-198A-CCAD-E2EA907A4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64" y="1475430"/>
            <a:ext cx="18716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Рисунок 10">
            <a:extLst>
              <a:ext uri="{FF2B5EF4-FFF2-40B4-BE49-F238E27FC236}">
                <a16:creationId xmlns:a16="http://schemas.microsoft.com/office/drawing/2014/main" id="{83DFBFC5-5046-67C5-B1E9-526115E43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42" y="3733802"/>
            <a:ext cx="32004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Рисунок 11">
            <a:extLst>
              <a:ext uri="{FF2B5EF4-FFF2-40B4-BE49-F238E27FC236}">
                <a16:creationId xmlns:a16="http://schemas.microsoft.com/office/drawing/2014/main" id="{B270E4DD-3172-3396-60D0-07899CFD4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26" y="3616648"/>
            <a:ext cx="2363787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9A6122-A26E-03BF-D339-AAF82628C595}"/>
              </a:ext>
            </a:extLst>
          </p:cNvPr>
          <p:cNvSpPr/>
          <p:nvPr/>
        </p:nvSpPr>
        <p:spPr>
          <a:xfrm>
            <a:off x="2739642" y="5625675"/>
            <a:ext cx="61420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ru-RU" sz="2800" b="1" cap="all" dirty="0">
                <a:solidFill>
                  <a:srgbClr val="B6660E"/>
                </a:solidFill>
                <a:latin typeface="Calibri" pitchFamily="34" charset="0"/>
                <a:cs typeface="Calibri" pitchFamily="34" charset="0"/>
              </a:rPr>
              <a:t>2012 ГОД – СОЗДАНИЕ НАСДОБР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427504-E6F2-B3ED-84E8-54A9773E4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139" y="1475430"/>
            <a:ext cx="4930565" cy="16348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>
            <a:extLst>
              <a:ext uri="{FF2B5EF4-FFF2-40B4-BE49-F238E27FC236}">
                <a16:creationId xmlns:a16="http://schemas.microsoft.com/office/drawing/2014/main" id="{A5590201-1F5B-092A-1ADB-96B17FAB82C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2EF26E6-5369-4E40-9AEE-B174EB1582EF}" type="slidenum">
              <a:rPr lang="ru-RU" altLang="ru-RU" sz="1200" b="0"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b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Рисунок 6">
            <a:extLst>
              <a:ext uri="{FF2B5EF4-FFF2-40B4-BE49-F238E27FC236}">
                <a16:creationId xmlns:a16="http://schemas.microsoft.com/office/drawing/2014/main" id="{76D96452-7A66-7001-C3A4-00672685C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2" r="1505"/>
          <a:stretch>
            <a:fillRect/>
          </a:stretch>
        </p:blipFill>
        <p:spPr bwMode="auto">
          <a:xfrm>
            <a:off x="1179122" y="1757272"/>
            <a:ext cx="9577387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5CBC47-FE9B-4D26-85F1-A155053A7E45}"/>
              </a:ext>
            </a:extLst>
          </p:cNvPr>
          <p:cNvSpPr/>
          <p:nvPr/>
        </p:nvSpPr>
        <p:spPr>
          <a:xfrm>
            <a:off x="311649" y="233026"/>
            <a:ext cx="11568701" cy="133214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Ассоциация объединений и организаций, деятельность которых направлена на разработку и внедрение методик и стандартов управления и оценки качества программ делового и управленческого образования «Национальный аккредитационный совет делового и управленческого образования»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Другая 9">
      <a:dk1>
        <a:sysClr val="windowText" lastClr="000000"/>
      </a:dk1>
      <a:lt1>
        <a:srgbClr val="C46E30"/>
      </a:lt1>
      <a:dk2>
        <a:srgbClr val="44546A"/>
      </a:dk2>
      <a:lt2>
        <a:srgbClr val="E2B08C"/>
      </a:lt2>
      <a:accent1>
        <a:srgbClr val="E2EFD9"/>
      </a:accent1>
      <a:accent2>
        <a:srgbClr val="3E6027"/>
      </a:accent2>
      <a:accent3>
        <a:srgbClr val="935223"/>
      </a:accent3>
      <a:accent4>
        <a:srgbClr val="538135"/>
      </a:accent4>
      <a:accent5>
        <a:srgbClr val="3E6027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3_TF56180624_Win32" id="{67C9E7EB-4B67-47D2-AC94-A62F98E9F47B}" vid="{DA75A8E3-E007-44ED-9BA5-5388846DD6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7B18F-50BC-4F30-8373-93489E845F8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230e9df3-be65-4c73-a93b-d1236ebd677e"/>
    <ds:schemaRef ds:uri="16c05727-aa75-4e4a-9b5f-8a80a116589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10518</TotalTime>
  <Words>1164</Words>
  <Application>Microsoft Office PowerPoint</Application>
  <PresentationFormat>Широкоэкранный</PresentationFormat>
  <Paragraphs>103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Одиночная линия</vt:lpstr>
      <vt:lpstr>Презентация PowerPoint</vt:lpstr>
      <vt:lpstr>РОССИЙСКОЕ БИЗНЕС-ОБРАЗОВАНИЕ: ДОСТИЖЕНИЯ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Набор слайдов для презентации</dc:title>
  <dc:creator>Наталья Евтихиева</dc:creator>
  <cp:lastModifiedBy>Саркисова</cp:lastModifiedBy>
  <cp:revision>161</cp:revision>
  <cp:lastPrinted>2023-08-24T13:55:42Z</cp:lastPrinted>
  <dcterms:created xsi:type="dcterms:W3CDTF">2022-02-10T15:37:52Z</dcterms:created>
  <dcterms:modified xsi:type="dcterms:W3CDTF">2024-09-21T19:03:01Z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