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2"/>
  </p:notesMasterIdLst>
  <p:sldIdLst>
    <p:sldId id="2981" r:id="rId2"/>
    <p:sldId id="2985" r:id="rId3"/>
    <p:sldId id="275" r:id="rId4"/>
    <p:sldId id="2986" r:id="rId5"/>
    <p:sldId id="267" r:id="rId6"/>
    <p:sldId id="280" r:id="rId7"/>
    <p:sldId id="276" r:id="rId8"/>
    <p:sldId id="277" r:id="rId9"/>
    <p:sldId id="2988" r:id="rId10"/>
    <p:sldId id="298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5" userDrawn="1">
          <p15:clr>
            <a:srgbClr val="A4A3A4"/>
          </p15:clr>
        </p15:guide>
        <p15:guide id="2" pos="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189C"/>
    <a:srgbClr val="481F67"/>
    <a:srgbClr val="240F33"/>
    <a:srgbClr val="6600CC"/>
    <a:srgbClr val="542DDE"/>
    <a:srgbClr val="15B012"/>
    <a:srgbClr val="12152A"/>
    <a:srgbClr val="DF125C"/>
    <a:srgbClr val="4472C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5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02" y="58"/>
      </p:cViewPr>
      <p:guideLst>
        <p:guide orient="horz" pos="595"/>
        <p:guide pos="46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D5654-8295-4AFC-A03D-02FA40A6C845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EA118-46AE-4F4C-B873-9CDB2CC33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250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EA118-46AE-4F4C-B873-9CDB2CC33B7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384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9FE61F-5766-BB6B-7795-7BA38C8189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C4EEC62-A2B8-559F-5333-A984D1A13F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D55D6D-A9B1-36A4-A8AF-6BB411539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7022-50E0-4795-9A1D-4DF8B6C6E7CA}" type="datetime1">
              <a:rPr lang="ru-RU" smtClean="0"/>
              <a:t>24.03.2026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3C3E78-77FC-CCD1-57D6-EA38099EB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2DC11C-6A1A-C893-E8E0-36D3F620D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ECEE-6A18-46D0-9A9B-D896EEC1D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97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8D692F-A689-0BAB-FF2B-6D8FDA010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499B755-927F-BF1D-CF78-C6AD51FF1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8E56D2-96CC-D6A5-54ED-C1B63AFFD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F324-36A1-461D-BE80-B0807DEC04A0}" type="datetime1">
              <a:rPr lang="ru-RU" smtClean="0"/>
              <a:t>24.03.2026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FC7CE9-0FA8-D8CB-9861-9097FB44B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551181-7845-789C-C3A8-777BBE3D4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ECEE-6A18-46D0-9A9B-D896EEC1D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263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17B16B7-FA9E-C444-1646-6D7CDF832C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31B4B9-CCC6-11E7-FC29-4BEF314BCA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FDB007-66D6-4A09-333B-616507377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5E512-7B1B-4643-A5C2-F7710E9EF76D}" type="datetime1">
              <a:rPr lang="ru-RU" smtClean="0"/>
              <a:t>24.03.2026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07B31A-6348-742A-3FFB-2361293D7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45F6F1-679A-3283-E0E3-3C76E3CA4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ECEE-6A18-46D0-9A9B-D896EEC1D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766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610000" y="1600575"/>
            <a:ext cx="5388312" cy="4527013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defRPr sz="3500"/>
            </a:lvl1pPr>
            <a:lvl2pPr marL="981729" indent="-413980">
              <a:spcBef>
                <a:spcPts val="800"/>
              </a:spcBef>
              <a:defRPr sz="3500"/>
            </a:lvl2pPr>
            <a:lvl3pPr marL="1532916" indent="-397423">
              <a:spcBef>
                <a:spcPts val="800"/>
              </a:spcBef>
              <a:defRPr sz="3500"/>
            </a:lvl3pPr>
            <a:lvl4pPr marL="2154851" indent="-451617">
              <a:spcBef>
                <a:spcPts val="800"/>
              </a:spcBef>
              <a:defRPr sz="3500"/>
            </a:lvl4pPr>
            <a:lvl5pPr marL="2722602" indent="-451617">
              <a:spcBef>
                <a:spcPts val="800"/>
              </a:spcBef>
              <a:defRPr sz="35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91804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EE339F-8643-9139-445D-0FA673555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2A248A-52B9-2E19-E471-3EC9710EB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36324-84C7-138D-7C91-EB4A8E086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EC0E4-7C8C-4DC3-961F-FFF94E78F10D}" type="datetime1">
              <a:rPr lang="ru-RU" smtClean="0"/>
              <a:t>24.03.2026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5A4C44-5212-A038-792D-71BFC8F43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5B11A5-49A9-6153-9F2E-0B880B019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ECEE-6A18-46D0-9A9B-D896EEC1D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773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F85829-D6AE-0156-C255-181DEE627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A914C3-C1C0-3BCB-2536-E3200AD9D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89CBFC-B781-7D46-9081-C70489818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4B3B-CB5D-490F-94AC-9345BF8AA6D2}" type="datetime1">
              <a:rPr lang="ru-RU" smtClean="0"/>
              <a:t>24.03.2026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9304FA-4A4E-3885-76E9-8B2AAC013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B1B153-27BB-6753-3794-767E11771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ECEE-6A18-46D0-9A9B-D896EEC1D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832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93C046-F1BE-5947-50BB-282D16C7A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783871-C398-6E0D-58B6-F9D871F03F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88D7FA-EDA6-05F3-1096-66EA91926D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09DA49-E0E2-67CE-F157-D4341673A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8FFA6-3B25-42FF-929C-488863352980}" type="datetime1">
              <a:rPr lang="ru-RU" smtClean="0"/>
              <a:t>24.03.2026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FFB19A-FF96-4104-C443-4292E73A1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3E9BC5-78AA-1A23-413C-2CF71F610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ECEE-6A18-46D0-9A9B-D896EEC1D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351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DE0333-5014-7DEF-6396-4034200FE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4D92CC-CB95-5402-C3AA-096C54619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9B79B0-640C-7805-7818-47442CE0C6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A318B51-C2BE-2A33-C3B6-3B127A9AC1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3A8E72-0D87-CDD2-CABD-D3EC1FDB3E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EC85EAB-FD2B-B75E-F4D9-908E1701A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8E52F-D5A4-4F50-B288-E589BF4AB6D1}" type="datetime1">
              <a:rPr lang="ru-RU" smtClean="0"/>
              <a:t>24.03.2026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D91D976-9AF9-3D6A-46E7-97765C16D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B3E7B28-1F37-2200-8D33-ABF1C95BC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ECEE-6A18-46D0-9A9B-D896EEC1D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727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D08984-EAED-F3F0-0FCB-630458B62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1261F22-D74D-8DF1-2BDB-9A3ED911A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8E8C3-C5F6-4EC8-82FA-F87C4DEAF83A}" type="datetime1">
              <a:rPr lang="ru-RU" smtClean="0"/>
              <a:t>24.03.2026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4BFCA15-2720-F710-D8B0-D8C8A8BE6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0BC5747-77F0-DB17-52D3-46710A817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ECEE-6A18-46D0-9A9B-D896EEC1D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769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3A35469-0B2A-DEAD-4CAA-6CDF46E9C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84BC-1932-4023-96D8-DF19C76BC27C}" type="datetime1">
              <a:rPr lang="ru-RU" smtClean="0"/>
              <a:t>24.03.2026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830D64-8E69-365A-DF76-882C8C3D1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D29387-24D7-FB6B-87E7-FD6615631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ECEE-6A18-46D0-9A9B-D896EEC1D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371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9CD7F-B90A-282E-B844-00E6E1B2B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F5D1A6-FE8D-BF5E-2FCE-73F88A152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6CDB63-4DC6-8C67-F448-170419C5B7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3ABA4A-DC02-4A28-E6D6-3E5060D35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CD03-98B0-4DFE-B486-21178C52D0C1}" type="datetime1">
              <a:rPr lang="ru-RU" smtClean="0"/>
              <a:t>24.03.2026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D0B699-1901-4371-59B2-884DDF9A3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2BD05E-22CF-6E2C-6914-0B6EF7D67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ECEE-6A18-46D0-9A9B-D896EEC1D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209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609328-BC1E-D3E8-74A9-AE9B9735E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90F8D35-0600-A0D3-517E-E660CD1FF1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F5D5DB-E76E-6427-CF77-CD62546E6D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09BDC6-8854-F0CD-85F5-24722426E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0F79-C7AA-4FF5-97B8-DD4645DCFDBB}" type="datetime1">
              <a:rPr lang="ru-RU" smtClean="0"/>
              <a:t>24.03.2026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90DE5E-9115-8516-D474-F132F30BB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12827C-EE96-1E13-CC9C-538BE3A3E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ECEE-6A18-46D0-9A9B-D896EEC1D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106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88591B-2F4C-AF46-7763-144185056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AB11CF-27C5-3E50-4DA4-04D4FDF9F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F823F2-C907-BAD0-5B99-3165E1DF63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965A9-D1D6-4234-8886-497C17F27643}" type="datetime1">
              <a:rPr lang="ru-RU" smtClean="0"/>
              <a:t>24.03.2026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15BE82-E980-7254-BA35-813D7ED746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16EE09-394C-D9A5-2D85-4DED82CAD2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FECEE-6A18-46D0-9A9B-D896EEC1DC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33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текст, мужчина, человек, галстук&#10;&#10;Автоматически созданное описание">
            <a:extLst>
              <a:ext uri="{FF2B5EF4-FFF2-40B4-BE49-F238E27FC236}">
                <a16:creationId xmlns:a16="http://schemas.microsoft.com/office/drawing/2014/main" id="{6A6A2ACD-66B0-4516-96EC-FB9E5E7D2C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3572"/>
            <a:ext cx="12179300" cy="68508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46F254-4624-4CA1-8289-1B48AF72874F}"/>
              </a:ext>
            </a:extLst>
          </p:cNvPr>
          <p:cNvSpPr txBox="1"/>
          <p:nvPr/>
        </p:nvSpPr>
        <p:spPr>
          <a:xfrm>
            <a:off x="852006" y="1435651"/>
            <a:ext cx="10487988" cy="31393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 defTabSz="457017" hangingPunct="0">
              <a:lnSpc>
                <a:spcPct val="90000"/>
              </a:lnSpc>
            </a:pPr>
            <a:r>
              <a:rPr lang="ru-RU" sz="4400" b="1" dirty="0">
                <a:solidFill>
                  <a:schemeClr val="bg1"/>
                </a:solidFill>
                <a:latin typeface="Arial Black" panose="020B0A04020102020204" pitchFamily="34" charset="0"/>
                <a:sym typeface="Helvetica"/>
              </a:rPr>
              <a:t>Влияние искусственного интеллекта на содержание профессиональной деятельности и подготовки к ней</a:t>
            </a:r>
          </a:p>
        </p:txBody>
      </p:sp>
    </p:spTree>
    <p:extLst>
      <p:ext uri="{BB962C8B-B14F-4D97-AF65-F5344CB8AC3E}">
        <p14:creationId xmlns:p14="http://schemas.microsoft.com/office/powerpoint/2010/main" val="2327218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4A2535D-70FB-495C-89B6-003887C6B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3572"/>
            <a:ext cx="12179300" cy="6850856"/>
          </a:xfrm>
          <a:prstGeom prst="rect">
            <a:avLst/>
          </a:prstGeom>
        </p:spPr>
      </p:pic>
      <p:sp>
        <p:nvSpPr>
          <p:cNvPr id="6" name="Название 1">
            <a:extLst>
              <a:ext uri="{FF2B5EF4-FFF2-40B4-BE49-F238E27FC236}">
                <a16:creationId xmlns:a16="http://schemas.microsoft.com/office/drawing/2014/main" id="{22E92F22-B148-4B5D-B567-13509AC60ED2}"/>
              </a:ext>
            </a:extLst>
          </p:cNvPr>
          <p:cNvSpPr txBox="1"/>
          <p:nvPr/>
        </p:nvSpPr>
        <p:spPr>
          <a:xfrm>
            <a:off x="6639227" y="2476467"/>
            <a:ext cx="5346421" cy="1905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135489" hangingPunct="0"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r>
              <a:rPr sz="2000" kern="0" dirty="0">
                <a:solidFill>
                  <a:srgbClr val="FFFFFF"/>
                </a:solidFill>
                <a:latin typeface="Gill Sans"/>
                <a:cs typeface="Arial" panose="020B0604020202020204" pitchFamily="34" charset="0"/>
                <a:sym typeface="Gill Sans"/>
              </a:rPr>
              <a:t>109240, </a:t>
            </a:r>
            <a:r>
              <a:rPr sz="2000" kern="0" dirty="0" err="1">
                <a:solidFill>
                  <a:srgbClr val="FFFFFF"/>
                </a:solidFill>
                <a:latin typeface="Gill Sans"/>
                <a:cs typeface="Arial" panose="020B0604020202020204" pitchFamily="34" charset="0"/>
                <a:sym typeface="Gill Sans"/>
              </a:rPr>
              <a:t>Москва</a:t>
            </a:r>
            <a:endParaRPr sz="2000" kern="0" dirty="0">
              <a:solidFill>
                <a:srgbClr val="FFFFFF"/>
              </a:solidFill>
              <a:latin typeface="Gill Sans"/>
              <a:cs typeface="Arial" panose="020B0604020202020204" pitchFamily="34" charset="0"/>
              <a:sym typeface="Gill Sans"/>
            </a:endParaRPr>
          </a:p>
          <a:p>
            <a:pPr algn="ctr" defTabSz="1135489" hangingPunct="0"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r>
              <a:rPr sz="2000" kern="0" dirty="0" err="1">
                <a:solidFill>
                  <a:srgbClr val="FFFFFF"/>
                </a:solidFill>
                <a:latin typeface="Gill Sans"/>
                <a:cs typeface="Arial" panose="020B0604020202020204" pitchFamily="34" charset="0"/>
                <a:sym typeface="Gill Sans"/>
              </a:rPr>
              <a:t>Котельническая</a:t>
            </a:r>
            <a:r>
              <a:rPr sz="2000" kern="0" dirty="0">
                <a:solidFill>
                  <a:srgbClr val="FFFFFF"/>
                </a:solidFill>
                <a:latin typeface="Gill Sans"/>
                <a:cs typeface="Arial" panose="020B0604020202020204" pitchFamily="34" charset="0"/>
                <a:sym typeface="Gill Sans"/>
              </a:rPr>
              <a:t> </a:t>
            </a:r>
            <a:r>
              <a:rPr sz="2000" kern="0" dirty="0" err="1">
                <a:solidFill>
                  <a:srgbClr val="FFFFFF"/>
                </a:solidFill>
                <a:latin typeface="Gill Sans"/>
                <a:cs typeface="Arial" panose="020B0604020202020204" pitchFamily="34" charset="0"/>
                <a:sym typeface="Gill Sans"/>
              </a:rPr>
              <a:t>набережная</a:t>
            </a:r>
            <a:r>
              <a:rPr sz="2000" kern="0" dirty="0">
                <a:solidFill>
                  <a:srgbClr val="FFFFFF"/>
                </a:solidFill>
                <a:latin typeface="Gill Sans"/>
                <a:cs typeface="Arial" panose="020B0604020202020204" pitchFamily="34" charset="0"/>
                <a:sym typeface="Gill Sans"/>
              </a:rPr>
              <a:t>, 17</a:t>
            </a:r>
          </a:p>
          <a:p>
            <a:pPr algn="ctr" defTabSz="1135489" hangingPunct="0"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r>
              <a:rPr sz="2000" kern="0" dirty="0" err="1">
                <a:solidFill>
                  <a:srgbClr val="FFFFFF"/>
                </a:solidFill>
                <a:latin typeface="Gill Sans"/>
                <a:cs typeface="Arial" panose="020B0604020202020204" pitchFamily="34" charset="0"/>
                <a:sym typeface="Gill Sans"/>
              </a:rPr>
              <a:t>Тел</a:t>
            </a:r>
            <a:r>
              <a:rPr sz="2000" kern="0" dirty="0">
                <a:solidFill>
                  <a:srgbClr val="FFFFFF"/>
                </a:solidFill>
                <a:latin typeface="Gill Sans"/>
                <a:cs typeface="Arial" panose="020B0604020202020204" pitchFamily="34" charset="0"/>
                <a:sym typeface="Gill Sans"/>
              </a:rPr>
              <a:t>.: +7 (495) 966-16-86</a:t>
            </a:r>
          </a:p>
          <a:p>
            <a:pPr algn="ctr" defTabSz="1135489" hangingPunct="0"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r>
              <a:rPr sz="2000" kern="0" dirty="0">
                <a:solidFill>
                  <a:srgbClr val="FFFFFF"/>
                </a:solidFill>
                <a:latin typeface="Gill Sans"/>
                <a:cs typeface="Arial" panose="020B0604020202020204" pitchFamily="34" charset="0"/>
                <a:sym typeface="Gill Sans"/>
              </a:rPr>
              <a:t>E-mail: info@nark.ru</a:t>
            </a:r>
          </a:p>
          <a:p>
            <a:pPr algn="ctr" defTabSz="1135489" hangingPunct="0"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2000" kern="0" dirty="0">
                <a:solidFill>
                  <a:srgbClr val="FFFFFF"/>
                </a:solidFill>
                <a:latin typeface="Gill Sans"/>
                <a:cs typeface="Arial" panose="020B0604020202020204" pitchFamily="34" charset="0"/>
                <a:sym typeface="Gill Sans"/>
              </a:rPr>
              <a:t>https</a:t>
            </a:r>
            <a:r>
              <a:rPr lang="ru-RU" sz="2000" kern="0" dirty="0">
                <a:solidFill>
                  <a:srgbClr val="FFFFFF"/>
                </a:solidFill>
                <a:latin typeface="Gill Sans"/>
                <a:cs typeface="Arial" panose="020B0604020202020204" pitchFamily="34" charset="0"/>
                <a:sym typeface="Gill Sans"/>
              </a:rPr>
              <a:t>:</a:t>
            </a:r>
            <a:r>
              <a:rPr lang="en-US" sz="2000" kern="0" dirty="0">
                <a:solidFill>
                  <a:srgbClr val="FFFFFF"/>
                </a:solidFill>
                <a:latin typeface="Gill Sans"/>
                <a:cs typeface="Arial" panose="020B0604020202020204" pitchFamily="34" charset="0"/>
                <a:sym typeface="Gill Sans"/>
              </a:rPr>
              <a:t>//</a:t>
            </a:r>
            <a:r>
              <a:rPr sz="2000" kern="0" dirty="0">
                <a:solidFill>
                  <a:srgbClr val="FFFFFF"/>
                </a:solidFill>
                <a:latin typeface="Gill Sans"/>
                <a:cs typeface="Arial" panose="020B0604020202020204" pitchFamily="34" charset="0"/>
                <a:sym typeface="Gill Sans"/>
              </a:rPr>
              <a:t>nark.ru</a:t>
            </a:r>
          </a:p>
        </p:txBody>
      </p:sp>
      <p:sp>
        <p:nvSpPr>
          <p:cNvPr id="7" name="Название 1">
            <a:extLst>
              <a:ext uri="{FF2B5EF4-FFF2-40B4-BE49-F238E27FC236}">
                <a16:creationId xmlns:a16="http://schemas.microsoft.com/office/drawing/2014/main" id="{9880AA56-C13D-48F3-8BC3-CF7CD809C8F8}"/>
              </a:ext>
            </a:extLst>
          </p:cNvPr>
          <p:cNvSpPr txBox="1"/>
          <p:nvPr/>
        </p:nvSpPr>
        <p:spPr>
          <a:xfrm>
            <a:off x="206354" y="2640965"/>
            <a:ext cx="6572103" cy="994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89" hangingPunct="0">
              <a:defRPr>
                <a:effectLst/>
              </a:defRPr>
            </a:pPr>
            <a:r>
              <a:rPr sz="3600" kern="0" dirty="0" err="1">
                <a:solidFill>
                  <a:srgbClr val="FFFFFF"/>
                </a:solidFill>
                <a:latin typeface="Gill Sans"/>
                <a:cs typeface="Arial" panose="020B0604020202020204" pitchFamily="34" charset="0"/>
                <a:sym typeface="Pancetta Serif Pro SemiBold"/>
              </a:rPr>
              <a:t>Спасибо</a:t>
            </a:r>
            <a:r>
              <a:rPr sz="3600" kern="0" dirty="0">
                <a:solidFill>
                  <a:srgbClr val="FFFFFF"/>
                </a:solidFill>
                <a:latin typeface="Gill Sans"/>
                <a:cs typeface="Arial" panose="020B0604020202020204" pitchFamily="34" charset="0"/>
                <a:sym typeface="Pancetta Serif Pro SemiBold"/>
              </a:rPr>
              <a:t> </a:t>
            </a:r>
            <a:r>
              <a:rPr sz="3600" kern="0" dirty="0" err="1">
                <a:solidFill>
                  <a:srgbClr val="FFFFFF"/>
                </a:solidFill>
                <a:latin typeface="Gill Sans"/>
                <a:cs typeface="Arial" panose="020B0604020202020204" pitchFamily="34" charset="0"/>
                <a:sym typeface="Pancetta Serif Pro SemiBold"/>
              </a:rPr>
              <a:t>за</a:t>
            </a:r>
            <a:r>
              <a:rPr sz="3600" kern="0" dirty="0">
                <a:solidFill>
                  <a:srgbClr val="FFFFFF"/>
                </a:solidFill>
                <a:latin typeface="Gill Sans"/>
                <a:cs typeface="Arial" panose="020B0604020202020204" pitchFamily="34" charset="0"/>
                <a:sym typeface="Pancetta Serif Pro SemiBold"/>
              </a:rPr>
              <a:t> </a:t>
            </a:r>
            <a:r>
              <a:rPr sz="3600" kern="0" dirty="0" err="1">
                <a:solidFill>
                  <a:srgbClr val="FFFFFF"/>
                </a:solidFill>
                <a:latin typeface="Gill Sans"/>
                <a:cs typeface="Arial" panose="020B0604020202020204" pitchFamily="34" charset="0"/>
                <a:sym typeface="Pancetta Serif Pro SemiBold"/>
              </a:rPr>
              <a:t>внимание</a:t>
            </a:r>
            <a:r>
              <a:rPr sz="3600" kern="0" dirty="0">
                <a:solidFill>
                  <a:srgbClr val="FFFFFF"/>
                </a:solidFill>
                <a:latin typeface="Gill Sans"/>
                <a:cs typeface="Arial" panose="020B0604020202020204" pitchFamily="34" charset="0"/>
                <a:sym typeface="Pancetta Serif Pro SemiBold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477049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71138-A44D-8CC4-263E-9E3FD3672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683B0B9-9544-7D50-7F0F-26472CADA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70" y="160620"/>
            <a:ext cx="11585448" cy="673799"/>
          </a:xfrm>
        </p:spPr>
        <p:txBody>
          <a:bodyPr>
            <a:normAutofit/>
          </a:bodyPr>
          <a:lstStyle/>
          <a:p>
            <a:r>
              <a:rPr lang="ru-RU" sz="3000" b="1" dirty="0">
                <a:latin typeface="IBM Plex Sans" panose="020B0503050203000203" pitchFamily="34" charset="0"/>
              </a:rPr>
              <a:t>Исследования ВНИИ труда: задачи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F3CAD4-12EF-DF4C-C05B-0031D2EC3B5F}"/>
              </a:ext>
            </a:extLst>
          </p:cNvPr>
          <p:cNvSpPr txBox="1"/>
          <p:nvPr/>
        </p:nvSpPr>
        <p:spPr>
          <a:xfrm>
            <a:off x="139402" y="1719072"/>
            <a:ext cx="11839238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300" dirty="0"/>
              <a:t> Оценка масштабов применения технологий ИИ (определение потребности в работниках, владеющими технологиями ИИ)</a:t>
            </a:r>
          </a:p>
          <a:p>
            <a:endParaRPr lang="ru-RU" sz="33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300" dirty="0"/>
              <a:t>Определение влияния ИИ на содержание профессий, в которых применяются/будут применяться технологии ИИ </a:t>
            </a:r>
          </a:p>
          <a:p>
            <a:endParaRPr lang="ru-RU" sz="33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300" dirty="0"/>
              <a:t>Определение новых трудовых функций, профессий</a:t>
            </a:r>
          </a:p>
          <a:p>
            <a:endParaRPr lang="ru-RU" sz="33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300" dirty="0"/>
              <a:t>Определение исчезающих трудовых функций, профессий</a:t>
            </a:r>
            <a:endParaRPr lang="ru-RU" sz="3300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19CED4-1643-8C99-9F18-991B6A2BBD8C}"/>
              </a:ext>
            </a:extLst>
          </p:cNvPr>
          <p:cNvSpPr txBox="1"/>
          <p:nvPr/>
        </p:nvSpPr>
        <p:spPr>
          <a:xfrm>
            <a:off x="5010912" y="896111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/>
              <a:t>Перечень поручений Президента Российской Федерации от 17 января 2024 г. № Пр-83 (п/п «б», декабрь 2024 года. </a:t>
            </a:r>
          </a:p>
        </p:txBody>
      </p:sp>
      <p:pic>
        <p:nvPicPr>
          <p:cNvPr id="3" name="Рисунок 2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25CFCEBF-B665-FDCA-E42B-694705E0C3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23"/>
          <a:stretch/>
        </p:blipFill>
        <p:spPr>
          <a:xfrm>
            <a:off x="11277135" y="-133333"/>
            <a:ext cx="714568" cy="81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50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AFCB1BD-6A15-EF34-FCDE-97FECA8DD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70" y="160620"/>
            <a:ext cx="11585448" cy="673799"/>
          </a:xfrm>
        </p:spPr>
        <p:txBody>
          <a:bodyPr>
            <a:normAutofit/>
          </a:bodyPr>
          <a:lstStyle/>
          <a:p>
            <a:r>
              <a:rPr lang="ru-RU" sz="3000" b="1" dirty="0">
                <a:latin typeface="IBM Plex Sans" panose="020B0503050203000203" pitchFamily="34" charset="0"/>
              </a:rPr>
              <a:t>Применение ИИ: актуальное состояние и перспективы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0E1BA9-BFBE-E031-13F8-E2C5BA661734}"/>
              </a:ext>
            </a:extLst>
          </p:cNvPr>
          <p:cNvSpPr txBox="1"/>
          <p:nvPr/>
        </p:nvSpPr>
        <p:spPr>
          <a:xfrm>
            <a:off x="258274" y="2139696"/>
            <a:ext cx="11500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Около половины организаций-респондентов применяет хотя бы одну технологию ИИ, но доля работников, использующих ИИ, невелика: в </a:t>
            </a:r>
            <a:r>
              <a:rPr lang="ru-RU" b="1" dirty="0"/>
              <a:t>34%</a:t>
            </a:r>
            <a:r>
              <a:rPr lang="ru-RU" dirty="0"/>
              <a:t> организаций технологии ИИ используют не более </a:t>
            </a:r>
            <a:r>
              <a:rPr lang="ru-RU" b="1" dirty="0"/>
              <a:t>1% </a:t>
            </a:r>
            <a:r>
              <a:rPr lang="ru-RU" dirty="0"/>
              <a:t>работников (от среднесписочной численности занятых); в </a:t>
            </a:r>
            <a:r>
              <a:rPr lang="ru-RU" b="1" dirty="0"/>
              <a:t>28% </a:t>
            </a:r>
            <a:r>
              <a:rPr lang="ru-RU" dirty="0"/>
              <a:t>организаций – </a:t>
            </a:r>
            <a:r>
              <a:rPr lang="ru-RU" b="1" dirty="0"/>
              <a:t>от 1% до 5% </a:t>
            </a:r>
            <a:r>
              <a:rPr lang="ru-RU" dirty="0"/>
              <a:t>работников; в </a:t>
            </a:r>
            <a:r>
              <a:rPr lang="ru-RU" b="1" dirty="0"/>
              <a:t>15%</a:t>
            </a:r>
            <a:r>
              <a:rPr lang="ru-RU" dirty="0"/>
              <a:t> организаций – </a:t>
            </a:r>
            <a:r>
              <a:rPr lang="ru-RU" b="1" dirty="0"/>
              <a:t>от 6% до 10% </a:t>
            </a:r>
            <a:r>
              <a:rPr lang="ru-RU" dirty="0"/>
              <a:t>работников, в </a:t>
            </a:r>
            <a:r>
              <a:rPr lang="ru-RU" b="1" dirty="0"/>
              <a:t>23%</a:t>
            </a:r>
            <a:r>
              <a:rPr lang="ru-RU" dirty="0"/>
              <a:t> организаций – более </a:t>
            </a:r>
            <a:r>
              <a:rPr lang="ru-RU" b="1" dirty="0"/>
              <a:t>10%</a:t>
            </a:r>
            <a:r>
              <a:rPr lang="ru-RU" dirty="0"/>
              <a:t> работников. 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09598444-88BF-3225-43CB-F3C27C283E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913761"/>
              </p:ext>
            </p:extLst>
          </p:nvPr>
        </p:nvGraphicFramePr>
        <p:xfrm>
          <a:off x="340570" y="3585115"/>
          <a:ext cx="11336319" cy="3169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89257">
                  <a:extLst>
                    <a:ext uri="{9D8B030D-6E8A-4147-A177-3AD203B41FA5}">
                      <a16:colId xmlns:a16="http://schemas.microsoft.com/office/drawing/2014/main" val="4284100231"/>
                    </a:ext>
                  </a:extLst>
                </a:gridCol>
                <a:gridCol w="1905754">
                  <a:extLst>
                    <a:ext uri="{9D8B030D-6E8A-4147-A177-3AD203B41FA5}">
                      <a16:colId xmlns:a16="http://schemas.microsoft.com/office/drawing/2014/main" val="1858352913"/>
                    </a:ext>
                  </a:extLst>
                </a:gridCol>
                <a:gridCol w="1841308">
                  <a:extLst>
                    <a:ext uri="{9D8B030D-6E8A-4147-A177-3AD203B41FA5}">
                      <a16:colId xmlns:a16="http://schemas.microsoft.com/office/drawing/2014/main" val="2639074256"/>
                    </a:ext>
                  </a:extLst>
                </a:gridCol>
              </a:tblGrid>
              <a:tr h="21958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dirty="0">
                          <a:effectLst/>
                        </a:rPr>
                        <a:t>Технологии ИИ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>
                          <a:effectLst/>
                        </a:rPr>
                        <a:t>Применяются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>
                          <a:effectLst/>
                        </a:rPr>
                        <a:t>Будут применяться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26914681"/>
                  </a:ext>
                </a:extLst>
              </a:tr>
              <a:tr h="219583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600">
                          <a:effectLst/>
                        </a:rPr>
                        <a:t>Автоматизация процессов, в том числе с участием роботов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dirty="0">
                          <a:effectLst/>
                        </a:rPr>
                        <a:t>29% 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>
                          <a:effectLst/>
                        </a:rPr>
                        <a:t>48%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63978201"/>
                  </a:ext>
                </a:extLst>
              </a:tr>
              <a:tr h="219583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600" dirty="0">
                          <a:effectLst/>
                        </a:rPr>
                        <a:t>Интеллектуальный анализ данных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dirty="0">
                          <a:effectLst/>
                        </a:rPr>
                        <a:t>33% 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>
                          <a:effectLst/>
                        </a:rPr>
                        <a:t>54%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3896356"/>
                  </a:ext>
                </a:extLst>
              </a:tr>
              <a:tr h="219583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600">
                          <a:effectLst/>
                        </a:rPr>
                        <a:t>Компьютерное зрение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dirty="0">
                          <a:effectLst/>
                        </a:rPr>
                        <a:t>32% 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>
                          <a:effectLst/>
                        </a:rPr>
                        <a:t>54%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99747392"/>
                  </a:ext>
                </a:extLst>
              </a:tr>
              <a:tr h="439166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600" dirty="0">
                          <a:effectLst/>
                        </a:rPr>
                        <a:t>Обработка естественного языка, в том числе GPT-решения, виртуальные помощники, чат-боты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>
                          <a:effectLst/>
                        </a:rPr>
                        <a:t>23%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>
                          <a:effectLst/>
                        </a:rPr>
                        <a:t>45%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90190992"/>
                  </a:ext>
                </a:extLst>
              </a:tr>
              <a:tr h="439166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600">
                          <a:effectLst/>
                        </a:rPr>
                        <a:t>Распознавание и синтез речи, в том числе голосовые помощники, различные системы для автоматического голосового обслуживания клиентов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dirty="0">
                          <a:effectLst/>
                        </a:rPr>
                        <a:t>20%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dirty="0">
                          <a:effectLst/>
                        </a:rPr>
                        <a:t>41% 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06996800"/>
                  </a:ext>
                </a:extLst>
              </a:tr>
              <a:tr h="439166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600">
                          <a:effectLst/>
                        </a:rPr>
                        <a:t>Рекомендательные системы и интеллектуальные системы поддержки принятия решений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>
                          <a:effectLst/>
                        </a:rPr>
                        <a:t>22%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dirty="0">
                          <a:effectLst/>
                        </a:rPr>
                        <a:t>44% 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36244012"/>
                  </a:ext>
                </a:extLst>
              </a:tr>
              <a:tr h="219583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600">
                          <a:effectLst/>
                        </a:rPr>
                        <a:t>Технологии анализа данных, основанные на алгоритмах глубинного обучения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>
                          <a:effectLst/>
                        </a:rPr>
                        <a:t>26%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dirty="0">
                          <a:effectLst/>
                        </a:rPr>
                        <a:t>49% 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59400032"/>
                  </a:ext>
                </a:extLst>
              </a:tr>
              <a:tr h="439166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600">
                          <a:effectLst/>
                        </a:rPr>
                        <a:t>Технологии генерации изображения и видеоряда по запросу в форме описания или базового изображения с условиями его обработки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>
                          <a:effectLst/>
                        </a:rPr>
                        <a:t>13%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dirty="0">
                          <a:effectLst/>
                        </a:rPr>
                        <a:t>29%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6140986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59385D8-F20B-24A7-3F8D-02158BE7CCF7}"/>
              </a:ext>
            </a:extLst>
          </p:cNvPr>
          <p:cNvSpPr txBox="1"/>
          <p:nvPr/>
        </p:nvSpPr>
        <p:spPr>
          <a:xfrm>
            <a:off x="256032" y="896112"/>
            <a:ext cx="11585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Участники - </a:t>
            </a:r>
            <a:r>
              <a:rPr lang="ru-RU" b="1" dirty="0"/>
              <a:t>12 отраслей</a:t>
            </a:r>
            <a:r>
              <a:rPr lang="ru-RU" dirty="0"/>
              <a:t>: Авиастроение, Добыча нефти и природного газа, Добыча угля, Железнодорожный транспорт, Здравоохранение, ИКТ (IT-отрасль), Металлургия, Производство машин и оборудования, Производство электроэнергии, передача, распределение, Промышленная электроника и приборостроение, Сельское хозяйство и Судостроение. </a:t>
            </a:r>
          </a:p>
        </p:txBody>
      </p:sp>
      <p:pic>
        <p:nvPicPr>
          <p:cNvPr id="3" name="Рисунок 2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123FA2F9-FCCE-2009-0603-7C18BFE4D5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23"/>
          <a:stretch/>
        </p:blipFill>
        <p:spPr>
          <a:xfrm>
            <a:off x="11277135" y="-133333"/>
            <a:ext cx="714568" cy="81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9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6342B-BD08-6CCB-BE24-E9964078E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10BC1BC-E2F1-4441-2844-1AE6B8816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70" y="160620"/>
            <a:ext cx="11585448" cy="673799"/>
          </a:xfrm>
        </p:spPr>
        <p:txBody>
          <a:bodyPr>
            <a:normAutofit/>
          </a:bodyPr>
          <a:lstStyle/>
          <a:p>
            <a:r>
              <a:rPr lang="ru-RU" sz="3000" b="1" dirty="0">
                <a:latin typeface="IBM Plex Sans" panose="020B0503050203000203" pitchFamily="34" charset="0"/>
              </a:rPr>
              <a:t>Применение ИИ в разрезе отраслей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54330D61-DC32-B612-1BE4-1FFAC6D718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172124"/>
              </p:ext>
            </p:extLst>
          </p:nvPr>
        </p:nvGraphicFramePr>
        <p:xfrm>
          <a:off x="444404" y="753468"/>
          <a:ext cx="11336319" cy="5897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65870">
                  <a:extLst>
                    <a:ext uri="{9D8B030D-6E8A-4147-A177-3AD203B41FA5}">
                      <a16:colId xmlns:a16="http://schemas.microsoft.com/office/drawing/2014/main" val="4284100231"/>
                    </a:ext>
                  </a:extLst>
                </a:gridCol>
                <a:gridCol w="3127248">
                  <a:extLst>
                    <a:ext uri="{9D8B030D-6E8A-4147-A177-3AD203B41FA5}">
                      <a16:colId xmlns:a16="http://schemas.microsoft.com/office/drawing/2014/main" val="1858352913"/>
                    </a:ext>
                  </a:extLst>
                </a:gridCol>
                <a:gridCol w="2743201">
                  <a:extLst>
                    <a:ext uri="{9D8B030D-6E8A-4147-A177-3AD203B41FA5}">
                      <a16:colId xmlns:a16="http://schemas.microsoft.com/office/drawing/2014/main" val="2639074256"/>
                    </a:ext>
                  </a:extLst>
                </a:gridCol>
              </a:tblGrid>
              <a:tr h="4559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Отрасли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400" dirty="0">
                          <a:effectLst/>
                        </a:rPr>
                        <a:t>Применение в настоящее время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400" dirty="0">
                          <a:effectLst/>
                        </a:rPr>
                        <a:t>Применение в ближайшие 5 лет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26914681"/>
                  </a:ext>
                </a:extLst>
              </a:tr>
              <a:tr h="304418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2400" dirty="0"/>
                        <a:t>Авиастроение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400" dirty="0"/>
                        <a:t>28%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400" dirty="0"/>
                        <a:t>52%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63978201"/>
                  </a:ext>
                </a:extLst>
              </a:tr>
              <a:tr h="22798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2400" dirty="0"/>
                        <a:t>Добыча нефти и природного газа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400" dirty="0"/>
                        <a:t>46%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400" dirty="0"/>
                        <a:t>62%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3896356"/>
                  </a:ext>
                </a:extLst>
              </a:tr>
              <a:tr h="22798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2400" dirty="0"/>
                        <a:t>Добыча угля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400" dirty="0"/>
                        <a:t>43%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400" dirty="0"/>
                        <a:t>54%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99747392"/>
                  </a:ext>
                </a:extLst>
              </a:tr>
              <a:tr h="22798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2400" dirty="0"/>
                        <a:t>Железнодорожный транспорт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400" dirty="0"/>
                        <a:t>86%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400" dirty="0"/>
                        <a:t>97%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90190992"/>
                  </a:ext>
                </a:extLst>
              </a:tr>
              <a:tr h="22798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2400" dirty="0"/>
                        <a:t>Здравоохранение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400" dirty="0"/>
                        <a:t>72%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400" dirty="0"/>
                        <a:t>93% 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06996800"/>
                  </a:ext>
                </a:extLst>
              </a:tr>
              <a:tr h="22798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2400" dirty="0"/>
                        <a:t>ИКТ (IT-отрасль)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400" dirty="0"/>
                        <a:t>88%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400" dirty="0"/>
                        <a:t>96% 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36244012"/>
                  </a:ext>
                </a:extLst>
              </a:tr>
              <a:tr h="22798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2400" dirty="0"/>
                        <a:t>Металлургия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400" dirty="0"/>
                        <a:t>69%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400" dirty="0"/>
                        <a:t>92%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59400032"/>
                  </a:ext>
                </a:extLst>
              </a:tr>
              <a:tr h="23926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2400" dirty="0"/>
                        <a:t>Производство машин и оборудования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400" dirty="0"/>
                        <a:t>54%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400" dirty="0"/>
                        <a:t>62%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61409867"/>
                  </a:ext>
                </a:extLst>
              </a:tr>
              <a:tr h="23083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2400" dirty="0"/>
                        <a:t>Производство электроэнергии, передача, распределение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400" dirty="0"/>
                        <a:t>36%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400" dirty="0"/>
                        <a:t>57%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22658639"/>
                  </a:ext>
                </a:extLst>
              </a:tr>
              <a:tr h="22798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2400" dirty="0"/>
                        <a:t>Промышленная электроника и приборостроение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400" dirty="0"/>
                        <a:t>50%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400" dirty="0"/>
                        <a:t>73%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79976713"/>
                  </a:ext>
                </a:extLst>
              </a:tr>
              <a:tr h="22798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2400" dirty="0"/>
                        <a:t>Судостроение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400" dirty="0"/>
                        <a:t>55%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400" dirty="0"/>
                        <a:t>64%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4916002"/>
                  </a:ext>
                </a:extLst>
              </a:tr>
              <a:tr h="410601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2400" dirty="0"/>
                        <a:t>Сельское хозяйство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400" dirty="0"/>
                        <a:t>34%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400" dirty="0"/>
                        <a:t>67%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14085704"/>
                  </a:ext>
                </a:extLst>
              </a:tr>
            </a:tbl>
          </a:graphicData>
        </a:graphic>
      </p:graphicFrame>
      <p:pic>
        <p:nvPicPr>
          <p:cNvPr id="3" name="Рисунок 2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2E13B93E-4ADE-C343-8167-E1CE0F6A7B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23"/>
          <a:stretch/>
        </p:blipFill>
        <p:spPr>
          <a:xfrm>
            <a:off x="11277135" y="-133333"/>
            <a:ext cx="714568" cy="81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48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9112BC-EE06-A1D2-24BD-9E9EEC9B1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939" y="313020"/>
            <a:ext cx="8693772" cy="673799"/>
          </a:xfrm>
        </p:spPr>
        <p:txBody>
          <a:bodyPr>
            <a:normAutofit fontScale="90000"/>
          </a:bodyPr>
          <a:lstStyle/>
          <a:p>
            <a:r>
              <a:rPr lang="ru-RU" sz="3000" b="1" dirty="0">
                <a:latin typeface="IBM Plex Sans" panose="020B0503050203000203" pitchFamily="34" charset="0"/>
              </a:rPr>
              <a:t>Влияние цифровой трансформации на динамику профессионально-квалификационной структуры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3C8152-0560-470B-5552-119C4C359CDF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ECF65D-2D9F-85CB-EC89-A2AD550F2BEE}"/>
              </a:ext>
            </a:extLst>
          </p:cNvPr>
          <p:cNvSpPr txBox="1"/>
          <p:nvPr/>
        </p:nvSpPr>
        <p:spPr>
          <a:xfrm>
            <a:off x="645371" y="1524000"/>
            <a:ext cx="39510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017" hangingPunct="0"/>
            <a:r>
              <a:rPr lang="ru-RU" sz="2500" b="1" dirty="0">
                <a:latin typeface="IBM Plex Sans" panose="020B0503050203000203" pitchFamily="34" charset="0"/>
                <a:ea typeface="+mj-ea"/>
                <a:cs typeface="+mj-cs"/>
              </a:rPr>
              <a:t>Реновация профессий, квалификаций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65559659-2DEA-4637-00E9-24D75489D71F}"/>
              </a:ext>
            </a:extLst>
          </p:cNvPr>
          <p:cNvCxnSpPr>
            <a:cxnSpLocks/>
          </p:cNvCxnSpPr>
          <p:nvPr/>
        </p:nvCxnSpPr>
        <p:spPr>
          <a:xfrm>
            <a:off x="5047488" y="1743456"/>
            <a:ext cx="1865376" cy="0"/>
          </a:xfrm>
          <a:prstGeom prst="straightConnector1">
            <a:avLst/>
          </a:prstGeom>
          <a:ln w="28575">
            <a:solidFill>
              <a:srgbClr val="5A189C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5117E7A-779A-8F31-8CD8-FEEF364E06BF}"/>
              </a:ext>
            </a:extLst>
          </p:cNvPr>
          <p:cNvSpPr txBox="1"/>
          <p:nvPr/>
        </p:nvSpPr>
        <p:spPr>
          <a:xfrm>
            <a:off x="7449312" y="1414272"/>
            <a:ext cx="449884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017" hangingPunct="0"/>
            <a:r>
              <a:rPr lang="ru-RU" sz="2500" b="1" dirty="0">
                <a:latin typeface="IBM Plex Sans" panose="020B0503050203000203" pitchFamily="34" charset="0"/>
                <a:ea typeface="+mj-ea"/>
                <a:cs typeface="+mj-cs"/>
              </a:rPr>
              <a:t>Отдельные компетенции, обеспечивающие работу с новыми технологиями </a:t>
            </a:r>
            <a:endParaRPr lang="ru-RU" sz="2500" b="1" dirty="0">
              <a:solidFill>
                <a:srgbClr val="5A189C"/>
              </a:solidFill>
              <a:latin typeface="IBM Plex Sans" panose="020B0503050203000203" pitchFamily="34" charset="0"/>
              <a:ea typeface="+mj-ea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AEDB0A-BC69-3BDB-8EF6-46696A9BCC94}"/>
              </a:ext>
            </a:extLst>
          </p:cNvPr>
          <p:cNvSpPr txBox="1"/>
          <p:nvPr/>
        </p:nvSpPr>
        <p:spPr>
          <a:xfrm>
            <a:off x="575267" y="3553968"/>
            <a:ext cx="395101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017" hangingPunct="0"/>
            <a:r>
              <a:rPr lang="ru-RU" sz="2500" b="1" dirty="0">
                <a:latin typeface="IBM Plex Sans" panose="020B0503050203000203" pitchFamily="34" charset="0"/>
                <a:ea typeface="+mj-ea"/>
                <a:cs typeface="+mj-cs"/>
              </a:rPr>
              <a:t>Новый вид профессиональной деятельности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2C479744-8555-EAA7-F11D-B21C796B8A41}"/>
              </a:ext>
            </a:extLst>
          </p:cNvPr>
          <p:cNvCxnSpPr>
            <a:cxnSpLocks/>
          </p:cNvCxnSpPr>
          <p:nvPr/>
        </p:nvCxnSpPr>
        <p:spPr>
          <a:xfrm>
            <a:off x="5065776" y="4126992"/>
            <a:ext cx="1865376" cy="0"/>
          </a:xfrm>
          <a:prstGeom prst="straightConnector1">
            <a:avLst/>
          </a:prstGeom>
          <a:ln w="28575">
            <a:solidFill>
              <a:srgbClr val="5A189C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83C3AF6-BD54-6D82-3A68-D2794B9A87FA}"/>
              </a:ext>
            </a:extLst>
          </p:cNvPr>
          <p:cNvSpPr txBox="1"/>
          <p:nvPr/>
        </p:nvSpPr>
        <p:spPr>
          <a:xfrm>
            <a:off x="7528560" y="3139440"/>
            <a:ext cx="441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017" hangingPunct="0"/>
            <a:r>
              <a:rPr lang="ru-RU" sz="2500" b="1" dirty="0">
                <a:latin typeface="IBM Plex Sans" panose="020B0503050203000203" pitchFamily="34" charset="0"/>
                <a:ea typeface="+mj-ea"/>
                <a:cs typeface="+mj-cs"/>
              </a:rPr>
              <a:t>Новая квалификация, ранее не входившая в квалификационные справочники</a:t>
            </a:r>
            <a:endParaRPr lang="ru-RU" sz="2500" b="1" dirty="0">
              <a:solidFill>
                <a:srgbClr val="5A189C"/>
              </a:solidFill>
              <a:latin typeface="IBM Plex Sans" panose="020B0503050203000203" pitchFamily="34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CC9D60-78B0-B674-15F8-C41056D346C7}"/>
              </a:ext>
            </a:extLst>
          </p:cNvPr>
          <p:cNvSpPr txBox="1"/>
          <p:nvPr/>
        </p:nvSpPr>
        <p:spPr>
          <a:xfrm>
            <a:off x="563075" y="5489448"/>
            <a:ext cx="39510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017" hangingPunct="0"/>
            <a:r>
              <a:rPr lang="ru-RU" sz="2500" b="1" dirty="0">
                <a:latin typeface="IBM Plex Sans" panose="020B0503050203000203" pitchFamily="34" charset="0"/>
                <a:ea typeface="+mj-ea"/>
                <a:cs typeface="+mj-cs"/>
              </a:rPr>
              <a:t>Исчезающие профессии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B4E4110D-FABC-3F08-57A4-CF44157A5219}"/>
              </a:ext>
            </a:extLst>
          </p:cNvPr>
          <p:cNvCxnSpPr>
            <a:cxnSpLocks/>
          </p:cNvCxnSpPr>
          <p:nvPr/>
        </p:nvCxnSpPr>
        <p:spPr>
          <a:xfrm>
            <a:off x="5035296" y="5980176"/>
            <a:ext cx="1865376" cy="0"/>
          </a:xfrm>
          <a:prstGeom prst="straightConnector1">
            <a:avLst/>
          </a:prstGeom>
          <a:ln w="28575">
            <a:solidFill>
              <a:srgbClr val="5A189C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5B488F3-5C13-F1B1-372D-AA957A5025DD}"/>
              </a:ext>
            </a:extLst>
          </p:cNvPr>
          <p:cNvSpPr txBox="1"/>
          <p:nvPr/>
        </p:nvSpPr>
        <p:spPr>
          <a:xfrm>
            <a:off x="7589520" y="5111496"/>
            <a:ext cx="441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017" hangingPunct="0"/>
            <a:r>
              <a:rPr lang="ru-RU" sz="2500" b="1" dirty="0">
                <a:latin typeface="IBM Plex Sans" panose="020B0503050203000203" pitchFamily="34" charset="0"/>
                <a:ea typeface="+mj-ea"/>
                <a:cs typeface="+mj-cs"/>
              </a:rPr>
              <a:t>Виды деятельности, утрачивающие актуальность в результате автоматизации труда</a:t>
            </a:r>
          </a:p>
        </p:txBody>
      </p:sp>
      <p:pic>
        <p:nvPicPr>
          <p:cNvPr id="4" name="Рисунок 3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89333BC-643F-6152-063D-7A21721128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23"/>
          <a:stretch/>
        </p:blipFill>
        <p:spPr>
          <a:xfrm>
            <a:off x="11277135" y="-133333"/>
            <a:ext cx="714568" cy="81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11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522EA0F-56C6-881F-44B0-9FE3EE9F65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966257"/>
              </p:ext>
            </p:extLst>
          </p:nvPr>
        </p:nvGraphicFramePr>
        <p:xfrm>
          <a:off x="338328" y="786384"/>
          <a:ext cx="11347704" cy="4922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74112">
                  <a:extLst>
                    <a:ext uri="{9D8B030D-6E8A-4147-A177-3AD203B41FA5}">
                      <a16:colId xmlns:a16="http://schemas.microsoft.com/office/drawing/2014/main" val="1309621960"/>
                    </a:ext>
                  </a:extLst>
                </a:gridCol>
                <a:gridCol w="2798318">
                  <a:extLst>
                    <a:ext uri="{9D8B030D-6E8A-4147-A177-3AD203B41FA5}">
                      <a16:colId xmlns:a16="http://schemas.microsoft.com/office/drawing/2014/main" val="343104154"/>
                    </a:ext>
                  </a:extLst>
                </a:gridCol>
                <a:gridCol w="2629956">
                  <a:extLst>
                    <a:ext uri="{9D8B030D-6E8A-4147-A177-3AD203B41FA5}">
                      <a16:colId xmlns:a16="http://schemas.microsoft.com/office/drawing/2014/main" val="803399378"/>
                    </a:ext>
                  </a:extLst>
                </a:gridCol>
                <a:gridCol w="1645318">
                  <a:extLst>
                    <a:ext uri="{9D8B030D-6E8A-4147-A177-3AD203B41FA5}">
                      <a16:colId xmlns:a16="http://schemas.microsoft.com/office/drawing/2014/main" val="3680767883"/>
                    </a:ext>
                  </a:extLst>
                </a:gridCol>
              </a:tblGrid>
              <a:tr h="276472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900">
                          <a:effectLst/>
                        </a:rPr>
                        <a:t>Область профессиональной деятельности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900" dirty="0">
                          <a:effectLst/>
                        </a:rPr>
                        <a:t>Изменится профессия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900">
                          <a:effectLst/>
                        </a:rPr>
                        <a:t>Не изменится профессия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8346881"/>
                  </a:ext>
                </a:extLst>
              </a:tr>
              <a:tr h="5529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900">
                          <a:effectLst/>
                        </a:rPr>
                        <a:t>исчезнут некоторые трудовые функции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900">
                          <a:effectLst/>
                        </a:rPr>
                        <a:t>появятся новые трудовые функции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033391"/>
                  </a:ext>
                </a:extLst>
              </a:tr>
              <a:tr h="276472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900">
                          <a:effectLst/>
                        </a:rPr>
                        <a:t>Авиастроение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900">
                          <a:effectLst/>
                        </a:rPr>
                        <a:t>48%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900">
                          <a:effectLst/>
                        </a:rPr>
                        <a:t>27%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900">
                          <a:effectLst/>
                        </a:rPr>
                        <a:t>25%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70218871"/>
                  </a:ext>
                </a:extLst>
              </a:tr>
              <a:tr h="276472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900">
                          <a:effectLst/>
                        </a:rPr>
                        <a:t>Добыча нефти и природного газа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900">
                          <a:effectLst/>
                        </a:rPr>
                        <a:t>44%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900">
                          <a:effectLst/>
                        </a:rPr>
                        <a:t>20%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900">
                          <a:effectLst/>
                        </a:rPr>
                        <a:t>36%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03276670"/>
                  </a:ext>
                </a:extLst>
              </a:tr>
              <a:tr h="276472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900">
                          <a:effectLst/>
                        </a:rPr>
                        <a:t>Добыча угля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900">
                          <a:effectLst/>
                        </a:rPr>
                        <a:t>14%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900">
                          <a:effectLst/>
                        </a:rPr>
                        <a:t>10%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900">
                          <a:effectLst/>
                        </a:rPr>
                        <a:t>75%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67528009"/>
                  </a:ext>
                </a:extLst>
              </a:tr>
              <a:tr h="276472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900" dirty="0">
                          <a:effectLst/>
                        </a:rPr>
                        <a:t>Железнодорожный транспорт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900" dirty="0">
                          <a:solidFill>
                            <a:schemeClr val="tx1"/>
                          </a:solidFill>
                          <a:effectLst/>
                        </a:rPr>
                        <a:t>43%</a:t>
                      </a:r>
                      <a:endParaRPr lang="ru-RU" sz="1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900" dirty="0">
                          <a:solidFill>
                            <a:schemeClr val="tx1"/>
                          </a:solidFill>
                          <a:effectLst/>
                        </a:rPr>
                        <a:t>21%</a:t>
                      </a:r>
                      <a:endParaRPr lang="ru-RU" sz="1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900" dirty="0">
                          <a:solidFill>
                            <a:schemeClr val="tx1"/>
                          </a:solidFill>
                          <a:effectLst/>
                        </a:rPr>
                        <a:t>36%</a:t>
                      </a:r>
                      <a:endParaRPr lang="ru-RU" sz="1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20734122"/>
                  </a:ext>
                </a:extLst>
              </a:tr>
              <a:tr h="276472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900">
                          <a:effectLst/>
                        </a:rPr>
                        <a:t>Здравоохранение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900">
                          <a:effectLst/>
                        </a:rPr>
                        <a:t>19%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900">
                          <a:effectLst/>
                        </a:rPr>
                        <a:t>27%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900">
                          <a:effectLst/>
                        </a:rPr>
                        <a:t>54%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5412156"/>
                  </a:ext>
                </a:extLst>
              </a:tr>
              <a:tr h="276472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900">
                          <a:effectLst/>
                        </a:rPr>
                        <a:t>ИКТ (IT-отрасль)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900">
                          <a:effectLst/>
                        </a:rPr>
                        <a:t>18%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900">
                          <a:effectLst/>
                        </a:rPr>
                        <a:t>14%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900">
                          <a:effectLst/>
                        </a:rPr>
                        <a:t>68%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90793526"/>
                  </a:ext>
                </a:extLst>
              </a:tr>
              <a:tr h="276472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900">
                          <a:effectLst/>
                        </a:rPr>
                        <a:t>Металлургия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900">
                          <a:effectLst/>
                        </a:rPr>
                        <a:t>45%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900">
                          <a:effectLst/>
                        </a:rPr>
                        <a:t>22%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900">
                          <a:effectLst/>
                        </a:rPr>
                        <a:t>33%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8802710"/>
                  </a:ext>
                </a:extLst>
              </a:tr>
              <a:tr h="276472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900">
                          <a:effectLst/>
                        </a:rPr>
                        <a:t>Производство машин и оборудования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900">
                          <a:effectLst/>
                        </a:rPr>
                        <a:t>44%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900">
                          <a:effectLst/>
                        </a:rPr>
                        <a:t>23%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900">
                          <a:effectLst/>
                        </a:rPr>
                        <a:t>33%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506437"/>
                  </a:ext>
                </a:extLst>
              </a:tr>
              <a:tr h="552943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900">
                          <a:effectLst/>
                        </a:rPr>
                        <a:t>Производство электроэнергии, передача, распределение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900" dirty="0">
                          <a:effectLst/>
                        </a:rPr>
                        <a:t>19%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900">
                          <a:effectLst/>
                        </a:rPr>
                        <a:t>11%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900">
                          <a:effectLst/>
                        </a:rPr>
                        <a:t>70%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1043395"/>
                  </a:ext>
                </a:extLst>
              </a:tr>
              <a:tr h="552943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900">
                          <a:effectLst/>
                        </a:rPr>
                        <a:t>Промышленная электроника и приборостроение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900">
                          <a:effectLst/>
                        </a:rPr>
                        <a:t>10%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900">
                          <a:effectLst/>
                        </a:rPr>
                        <a:t>24%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900">
                          <a:effectLst/>
                        </a:rPr>
                        <a:t>66%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53350051"/>
                  </a:ext>
                </a:extLst>
              </a:tr>
              <a:tr h="276472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900">
                          <a:effectLst/>
                        </a:rPr>
                        <a:t>Сельское хозяйство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900">
                          <a:effectLst/>
                        </a:rPr>
                        <a:t>21%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900">
                          <a:effectLst/>
                        </a:rPr>
                        <a:t>26%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900">
                          <a:effectLst/>
                        </a:rPr>
                        <a:t>53%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56395708"/>
                  </a:ext>
                </a:extLst>
              </a:tr>
              <a:tr h="276472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900">
                          <a:effectLst/>
                        </a:rPr>
                        <a:t>Судостроение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900">
                          <a:effectLst/>
                        </a:rPr>
                        <a:t>27%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900">
                          <a:effectLst/>
                        </a:rPr>
                        <a:t>43%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900" dirty="0">
                          <a:effectLst/>
                        </a:rPr>
                        <a:t>30%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6867129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38390EA-C2AB-2F4F-D7CB-2EC0E96CA725}"/>
              </a:ext>
            </a:extLst>
          </p:cNvPr>
          <p:cNvSpPr txBox="1"/>
          <p:nvPr/>
        </p:nvSpPr>
        <p:spPr>
          <a:xfrm>
            <a:off x="585216" y="201168"/>
            <a:ext cx="9857231" cy="507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r>
              <a:rPr lang="ru-RU" dirty="0"/>
              <a:t>Перспективы развития профессий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AB153E-E754-2422-8A7C-90E5C9BDE2A6}"/>
              </a:ext>
            </a:extLst>
          </p:cNvPr>
          <p:cNvSpPr txBox="1"/>
          <p:nvPr/>
        </p:nvSpPr>
        <p:spPr>
          <a:xfrm>
            <a:off x="502920" y="6025896"/>
            <a:ext cx="11274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Возникновение новых профессий в результате внедрения новых технологий происходит реже, чем появление новых трудовых функций в существующих профессиях. </a:t>
            </a:r>
          </a:p>
        </p:txBody>
      </p:sp>
      <p:pic>
        <p:nvPicPr>
          <p:cNvPr id="3" name="Рисунок 2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7B56C19-4FBC-14F6-54B4-44B5E5CB4F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23"/>
          <a:stretch/>
        </p:blipFill>
        <p:spPr>
          <a:xfrm>
            <a:off x="11277135" y="-133333"/>
            <a:ext cx="714568" cy="81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993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A2AEC83-11EA-26F2-C1A1-C63C44532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16" y="938657"/>
            <a:ext cx="10768584" cy="435133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/>
              <a:t>Новые профессии </a:t>
            </a:r>
            <a:r>
              <a:rPr lang="ru-RU" dirty="0"/>
              <a:t>с выраженным спросом на рынке труда (востребованность в не менее чем 3 отраслях): </a:t>
            </a:r>
          </a:p>
          <a:p>
            <a:pPr marL="0" indent="0">
              <a:buNone/>
            </a:pPr>
            <a:r>
              <a:rPr lang="ru-RU" dirty="0" err="1"/>
              <a:t>Prompt</a:t>
            </a:r>
            <a:r>
              <a:rPr lang="ru-RU" dirty="0"/>
              <a:t>-инженер, BI-аналитик, ML-инженер, </a:t>
            </a:r>
            <a:r>
              <a:rPr lang="ru-RU" dirty="0" err="1"/>
              <a:t>Gpt</a:t>
            </a:r>
            <a:r>
              <a:rPr lang="ru-RU" dirty="0"/>
              <a:t>-технолог, </a:t>
            </a:r>
            <a:r>
              <a:rPr lang="ru-RU" dirty="0" err="1"/>
              <a:t>DevOps</a:t>
            </a:r>
            <a:r>
              <a:rPr lang="ru-RU" dirty="0"/>
              <a:t>-инженер, </a:t>
            </a:r>
            <a:r>
              <a:rPr lang="en-US" dirty="0"/>
              <a:t>AI-</a:t>
            </a:r>
            <a:r>
              <a:rPr lang="ru-RU" dirty="0"/>
              <a:t>тренер 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/>
              <a:t>Исчезающие профессии </a:t>
            </a:r>
            <a:r>
              <a:rPr lang="ru-RU" dirty="0"/>
              <a:t>(сокращение спроса в ближайшие 5 лет): </a:t>
            </a:r>
          </a:p>
          <a:p>
            <a:pPr marL="0" indent="0">
              <a:buNone/>
            </a:pPr>
            <a:r>
              <a:rPr lang="ru-RU" dirty="0"/>
              <a:t>грузчик, дояр, оператор конвейерной линии оборудования, кассир, упаковщик, комплектовщик, маркировщик, дежурный по выдаче справок, машинист паровоза, оператор связи, оператор колл-центра, лаборант пробирного анализа, водитель погрузчика, комплектовщик, шлифовщик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82C94F-76CD-670C-294A-3C31D6A3A623}"/>
              </a:ext>
            </a:extLst>
          </p:cNvPr>
          <p:cNvSpPr txBox="1"/>
          <p:nvPr/>
        </p:nvSpPr>
        <p:spPr>
          <a:xfrm>
            <a:off x="585216" y="201168"/>
            <a:ext cx="9857231" cy="512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r>
              <a:rPr lang="ru-RU" dirty="0"/>
              <a:t>Новые и исчезающие профессии</a:t>
            </a:r>
          </a:p>
        </p:txBody>
      </p:sp>
      <p:pic>
        <p:nvPicPr>
          <p:cNvPr id="4" name="Рисунок 3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CFE53E4-E622-7528-A616-6C524C2704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23"/>
          <a:stretch/>
        </p:blipFill>
        <p:spPr>
          <a:xfrm>
            <a:off x="11277135" y="-133333"/>
            <a:ext cx="714568" cy="81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18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7C64A3C-2589-3519-D4BD-79FE0DE32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728345"/>
            <a:ext cx="11439144" cy="1511935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ru-RU" i="1" dirty="0"/>
              <a:t>нехватка специалистов, владеющих необходимыми компетенциями для применения ИИ</a:t>
            </a:r>
            <a:r>
              <a:rPr lang="ru-RU" dirty="0"/>
              <a:t> (отметили 48% респондентов), </a:t>
            </a:r>
          </a:p>
          <a:p>
            <a:pPr>
              <a:buFontTx/>
              <a:buChar char="-"/>
            </a:pPr>
            <a:r>
              <a:rPr lang="ru-RU" i="1" dirty="0"/>
              <a:t>необходимость массового повышения квалификации работников</a:t>
            </a:r>
            <a:r>
              <a:rPr lang="ru-RU" dirty="0"/>
              <a:t> (49% респондентов).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901967-75EE-B784-7F50-ADF1777F620E}"/>
              </a:ext>
            </a:extLst>
          </p:cNvPr>
          <p:cNvSpPr txBox="1"/>
          <p:nvPr/>
        </p:nvSpPr>
        <p:spPr>
          <a:xfrm>
            <a:off x="466344" y="219456"/>
            <a:ext cx="8144256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r>
              <a:rPr lang="ru-RU" dirty="0"/>
              <a:t>Риски внедрения ИИ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FAA97D-F55C-3A42-DB17-2FE9E94EEBDE}"/>
              </a:ext>
            </a:extLst>
          </p:cNvPr>
          <p:cNvSpPr txBox="1"/>
          <p:nvPr/>
        </p:nvSpPr>
        <p:spPr>
          <a:xfrm>
            <a:off x="448056" y="2250589"/>
            <a:ext cx="54955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Высокие риски нехватки специалистов, владеющих ИИ-компетенциями:</a:t>
            </a:r>
          </a:p>
          <a:p>
            <a:r>
              <a:rPr lang="ru-RU" sz="2400" dirty="0"/>
              <a:t>62 % - сельское хозяйство, </a:t>
            </a:r>
          </a:p>
          <a:p>
            <a:r>
              <a:rPr lang="ru-RU" sz="2400" dirty="0"/>
              <a:t>60% - добыча угля, </a:t>
            </a:r>
          </a:p>
          <a:p>
            <a:r>
              <a:rPr lang="ru-RU" sz="2400" dirty="0"/>
              <a:t>57% - железнодорожный транспорт, </a:t>
            </a:r>
          </a:p>
          <a:p>
            <a:r>
              <a:rPr lang="ru-RU" sz="2400" dirty="0"/>
              <a:t>57% - производство машин и оборудования.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17BB17-D7AC-6AC6-D754-A3ACF1BD4202}"/>
              </a:ext>
            </a:extLst>
          </p:cNvPr>
          <p:cNvSpPr txBox="1"/>
          <p:nvPr/>
        </p:nvSpPr>
        <p:spPr>
          <a:xfrm>
            <a:off x="5879592" y="2231136"/>
            <a:ext cx="59283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Высокая вероятность необходимости массового повышения квалификации:</a:t>
            </a:r>
          </a:p>
          <a:p>
            <a:r>
              <a:rPr lang="ru-RU" sz="2400" dirty="0"/>
              <a:t>70% - железнодорожный транспорт, </a:t>
            </a:r>
          </a:p>
          <a:p>
            <a:r>
              <a:rPr lang="ru-RU" sz="2400" dirty="0"/>
              <a:t>65% - сельское хозяйство, </a:t>
            </a:r>
          </a:p>
          <a:p>
            <a:r>
              <a:rPr lang="ru-RU" sz="2400" dirty="0"/>
              <a:t>57% - промышленная электроника и приборостроение.</a:t>
            </a:r>
          </a:p>
          <a:p>
            <a:endParaRPr lang="ru-RU" sz="2400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48B22853-3A7B-B932-F358-3695B37D8C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407155"/>
              </p:ext>
            </p:extLst>
          </p:nvPr>
        </p:nvGraphicFramePr>
        <p:xfrm>
          <a:off x="429767" y="5057426"/>
          <a:ext cx="11561935" cy="121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425">
                  <a:extLst>
                    <a:ext uri="{9D8B030D-6E8A-4147-A177-3AD203B41FA5}">
                      <a16:colId xmlns:a16="http://schemas.microsoft.com/office/drawing/2014/main" val="3612546433"/>
                    </a:ext>
                  </a:extLst>
                </a:gridCol>
                <a:gridCol w="2112264">
                  <a:extLst>
                    <a:ext uri="{9D8B030D-6E8A-4147-A177-3AD203B41FA5}">
                      <a16:colId xmlns:a16="http://schemas.microsoft.com/office/drawing/2014/main" val="2697696977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val="4261866168"/>
                    </a:ext>
                  </a:extLst>
                </a:gridCol>
                <a:gridCol w="2148840">
                  <a:extLst>
                    <a:ext uri="{9D8B030D-6E8A-4147-A177-3AD203B41FA5}">
                      <a16:colId xmlns:a16="http://schemas.microsoft.com/office/drawing/2014/main" val="594499749"/>
                    </a:ext>
                  </a:extLst>
                </a:gridCol>
                <a:gridCol w="2399646">
                  <a:extLst>
                    <a:ext uri="{9D8B030D-6E8A-4147-A177-3AD203B41FA5}">
                      <a16:colId xmlns:a16="http://schemas.microsoft.com/office/drawing/2014/main" val="41778441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Некорректная информация от ИИ</a:t>
                      </a:r>
                    </a:p>
                    <a:p>
                      <a:pPr algn="ctr">
                        <a:buNone/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</a:rPr>
                        <a:t>30%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dirty="0">
                          <a:effectLst/>
                        </a:rPr>
                        <a:t>Массовое</a:t>
                      </a:r>
                    </a:p>
                    <a:p>
                      <a:pPr algn="ctr">
                        <a:buNone/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высвобождение</a:t>
                      </a:r>
                    </a:p>
                    <a:p>
                      <a:pPr algn="ctr">
                        <a:buNone/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работников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</a:rPr>
                        <a:t>9%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dirty="0">
                          <a:effectLst/>
                        </a:rPr>
                        <a:t>Передача ИИ функции принятия решений бизнес-задач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</a:rPr>
                        <a:t>9%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dirty="0">
                          <a:effectLst/>
                        </a:rPr>
                        <a:t>Снижение управляемости</a:t>
                      </a:r>
                    </a:p>
                    <a:p>
                      <a:pPr algn="ctr">
                        <a:buNone/>
                      </a:pPr>
                      <a:r>
                        <a:rPr lang="ru-RU" sz="1600" dirty="0">
                          <a:effectLst/>
                        </a:rPr>
                        <a:t>организацией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</a:rPr>
                        <a:t>14%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dirty="0">
                          <a:effectLst/>
                        </a:rPr>
                        <a:t>Снижение </a:t>
                      </a:r>
                      <a:r>
                        <a:rPr lang="ru-RU" sz="1600" dirty="0" err="1">
                          <a:effectLst/>
                        </a:rPr>
                        <a:t>информа-ционной</a:t>
                      </a:r>
                      <a:r>
                        <a:rPr lang="ru-RU" sz="1600" dirty="0">
                          <a:effectLst/>
                        </a:rPr>
                        <a:t> безопасности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</a:rPr>
                        <a:t>29%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0079511"/>
                  </a:ext>
                </a:extLst>
              </a:tr>
            </a:tbl>
          </a:graphicData>
        </a:graphic>
      </p:graphicFrame>
      <p:pic>
        <p:nvPicPr>
          <p:cNvPr id="8" name="Рисунок 7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B8FC4AA6-5E1F-2CE0-458F-53391058BC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23"/>
          <a:stretch/>
        </p:blipFill>
        <p:spPr>
          <a:xfrm>
            <a:off x="11277135" y="-133333"/>
            <a:ext cx="714568" cy="81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22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F72D197-92FC-6D03-6029-BDD6C639B16B}"/>
              </a:ext>
            </a:extLst>
          </p:cNvPr>
          <p:cNvSpPr txBox="1"/>
          <p:nvPr/>
        </p:nvSpPr>
        <p:spPr>
          <a:xfrm>
            <a:off x="384048" y="246888"/>
            <a:ext cx="10579608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r>
              <a:rPr lang="ru-RU" dirty="0"/>
              <a:t>Вызовы для системы образования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9AAF51-1D11-925C-F6D0-8A35B700A2F6}"/>
              </a:ext>
            </a:extLst>
          </p:cNvPr>
          <p:cNvSpPr txBox="1"/>
          <p:nvPr/>
        </p:nvSpPr>
        <p:spPr>
          <a:xfrm>
            <a:off x="216816" y="1114248"/>
            <a:ext cx="4995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Гибридизация профессий (квалификаций)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5FF176-1427-8D2B-31D8-D8E864906E5C}"/>
              </a:ext>
            </a:extLst>
          </p:cNvPr>
          <p:cNvSpPr txBox="1"/>
          <p:nvPr/>
        </p:nvSpPr>
        <p:spPr>
          <a:xfrm>
            <a:off x="7260336" y="1216683"/>
            <a:ext cx="4590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Отраслевой подход в образовательных программах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0AF4AA-C3EC-3FBA-0D14-0E359FB03CE8}"/>
              </a:ext>
            </a:extLst>
          </p:cNvPr>
          <p:cNvSpPr txBox="1"/>
          <p:nvPr/>
        </p:nvSpPr>
        <p:spPr>
          <a:xfrm>
            <a:off x="216816" y="2628476"/>
            <a:ext cx="430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Модель </a:t>
            </a:r>
            <a:r>
              <a:rPr lang="en-US" sz="2400" dirty="0"/>
              <a:t>stackable credentials</a:t>
            </a:r>
            <a:r>
              <a:rPr lang="ru-RU" sz="2400" dirty="0"/>
              <a:t> (распределенное</a:t>
            </a:r>
          </a:p>
          <a:p>
            <a:r>
              <a:rPr lang="ru-RU" sz="2400" dirty="0"/>
              <a:t>во времени накопление кредитов)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3E0E02-4578-6E8D-BA39-FF139A5D7D5E}"/>
              </a:ext>
            </a:extLst>
          </p:cNvPr>
          <p:cNvSpPr txBox="1"/>
          <p:nvPr/>
        </p:nvSpPr>
        <p:spPr>
          <a:xfrm>
            <a:off x="7260336" y="2584327"/>
            <a:ext cx="47509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Длинные образовательные программы (полный курс), «синдром Коменского» - учить всему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0A3CF1-8E2A-64F2-3216-206A2D368C4E}"/>
              </a:ext>
            </a:extLst>
          </p:cNvPr>
          <p:cNvSpPr txBox="1"/>
          <p:nvPr/>
        </p:nvSpPr>
        <p:spPr>
          <a:xfrm>
            <a:off x="246665" y="4752680"/>
            <a:ext cx="5241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Запрос на «мягкие» навыки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60DFCA-AA11-F3CB-C47F-8B5B8F929B5B}"/>
              </a:ext>
            </a:extLst>
          </p:cNvPr>
          <p:cNvSpPr txBox="1"/>
          <p:nvPr/>
        </p:nvSpPr>
        <p:spPr>
          <a:xfrm>
            <a:off x="7337320" y="4788848"/>
            <a:ext cx="4750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Преимущественно </a:t>
            </a:r>
            <a:r>
              <a:rPr lang="ru-RU" sz="2400" dirty="0" err="1"/>
              <a:t>знаниевый</a:t>
            </a:r>
            <a:r>
              <a:rPr lang="ru-RU" sz="2400" dirty="0"/>
              <a:t> подход в содержании, технологиях обучения и оценки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E4BC90-DB5B-764E-CA9B-4C7E94F92A3A}"/>
              </a:ext>
            </a:extLst>
          </p:cNvPr>
          <p:cNvSpPr txBox="1"/>
          <p:nvPr/>
        </p:nvSpPr>
        <p:spPr>
          <a:xfrm>
            <a:off x="4800600" y="2651760"/>
            <a:ext cx="1901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C00000"/>
                </a:solidFill>
              </a:rPr>
              <a:t>VS</a:t>
            </a:r>
            <a:endParaRPr lang="ru-RU" sz="8800" dirty="0">
              <a:solidFill>
                <a:srgbClr val="C00000"/>
              </a:solidFill>
            </a:endParaRPr>
          </a:p>
        </p:txBody>
      </p:sp>
      <p:pic>
        <p:nvPicPr>
          <p:cNvPr id="25" name="Рисунок 24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A77347A9-AB9C-4C06-1F1A-0936FFC222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23"/>
          <a:stretch/>
        </p:blipFill>
        <p:spPr>
          <a:xfrm>
            <a:off x="11277135" y="-133333"/>
            <a:ext cx="714568" cy="81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544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837</TotalTime>
  <Words>901</Words>
  <Application>Microsoft Office PowerPoint</Application>
  <PresentationFormat>Широкоэкранный</PresentationFormat>
  <Paragraphs>191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Gill Sans</vt:lpstr>
      <vt:lpstr>IBM Plex Sans</vt:lpstr>
      <vt:lpstr>Wingdings</vt:lpstr>
      <vt:lpstr>Тема Office</vt:lpstr>
      <vt:lpstr>Презентация PowerPoint</vt:lpstr>
      <vt:lpstr>Исследования ВНИИ труда: задачи </vt:lpstr>
      <vt:lpstr>Применение ИИ: актуальное состояние и перспективы</vt:lpstr>
      <vt:lpstr>Применение ИИ в разрезе отраслей</vt:lpstr>
      <vt:lpstr>Влияние цифровой трансформации на динамику профессионально-квалификационной структуры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Innopolis University193</dc:creator>
  <cp:lastModifiedBy>Valentin Galenko</cp:lastModifiedBy>
  <cp:revision>28</cp:revision>
  <dcterms:created xsi:type="dcterms:W3CDTF">2022-02-16T06:52:16Z</dcterms:created>
  <dcterms:modified xsi:type="dcterms:W3CDTF">2026-03-24T14:49:00Z</dcterms:modified>
</cp:coreProperties>
</file>