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E1DE0-EB79-41BB-9E13-CE68BE38468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F0AF921-F5EC-4856-AB31-3A40212AC50E}">
      <dgm:prSet custT="1"/>
      <dgm:spPr>
        <a:solidFill>
          <a:schemeClr val="accent1">
            <a:shade val="50000"/>
            <a:hueOff val="0"/>
            <a:satOff val="0"/>
            <a:lumOff val="0"/>
            <a:alpha val="69000"/>
          </a:schemeClr>
        </a:solidFill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ru-RU" sz="2000" b="1" dirty="0"/>
            <a:t>МВА</a:t>
          </a:r>
          <a:r>
            <a:rPr lang="ru-RU" sz="2000" dirty="0"/>
            <a:t> – обучение и трансформация управленческой модели</a:t>
          </a:r>
        </a:p>
      </dgm:t>
    </dgm:pt>
    <dgm:pt modelId="{7EB33733-0A9D-46F2-865E-FEC820BE5903}" type="parTrans" cxnId="{97F10B4A-AC76-46DA-91AD-0A60EBB82296}">
      <dgm:prSet/>
      <dgm:spPr/>
      <dgm:t>
        <a:bodyPr/>
        <a:lstStyle/>
        <a:p>
          <a:endParaRPr lang="ru-RU" sz="2000"/>
        </a:p>
      </dgm:t>
    </dgm:pt>
    <dgm:pt modelId="{AB5ECC76-4BD4-405B-9D40-5593ACC21B04}" type="sibTrans" cxnId="{97F10B4A-AC76-46DA-91AD-0A60EBB82296}">
      <dgm:prSet/>
      <dgm:spPr/>
      <dgm:t>
        <a:bodyPr/>
        <a:lstStyle/>
        <a:p>
          <a:endParaRPr lang="ru-RU" sz="2000"/>
        </a:p>
      </dgm:t>
    </dgm:pt>
    <dgm:pt modelId="{29BA95A7-3F91-400E-97AD-22DE4B238F3C}">
      <dgm:prSet custT="1"/>
      <dgm:spPr>
        <a:solidFill>
          <a:schemeClr val="accent1">
            <a:lumMod val="50000"/>
          </a:schemeClr>
        </a:solidFill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ru-RU" sz="2000" b="1" dirty="0">
              <a:solidFill>
                <a:schemeClr val="bg1"/>
              </a:solidFill>
            </a:rPr>
            <a:t>Руководитель, </a:t>
          </a:r>
          <a:r>
            <a:rPr lang="ru-RU" sz="2000" dirty="0"/>
            <a:t>способный учиться и адаптироваться, ведёт бизнес к устойчивому развитию.</a:t>
          </a:r>
        </a:p>
      </dgm:t>
    </dgm:pt>
    <dgm:pt modelId="{665427D6-850F-4B86-89C4-8BF267EE1630}" type="parTrans" cxnId="{2838F7B6-94DD-484C-A80A-755195AECA4C}">
      <dgm:prSet/>
      <dgm:spPr/>
      <dgm:t>
        <a:bodyPr/>
        <a:lstStyle/>
        <a:p>
          <a:endParaRPr lang="ru-RU" sz="2000"/>
        </a:p>
      </dgm:t>
    </dgm:pt>
    <dgm:pt modelId="{38A5DA2C-CDD6-40C1-A2AA-60B4C08F72BF}" type="sibTrans" cxnId="{2838F7B6-94DD-484C-A80A-755195AECA4C}">
      <dgm:prSet/>
      <dgm:spPr/>
      <dgm:t>
        <a:bodyPr/>
        <a:lstStyle/>
        <a:p>
          <a:endParaRPr lang="ru-RU" sz="2000"/>
        </a:p>
      </dgm:t>
    </dgm:pt>
    <dgm:pt modelId="{D98055AE-6516-4F68-BE08-34DC61750E1A}">
      <dgm:prSet custT="1"/>
      <dgm:spPr>
        <a:solidFill>
          <a:schemeClr val="accent1">
            <a:lumMod val="50000"/>
            <a:alpha val="74000"/>
          </a:schemeClr>
        </a:solidFill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ru-RU" sz="2000" b="1" dirty="0"/>
            <a:t>Постоянное развитие </a:t>
          </a:r>
          <a:r>
            <a:rPr lang="ru-RU" sz="2000" dirty="0"/>
            <a:t>– залог успеха в условиях перемен.</a:t>
          </a:r>
        </a:p>
      </dgm:t>
    </dgm:pt>
    <dgm:pt modelId="{54B95FAC-2B15-4155-BA35-06E8BB8E7E57}" type="parTrans" cxnId="{7FDBFAF5-E0C7-4B52-AA08-36B7A7384756}">
      <dgm:prSet/>
      <dgm:spPr/>
      <dgm:t>
        <a:bodyPr/>
        <a:lstStyle/>
        <a:p>
          <a:endParaRPr lang="ru-RU" sz="2000"/>
        </a:p>
      </dgm:t>
    </dgm:pt>
    <dgm:pt modelId="{95A28DB3-0176-4851-8B0D-4818105E6190}" type="sibTrans" cxnId="{7FDBFAF5-E0C7-4B52-AA08-36B7A7384756}">
      <dgm:prSet/>
      <dgm:spPr/>
      <dgm:t>
        <a:bodyPr/>
        <a:lstStyle/>
        <a:p>
          <a:endParaRPr lang="ru-RU" sz="2000"/>
        </a:p>
      </dgm:t>
    </dgm:pt>
    <dgm:pt modelId="{114E6820-ED31-4163-8A48-3BAD9F6FCE6C}" type="pres">
      <dgm:prSet presAssocID="{ED9E1DE0-EB79-41BB-9E13-CE68BE384689}" presName="linear" presStyleCnt="0">
        <dgm:presLayoutVars>
          <dgm:animLvl val="lvl"/>
          <dgm:resizeHandles val="exact"/>
        </dgm:presLayoutVars>
      </dgm:prSet>
      <dgm:spPr/>
    </dgm:pt>
    <dgm:pt modelId="{7C614BC6-E51B-4875-83F4-F62625CF201C}" type="pres">
      <dgm:prSet presAssocID="{7F0AF921-F5EC-4856-AB31-3A40212AC5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3A27F2-235F-47B1-B40B-3EC127C6C330}" type="pres">
      <dgm:prSet presAssocID="{AB5ECC76-4BD4-405B-9D40-5593ACC21B04}" presName="spacer" presStyleCnt="0"/>
      <dgm:spPr/>
    </dgm:pt>
    <dgm:pt modelId="{930BA8AA-FAFC-4D91-A1A9-A863E1A1D3AB}" type="pres">
      <dgm:prSet presAssocID="{29BA95A7-3F91-400E-97AD-22DE4B238F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1B988B-1AE1-4CC2-841F-925B39E6859C}" type="pres">
      <dgm:prSet presAssocID="{38A5DA2C-CDD6-40C1-A2AA-60B4C08F72BF}" presName="spacer" presStyleCnt="0"/>
      <dgm:spPr/>
    </dgm:pt>
    <dgm:pt modelId="{87164C0C-B1D5-4B0B-A976-37CA0D51EAFE}" type="pres">
      <dgm:prSet presAssocID="{D98055AE-6516-4F68-BE08-34DC61750E1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DF4703-D7A4-414E-9A08-592377566459}" type="presOf" srcId="{D98055AE-6516-4F68-BE08-34DC61750E1A}" destId="{87164C0C-B1D5-4B0B-A976-37CA0D51EAFE}" srcOrd="0" destOrd="0" presId="urn:microsoft.com/office/officeart/2005/8/layout/vList2"/>
    <dgm:cxn modelId="{71AAF52C-416E-413F-AF8E-728C8D28C633}" type="presOf" srcId="{29BA95A7-3F91-400E-97AD-22DE4B238F3C}" destId="{930BA8AA-FAFC-4D91-A1A9-A863E1A1D3AB}" srcOrd="0" destOrd="0" presId="urn:microsoft.com/office/officeart/2005/8/layout/vList2"/>
    <dgm:cxn modelId="{97F10B4A-AC76-46DA-91AD-0A60EBB82296}" srcId="{ED9E1DE0-EB79-41BB-9E13-CE68BE384689}" destId="{7F0AF921-F5EC-4856-AB31-3A40212AC50E}" srcOrd="0" destOrd="0" parTransId="{7EB33733-0A9D-46F2-865E-FEC820BE5903}" sibTransId="{AB5ECC76-4BD4-405B-9D40-5593ACC21B04}"/>
    <dgm:cxn modelId="{2838F7B6-94DD-484C-A80A-755195AECA4C}" srcId="{ED9E1DE0-EB79-41BB-9E13-CE68BE384689}" destId="{29BA95A7-3F91-400E-97AD-22DE4B238F3C}" srcOrd="1" destOrd="0" parTransId="{665427D6-850F-4B86-89C4-8BF267EE1630}" sibTransId="{38A5DA2C-CDD6-40C1-A2AA-60B4C08F72BF}"/>
    <dgm:cxn modelId="{6F6CC8C8-D558-403C-991B-D102015C12E2}" type="presOf" srcId="{7F0AF921-F5EC-4856-AB31-3A40212AC50E}" destId="{7C614BC6-E51B-4875-83F4-F62625CF201C}" srcOrd="0" destOrd="0" presId="urn:microsoft.com/office/officeart/2005/8/layout/vList2"/>
    <dgm:cxn modelId="{F4D3E3EB-DEDA-4078-A8DC-3964E524D304}" type="presOf" srcId="{ED9E1DE0-EB79-41BB-9E13-CE68BE384689}" destId="{114E6820-ED31-4163-8A48-3BAD9F6FCE6C}" srcOrd="0" destOrd="0" presId="urn:microsoft.com/office/officeart/2005/8/layout/vList2"/>
    <dgm:cxn modelId="{7FDBFAF5-E0C7-4B52-AA08-36B7A7384756}" srcId="{ED9E1DE0-EB79-41BB-9E13-CE68BE384689}" destId="{D98055AE-6516-4F68-BE08-34DC61750E1A}" srcOrd="2" destOrd="0" parTransId="{54B95FAC-2B15-4155-BA35-06E8BB8E7E57}" sibTransId="{95A28DB3-0176-4851-8B0D-4818105E6190}"/>
    <dgm:cxn modelId="{4B30E7BF-A6B4-4C0B-8AE9-81B37C9ACD04}" type="presParOf" srcId="{114E6820-ED31-4163-8A48-3BAD9F6FCE6C}" destId="{7C614BC6-E51B-4875-83F4-F62625CF201C}" srcOrd="0" destOrd="0" presId="urn:microsoft.com/office/officeart/2005/8/layout/vList2"/>
    <dgm:cxn modelId="{DD27E694-3ED4-45BF-AB3A-E9EDE3FEEA82}" type="presParOf" srcId="{114E6820-ED31-4163-8A48-3BAD9F6FCE6C}" destId="{743A27F2-235F-47B1-B40B-3EC127C6C330}" srcOrd="1" destOrd="0" presId="urn:microsoft.com/office/officeart/2005/8/layout/vList2"/>
    <dgm:cxn modelId="{FDED83CC-86FA-4F56-A1D6-6C1CC93F1261}" type="presParOf" srcId="{114E6820-ED31-4163-8A48-3BAD9F6FCE6C}" destId="{930BA8AA-FAFC-4D91-A1A9-A863E1A1D3AB}" srcOrd="2" destOrd="0" presId="urn:microsoft.com/office/officeart/2005/8/layout/vList2"/>
    <dgm:cxn modelId="{5025C02E-8B23-41A7-8A1D-0A18ED72FE1E}" type="presParOf" srcId="{114E6820-ED31-4163-8A48-3BAD9F6FCE6C}" destId="{E01B988B-1AE1-4CC2-841F-925B39E6859C}" srcOrd="3" destOrd="0" presId="urn:microsoft.com/office/officeart/2005/8/layout/vList2"/>
    <dgm:cxn modelId="{3DD5C2B2-623E-4BD2-8632-30657DC875E1}" type="presParOf" srcId="{114E6820-ED31-4163-8A48-3BAD9F6FCE6C}" destId="{87164C0C-B1D5-4B0B-A976-37CA0D51EAFE}" srcOrd="4" destOrd="0" presId="urn:microsoft.com/office/officeart/2005/8/layout/vList2"/>
  </dgm:cxnLst>
  <dgm:bg>
    <a:noFill/>
    <a:effectLst>
      <a:softEdge rad="0"/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14BC6-E51B-4875-83F4-F62625CF201C}">
      <dsp:nvSpPr>
        <dsp:cNvPr id="0" name=""/>
        <dsp:cNvSpPr/>
      </dsp:nvSpPr>
      <dsp:spPr>
        <a:xfrm>
          <a:off x="0" y="11741"/>
          <a:ext cx="10877549" cy="8236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 val="69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МВА</a:t>
          </a:r>
          <a:r>
            <a:rPr lang="ru-RU" sz="2000" kern="1200" dirty="0"/>
            <a:t> – обучение и трансформация управленческой модели</a:t>
          </a:r>
        </a:p>
      </dsp:txBody>
      <dsp:txXfrm>
        <a:off x="40209" y="51950"/>
        <a:ext cx="10797131" cy="743262"/>
      </dsp:txXfrm>
    </dsp:sp>
    <dsp:sp modelId="{930BA8AA-FAFC-4D91-A1A9-A863E1A1D3AB}">
      <dsp:nvSpPr>
        <dsp:cNvPr id="0" name=""/>
        <dsp:cNvSpPr/>
      </dsp:nvSpPr>
      <dsp:spPr>
        <a:xfrm>
          <a:off x="0" y="962141"/>
          <a:ext cx="10877549" cy="82368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Руководитель, </a:t>
          </a:r>
          <a:r>
            <a:rPr lang="ru-RU" sz="2000" kern="1200" dirty="0"/>
            <a:t>способный учиться и адаптироваться, ведёт бизнес к устойчивому развитию.</a:t>
          </a:r>
        </a:p>
      </dsp:txBody>
      <dsp:txXfrm>
        <a:off x="40209" y="1002350"/>
        <a:ext cx="10797131" cy="743262"/>
      </dsp:txXfrm>
    </dsp:sp>
    <dsp:sp modelId="{87164C0C-B1D5-4B0B-A976-37CA0D51EAFE}">
      <dsp:nvSpPr>
        <dsp:cNvPr id="0" name=""/>
        <dsp:cNvSpPr/>
      </dsp:nvSpPr>
      <dsp:spPr>
        <a:xfrm>
          <a:off x="0" y="1912541"/>
          <a:ext cx="10877549" cy="823680"/>
        </a:xfrm>
        <a:prstGeom prst="roundRect">
          <a:avLst/>
        </a:prstGeom>
        <a:solidFill>
          <a:schemeClr val="accent1">
            <a:lumMod val="50000"/>
            <a:alpha val="74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Постоянное развитие </a:t>
          </a:r>
          <a:r>
            <a:rPr lang="ru-RU" sz="2000" kern="1200" dirty="0"/>
            <a:t>– залог успеха в условиях перемен.</a:t>
          </a:r>
        </a:p>
      </dsp:txBody>
      <dsp:txXfrm>
        <a:off x="40209" y="1952750"/>
        <a:ext cx="10797131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0CC3-3B9F-15FD-7A25-3042A6806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F2008-4FC6-7F86-5439-02728A2CE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3EF3E-1630-F90D-82E4-39605E61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52D0F-BEBE-4A91-6576-720D6991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08E4C4-5DD2-BED9-9B69-B9B2DB1B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7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3987E-4B57-36CC-874A-9C95782A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54FAC0-D44C-3D30-FEC3-8BEE3AC92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DBC71-62D6-185D-9EED-E0F93AB1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BD472-7E50-2EBC-9AAE-048AF62A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9FF60-CBD0-9BCB-2098-D77969DC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9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7D3B15-A390-49F9-A319-10E3EF2E4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4B587-5B33-36CE-3B54-2DAF9B28D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510B8-0200-FB7A-918E-4739481C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F42C6-395E-7FA3-E996-FB6CF8C0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B2E3B4-592D-B51F-BA08-B24E074C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2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67A1C-591E-C699-3B19-06079F49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736C2-091D-DD1E-62A3-507373838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01E1-B751-02CF-E353-E5F8A206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44098-C6A7-A26B-CBB2-A52504CE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22DF7-D6DA-3CB4-736D-B820E41B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5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F92EE-EA4C-6DBA-E4F6-AB952318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03F4E-A2A5-EFB7-4B3D-2AB6854E0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2E977-D33C-6DEF-135C-C009D1CB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FDFAE-4B81-DB37-3323-E4240E1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13421-2F76-1021-AC16-F57031B7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6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DBFB-8EA1-5BF6-D6EB-8A73DB46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64BEB-3EAE-EFA7-AAA7-ED9FA7752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971D8D-61AE-70D3-800D-1A02D924A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79F15-D8EB-E3A0-8794-B0C50BCB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944BED-2C12-6D16-BE8E-E952599E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A4487-95C9-645F-3BE2-C9000571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0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0646F-3844-7EA7-045D-192FE50B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83BFC-B00A-53D8-66B8-708C705A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7966ED-8E36-CB9E-E5C4-D7DAA9B1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E921C-708D-33D6-2666-3FA0D5CA5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320807-724C-7550-8F6C-560E7288E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14F426-105F-ED77-2FE4-CE808EFC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73582F-C244-829A-C67D-17C52A11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1E8B16-D387-EF3A-5B52-42E76F02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9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E996-8FD3-1255-DD35-4864B859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96EBEC-BFC1-6646-8154-72DF9AC2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9D05D9-14E7-D550-B5B7-2F02A14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F64ABA-FAEC-6950-3841-F5A86AC7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6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F679C7-E7B0-CFAF-5B97-838A59BB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2C9D4-3B6F-40F9-0552-7710FED7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28EE7-D098-1243-1036-5258356A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9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7527F-3A49-0C7C-633D-585A05CF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F114C-7317-5E8B-3B5A-D3FCDECAA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43474-16C6-44EF-4871-4D2552393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B909-25AA-B565-A91A-E96E3BA4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AB5CC5-14E8-0266-7F8B-DE999664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C258B8-DCC3-57E7-1BDE-6D01BF2D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0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10857-8C69-3AEE-EF79-C72500E2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872147-45A7-9500-EC18-716061168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7330EE-A6F1-6439-59E8-6823FCD15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B394A1-E062-D355-7FD0-0D412FA8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8234A-A916-A755-4F21-F3256CF0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3EE0D-00C2-BF95-2EB0-F5F7570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0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  <a:alpha val="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61FA1-5FF1-2890-E761-493B564C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3BEFC-39DA-6ACA-8541-89C20CB5D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3074-A15C-A904-E48B-94144DA4F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69B2-0CAE-4D70-B4FB-31FD4F579ED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537A1-6A95-0FF0-2B25-DA8E15FC9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F2933-DA44-89C5-1E66-04971517F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C812-6901-45BE-9D59-471C3F48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4.wdp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52575" y="3531791"/>
            <a:ext cx="8886825" cy="827881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0E411-1680-CF2E-981D-1C216601E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Руководитель в условиях перемен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F9DA34-5F4C-0887-E203-1004FE709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Значение программ МВА для собственников и руководителей бизнеса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76400" y="2638425"/>
            <a:ext cx="8763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9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идерство в эпоху перемен: каких компетенций не хватает руководителям  сегодня – ibmedia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68626"/>
            <a:ext cx="6080763" cy="375126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FAD0E-A3C7-353F-7987-DD4EE020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1750"/>
          </a:xfrm>
        </p:spPr>
        <p:txBody>
          <a:bodyPr/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Вызовы современного руководства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AD323-FE3C-4121-47CD-788664C38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1552576"/>
            <a:ext cx="7429500" cy="2790824"/>
          </a:xfrm>
          <a:gradFill>
            <a:gsLst>
              <a:gs pos="0">
                <a:schemeClr val="accent1">
                  <a:lumMod val="50000"/>
                  <a:alpha val="61000"/>
                </a:schemeClr>
              </a:gs>
              <a:gs pos="88000">
                <a:srgbClr val="5A719A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6200"/>
          </a:effectLst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Современный бизнес – динамичный и непредсказуемый</a:t>
            </a:r>
          </a:p>
          <a:p>
            <a:r>
              <a:rPr lang="ru-RU" dirty="0">
                <a:solidFill>
                  <a:schemeClr val="bg1"/>
                </a:solidFill>
              </a:rPr>
              <a:t>Перемены требуют быстрой адаптации и нового уровня компетенций</a:t>
            </a:r>
          </a:p>
          <a:p>
            <a:r>
              <a:rPr lang="ru-RU" dirty="0">
                <a:solidFill>
                  <a:schemeClr val="bg1"/>
                </a:solidFill>
              </a:rPr>
              <a:t>Ключ к успеху – постоянное личное и профессиональное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99039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BA как престижная машина: зачем управленцам дорогое бизнес-образов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" b="6086"/>
          <a:stretch/>
        </p:blipFill>
        <p:spPr bwMode="auto">
          <a:xfrm>
            <a:off x="3295650" y="4086420"/>
            <a:ext cx="5600700" cy="277158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508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334B9-E703-F3FA-F746-A251176B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75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Роль </a:t>
            </a:r>
            <a:r>
              <a:rPr lang="ru-RU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МВА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в развитии руководителя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80540-7F0F-C779-0855-6D33824DC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4" y="1574407"/>
            <a:ext cx="12011025" cy="2530868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0"/>
                  <a:lumMod val="92000"/>
                </a:schemeClr>
              </a:gs>
            </a:gsLst>
            <a:lin ang="16200000" scaled="1"/>
            <a:tileRect/>
          </a:gradFill>
          <a:effectLst>
            <a:outerShdw dist="50800" dir="5400000" algn="ctr" rotWithShape="0">
              <a:srgbClr val="000000">
                <a:alpha val="0"/>
              </a:srgbClr>
            </a:outerShdw>
            <a:softEdge rad="38100"/>
          </a:effectLst>
        </p:spPr>
        <p:txBody>
          <a:bodyPr>
            <a:normAutofit/>
          </a:bodyPr>
          <a:lstStyle/>
          <a:p>
            <a:r>
              <a:rPr lang="ru-RU" sz="2600" b="1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МВА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– это не просто образование, а мощный инструмент трансформации мышления</a:t>
            </a:r>
          </a:p>
          <a:p>
            <a:r>
              <a:rPr lang="ru-RU" sz="2600" u="sng" dirty="0">
                <a:solidFill>
                  <a:schemeClr val="accent1">
                    <a:lumMod val="50000"/>
                  </a:schemeClr>
                </a:solidFill>
              </a:rPr>
              <a:t>Программы МВА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помогают осознавать собственные качества лидера и понять свои зоны развития.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Личная рефлексия и обмен опытом с другими руководителями обогащают профессионализм</a:t>
            </a:r>
          </a:p>
        </p:txBody>
      </p:sp>
    </p:spTree>
    <p:extLst>
      <p:ext uri="{BB962C8B-B14F-4D97-AF65-F5344CB8AC3E}">
        <p14:creationId xmlns:p14="http://schemas.microsoft.com/office/powerpoint/2010/main" val="326226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кругленная соединительная линия 6"/>
          <p:cNvCxnSpPr/>
          <p:nvPr/>
        </p:nvCxnSpPr>
        <p:spPr>
          <a:xfrm rot="10800000" flipV="1">
            <a:off x="200029" y="1571624"/>
            <a:ext cx="11925296" cy="5200649"/>
          </a:xfrm>
          <a:prstGeom prst="curvedConnector3">
            <a:avLst>
              <a:gd name="adj1" fmla="val 48003"/>
            </a:avLst>
          </a:prstGeom>
          <a:ln w="187325" cap="rnd" cmpd="thinThick">
            <a:gradFill>
              <a:gsLst>
                <a:gs pos="0">
                  <a:schemeClr val="accent1">
                    <a:lumMod val="5000"/>
                    <a:lumOff val="95000"/>
                    <a:alpha val="3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33078">
                  <a:srgbClr val="D4DFF1"/>
                </a:gs>
                <a:gs pos="83000">
                  <a:schemeClr val="accent1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42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F68F9-1672-1C8D-5AD3-A6FBA4CD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1800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83000">
                <a:schemeClr val="accent1">
                  <a:lumMod val="40000"/>
                  <a:lumOff val="60000"/>
                  <a:alpha val="36000"/>
                </a:schemeClr>
              </a:gs>
            </a:gsLst>
            <a:lin ang="5400000" scaled="1"/>
          </a:gradFill>
          <a:ln>
            <a:solidFill>
              <a:schemeClr val="accent1">
                <a:alpha val="0"/>
              </a:schemeClr>
            </a:solidFill>
          </a:ln>
          <a:effectLst>
            <a:softEdge rad="355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Практическая польза МВА для </a:t>
            </a:r>
            <a:r>
              <a:rPr lang="ru-RU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</a:rPr>
              <a:t>собственников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бизнеса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FDC21-3D16-0CFF-CFE6-C28CF9AE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333625"/>
            <a:ext cx="6667500" cy="4524375"/>
          </a:xfr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effectLst>
            <a:softEdge rad="1270000"/>
          </a:effectLst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Освоение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стратегического управления в реальных условиях рынка</a:t>
            </a:r>
          </a:p>
          <a:p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эффективности принятия решений в условиях неопределённости</a:t>
            </a:r>
          </a:p>
          <a:p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Формирования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навыков управления изменениями и кризисами</a:t>
            </a:r>
          </a:p>
          <a:p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навыков работы с командой и формирования корпоративной культуры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3681186"/>
            <a:ext cx="4905375" cy="317681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/>
            </a:outerShdw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28834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  <a:alpha val="80000"/>
              </a:schemeClr>
            </a:gs>
            <a:gs pos="41000">
              <a:srgbClr val="7487A9">
                <a:alpha val="91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EA253-7CCC-FC6B-A828-E841A998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МВА меняет 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стиль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руководства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26C03-B013-E7E7-2961-3AB2AFCCD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28775"/>
            <a:ext cx="10515600" cy="2747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От хаотичного реагирования  - к планомерному </a:t>
            </a:r>
            <a:r>
              <a:rPr lang="ru-RU" u="sng" dirty="0">
                <a:solidFill>
                  <a:schemeClr val="bg1"/>
                </a:solidFill>
              </a:rPr>
              <a:t>достижению целей.</a:t>
            </a:r>
          </a:p>
          <a:p>
            <a:r>
              <a:rPr lang="ru-RU" dirty="0">
                <a:solidFill>
                  <a:schemeClr val="bg1"/>
                </a:solidFill>
              </a:rPr>
              <a:t>Становление лидера, который ведёт команду через вызовы.</a:t>
            </a:r>
          </a:p>
          <a:p>
            <a:r>
              <a:rPr lang="ru-RU" u="sng" dirty="0">
                <a:solidFill>
                  <a:schemeClr val="bg1"/>
                </a:solidFill>
              </a:rPr>
              <a:t>Усиление ответственности </a:t>
            </a:r>
            <a:r>
              <a:rPr lang="ru-RU" dirty="0">
                <a:solidFill>
                  <a:schemeClr val="bg1"/>
                </a:solidFill>
              </a:rPr>
              <a:t>за бизнес и за своих сотрудников.</a:t>
            </a:r>
          </a:p>
          <a:p>
            <a:r>
              <a:rPr lang="ru-RU" dirty="0">
                <a:solidFill>
                  <a:schemeClr val="bg1"/>
                </a:solidFill>
              </a:rPr>
              <a:t>Развитие уверенности и стрессоустойчивости.</a:t>
            </a:r>
          </a:p>
        </p:txBody>
      </p:sp>
      <p:pic>
        <p:nvPicPr>
          <p:cNvPr id="5124" name="Picture 4" descr="Стили руководства в управлении: классификации, какие стили наиболее  эффективны, какой вид управления выбра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454"/>
                    </a14:imgEffect>
                    <a14:imgEffect>
                      <a14:saturation sa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505200"/>
            <a:ext cx="845948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2D0DB-1F95-1ECF-1698-EEB724FF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 новых связей и возможностей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C4E12-0AF5-2CCE-DEF2-90717E65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6892"/>
            <a:ext cx="4657725" cy="5041108"/>
          </a:xfr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bg1"/>
              </a:gs>
              <a:gs pos="12000">
                <a:schemeClr val="accent1">
                  <a:lumMod val="30000"/>
                  <a:lumOff val="70000"/>
                  <a:alpha val="22000"/>
                </a:schemeClr>
              </a:gs>
            </a:gsLst>
            <a:lin ang="5400000" scaled="1"/>
          </a:gradFill>
          <a:effectLst>
            <a:softEdge rad="50800"/>
          </a:effectLst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Общение с профессионалами из разных отраслей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расширяет кругозор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сети контактов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партнёрств и совместных проектов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Получение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поддержки и наставничества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от опытных преподавателей и коллег</a:t>
            </a:r>
          </a:p>
        </p:txBody>
      </p:sp>
      <p:pic>
        <p:nvPicPr>
          <p:cNvPr id="6146" name="Picture 2" descr="Партнёрство как двигатель роста в бизнесе: разбираем типы внешнего  партнёрства - Бизнес-Репети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71" y="1754981"/>
            <a:ext cx="7654529" cy="51030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304925" y="1219200"/>
            <a:ext cx="9496425" cy="0"/>
          </a:xfrm>
          <a:prstGeom prst="line">
            <a:avLst/>
          </a:prstGeom>
          <a:ln w="920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8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Устойчивое развитие – Ассоциация по сертификации «Русский Регистр»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5" y="-76200"/>
            <a:ext cx="7863205" cy="4914503"/>
          </a:xfrm>
          <a:prstGeom prst="rect">
            <a:avLst/>
          </a:prstGeom>
          <a:solidFill>
            <a:schemeClr val="accent1">
              <a:shade val="50000"/>
              <a:hueOff val="268329"/>
              <a:satOff val="-6535"/>
              <a:lumOff val="28597"/>
            </a:schemeClr>
          </a:solidFill>
          <a:effectLst>
            <a:softEdge rad="762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E465B-327D-D8BA-0F40-CFD4C713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2" y="117866"/>
            <a:ext cx="10515600" cy="1054100"/>
          </a:xfrm>
        </p:spPr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Инвестиции </a:t>
            </a:r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себя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инвестиции </a:t>
            </a:r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бизнес</a:t>
            </a:r>
          </a:p>
        </p:txBody>
      </p:sp>
      <p:pic>
        <p:nvPicPr>
          <p:cNvPr id="7172" name="Picture 4" descr="Что выбрать: инвестиции в рынок или в себя | СБЕР СОВА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16727"/>
            <a:ext cx="6248399" cy="3141272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208383"/>
              </p:ext>
            </p:extLst>
          </p:nvPr>
        </p:nvGraphicFramePr>
        <p:xfrm>
          <a:off x="504825" y="1070365"/>
          <a:ext cx="10877550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00675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217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Руководитель в условиях перемен</vt:lpstr>
      <vt:lpstr>Вызовы современного руководства</vt:lpstr>
      <vt:lpstr>Роль МВА в развитии руководителя</vt:lpstr>
      <vt:lpstr>Практическая польза МВА для собственников бизнеса</vt:lpstr>
      <vt:lpstr>Как МВА меняет стиль руководства</vt:lpstr>
      <vt:lpstr>Источник новых связей и возможностей</vt:lpstr>
      <vt:lpstr>Инвестиции в себя – инвестиции в бизнес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Руководитель в условиях перемен</dc:title>
  <dc:creator>mr.mikelson@outlook.com</dc:creator>
  <cp:lastModifiedBy>mr.mikelson@outlook.com</cp:lastModifiedBy>
  <cp:revision>16</cp:revision>
  <dcterms:created xsi:type="dcterms:W3CDTF">2026-04-06T09:26:21Z</dcterms:created>
  <dcterms:modified xsi:type="dcterms:W3CDTF">2026-04-08T08:01:45Z</dcterms:modified>
</cp:coreProperties>
</file>