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</p:sldMasterIdLst>
  <p:notesMasterIdLst>
    <p:notesMasterId r:id="rId25"/>
  </p:notesMasterIdLst>
  <p:sldIdLst>
    <p:sldId id="314" r:id="rId2"/>
    <p:sldId id="338" r:id="rId3"/>
    <p:sldId id="32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57" r:id="rId14"/>
    <p:sldId id="358" r:id="rId15"/>
    <p:sldId id="348" r:id="rId16"/>
    <p:sldId id="349" r:id="rId17"/>
    <p:sldId id="350" r:id="rId18"/>
    <p:sldId id="356" r:id="rId19"/>
    <p:sldId id="351" r:id="rId20"/>
    <p:sldId id="355" r:id="rId21"/>
    <p:sldId id="352" r:id="rId22"/>
    <p:sldId id="353" r:id="rId23"/>
    <p:sldId id="35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Montserrat" panose="020B0604020202020204" charset="-52"/>
      <p:regular r:id="rId32"/>
      <p:bold r:id="rId33"/>
      <p:italic r:id="rId34"/>
      <p:boldItalic r:id="rId35"/>
    </p:embeddedFont>
    <p:embeddedFont>
      <p:font typeface="Montserrat Medium" panose="020B0604020202020204" charset="0"/>
      <p:regular r:id="rId36"/>
      <p:italic r:id="rId3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ня" initials="С" lastIdx="1" clrIdx="0">
    <p:extLst>
      <p:ext uri="{19B8F6BF-5375-455C-9EA6-DF929625EA0E}">
        <p15:presenceInfo xmlns:p15="http://schemas.microsoft.com/office/powerpoint/2012/main" userId="Сон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898"/>
    <a:srgbClr val="1E72CC"/>
    <a:srgbClr val="F4F4F4"/>
    <a:srgbClr val="E6E6E6"/>
    <a:srgbClr val="CBD5E8"/>
    <a:srgbClr val="2B9AD6"/>
    <a:srgbClr val="FF8A8A"/>
    <a:srgbClr val="FFFFFF"/>
    <a:srgbClr val="2485D0"/>
    <a:srgbClr val="273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3" autoAdjust="0"/>
    <p:restoredTop sz="96395" autoAdjust="0"/>
  </p:normalViewPr>
  <p:slideViewPr>
    <p:cSldViewPr snapToGrid="0">
      <p:cViewPr varScale="1">
        <p:scale>
          <a:sx n="60" d="100"/>
          <a:sy n="60" d="100"/>
        </p:scale>
        <p:origin x="42" y="9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097E-6DE1-4F17-979E-E3D215B0F0AB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D000-B3F1-4629-ABE7-8B0816D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1E7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2930" y="2160521"/>
            <a:ext cx="6439287" cy="1327635"/>
          </a:xfrm>
        </p:spPr>
        <p:txBody>
          <a:bodyPr anchor="b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712929" y="3854685"/>
            <a:ext cx="6439288" cy="0"/>
          </a:xfrm>
          <a:prstGeom prst="line">
            <a:avLst/>
          </a:prstGeom>
          <a:ln w="28575">
            <a:solidFill>
              <a:srgbClr val="2B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7"/>
          <p:cNvSpPr>
            <a:spLocks noGrp="1"/>
          </p:cNvSpPr>
          <p:nvPr>
            <p:ph type="pic" sz="quarter" idx="14"/>
          </p:nvPr>
        </p:nvSpPr>
        <p:spPr>
          <a:xfrm>
            <a:off x="9553633" y="216464"/>
            <a:ext cx="1760538" cy="103505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омб 19"/>
          <p:cNvSpPr/>
          <p:nvPr userDrawn="1"/>
        </p:nvSpPr>
        <p:spPr>
          <a:xfrm>
            <a:off x="6623880" y="1587212"/>
            <a:ext cx="4389126" cy="4389126"/>
          </a:xfrm>
          <a:prstGeom prst="diamond">
            <a:avLst/>
          </a:prstGeom>
          <a:solidFill>
            <a:srgbClr val="2B9AD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 userDrawn="1"/>
        </p:nvSpPr>
        <p:spPr>
          <a:xfrm>
            <a:off x="8100651" y="1741752"/>
            <a:ext cx="1951933" cy="1951933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 userDrawn="1"/>
        </p:nvSpPr>
        <p:spPr>
          <a:xfrm>
            <a:off x="7692865" y="3291896"/>
            <a:ext cx="1125578" cy="1125578"/>
          </a:xfrm>
          <a:prstGeom prst="diamond">
            <a:avLst/>
          </a:prstGeom>
          <a:solidFill>
            <a:srgbClr val="248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9AD6"/>
              </a:solidFill>
            </a:endParaRPr>
          </a:p>
        </p:txBody>
      </p:sp>
      <p:sp>
        <p:nvSpPr>
          <p:cNvPr id="24" name="Ромб 23"/>
          <p:cNvSpPr/>
          <p:nvPr userDrawn="1"/>
        </p:nvSpPr>
        <p:spPr>
          <a:xfrm>
            <a:off x="9209600" y="2878719"/>
            <a:ext cx="1951933" cy="1951933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 userDrawn="1"/>
        </p:nvSpPr>
        <p:spPr>
          <a:xfrm>
            <a:off x="8071653" y="3989421"/>
            <a:ext cx="1951933" cy="1951933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/>
          <a:srcRect t="9182" r="37816"/>
          <a:stretch/>
        </p:blipFill>
        <p:spPr>
          <a:xfrm>
            <a:off x="7942530" y="-8793"/>
            <a:ext cx="4261193" cy="62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2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4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013" y="353645"/>
            <a:ext cx="10515600" cy="579229"/>
          </a:xfrm>
        </p:spPr>
        <p:txBody>
          <a:bodyPr>
            <a:normAutofit/>
          </a:bodyPr>
          <a:lstStyle>
            <a:lvl1pPr>
              <a:defRPr lang="ru-RU" sz="3200" b="1" kern="1200" dirty="0">
                <a:solidFill>
                  <a:srgbClr val="1E72CC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13" y="1807268"/>
            <a:ext cx="10515600" cy="43513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Montserrat" panose="00000500000000000000" pitchFamily="2" charset="-52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3085" y="1123741"/>
            <a:ext cx="635544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 userDrawn="1"/>
        </p:nvSpPr>
        <p:spPr>
          <a:xfrm>
            <a:off x="9917458" y="1123741"/>
            <a:ext cx="4549083" cy="4549083"/>
          </a:xfrm>
          <a:prstGeom prst="diamond">
            <a:avLst/>
          </a:prstGeom>
          <a:solidFill>
            <a:srgbClr val="E6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/>
          <a:srcRect r="18633"/>
          <a:stretch/>
        </p:blipFill>
        <p:spPr>
          <a:xfrm>
            <a:off x="10112627" y="310415"/>
            <a:ext cx="2073512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3616" y="1805091"/>
            <a:ext cx="5181600" cy="43513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9509" y="1805091"/>
            <a:ext cx="5181600" cy="43513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Montserrat" panose="00000500000000000000" pitchFamily="2" charset="-52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53085" y="1123741"/>
            <a:ext cx="635544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 userDrawn="1"/>
        </p:nvSpPr>
        <p:spPr>
          <a:xfrm>
            <a:off x="9917458" y="1123741"/>
            <a:ext cx="4549083" cy="4549083"/>
          </a:xfrm>
          <a:prstGeom prst="diamond">
            <a:avLst/>
          </a:prstGeom>
          <a:solidFill>
            <a:srgbClr val="E6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38013" y="365867"/>
            <a:ext cx="8917743" cy="558695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kern="1200" dirty="0">
                <a:solidFill>
                  <a:srgbClr val="1E72CC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/>
          <a:srcRect r="18633"/>
          <a:stretch/>
        </p:blipFill>
        <p:spPr>
          <a:xfrm>
            <a:off x="10112627" y="310415"/>
            <a:ext cx="2073512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87" y="370467"/>
            <a:ext cx="10515600" cy="550731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3200" b="1" kern="1200" dirty="0">
                <a:solidFill>
                  <a:srgbClr val="1E72CC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Montserrat" panose="00000500000000000000" pitchFamily="2" charset="-52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омб 5"/>
          <p:cNvSpPr/>
          <p:nvPr userDrawn="1"/>
        </p:nvSpPr>
        <p:spPr>
          <a:xfrm>
            <a:off x="9917458" y="1123741"/>
            <a:ext cx="4549083" cy="4549083"/>
          </a:xfrm>
          <a:prstGeom prst="diamond">
            <a:avLst/>
          </a:prstGeom>
          <a:solidFill>
            <a:srgbClr val="E6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573815" y="1123741"/>
            <a:ext cx="613471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/>
          <p:cNvSpPr>
            <a:spLocks noGrp="1"/>
          </p:cNvSpPr>
          <p:nvPr>
            <p:ph type="pic" sz="quarter" idx="13"/>
          </p:nvPr>
        </p:nvSpPr>
        <p:spPr>
          <a:xfrm>
            <a:off x="434087" y="1493664"/>
            <a:ext cx="8543925" cy="44275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/>
          <a:srcRect r="54970"/>
          <a:stretch/>
        </p:blipFill>
        <p:spPr>
          <a:xfrm>
            <a:off x="11047416" y="3610334"/>
            <a:ext cx="1147516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4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87" y="349867"/>
            <a:ext cx="10515600" cy="591929"/>
          </a:xfrm>
        </p:spPr>
        <p:txBody>
          <a:bodyPr>
            <a:norm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3200" b="1" kern="1200" dirty="0">
                <a:solidFill>
                  <a:srgbClr val="1E72CC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85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72CC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85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72CC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Montserrat" panose="00000500000000000000" pitchFamily="2" charset="-52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омб 9"/>
          <p:cNvSpPr/>
          <p:nvPr userDrawn="1"/>
        </p:nvSpPr>
        <p:spPr>
          <a:xfrm>
            <a:off x="9917458" y="1123741"/>
            <a:ext cx="4549083" cy="4549083"/>
          </a:xfrm>
          <a:prstGeom prst="diamond">
            <a:avLst/>
          </a:prstGeom>
          <a:solidFill>
            <a:srgbClr val="E6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573815" y="1123741"/>
            <a:ext cx="613471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r="35893"/>
          <a:stretch/>
        </p:blipFill>
        <p:spPr>
          <a:xfrm>
            <a:off x="10552475" y="4265751"/>
            <a:ext cx="163366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3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Montserrat" panose="00000500000000000000" pitchFamily="2" charset="-52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353085" y="1123741"/>
            <a:ext cx="635544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6"/>
          <p:cNvSpPr>
            <a:spLocks noGrp="1"/>
          </p:cNvSpPr>
          <p:nvPr>
            <p:ph type="title"/>
          </p:nvPr>
        </p:nvSpPr>
        <p:spPr>
          <a:xfrm>
            <a:off x="438013" y="365867"/>
            <a:ext cx="8917743" cy="558695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kern="1200" dirty="0">
                <a:solidFill>
                  <a:srgbClr val="1E72CC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омб 7"/>
          <p:cNvSpPr/>
          <p:nvPr userDrawn="1"/>
        </p:nvSpPr>
        <p:spPr>
          <a:xfrm>
            <a:off x="9917458" y="1123741"/>
            <a:ext cx="4549083" cy="4549083"/>
          </a:xfrm>
          <a:prstGeom prst="diamond">
            <a:avLst/>
          </a:prstGeom>
          <a:solidFill>
            <a:srgbClr val="E6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 userDrawn="1"/>
        </p:nvSpPr>
        <p:spPr>
          <a:xfrm>
            <a:off x="9158047" y="1917572"/>
            <a:ext cx="1276638" cy="1276638"/>
          </a:xfrm>
          <a:prstGeom prst="diamond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438013" y="1322921"/>
            <a:ext cx="8443437" cy="1871289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3"/>
          </p:nvPr>
        </p:nvSpPr>
        <p:spPr>
          <a:xfrm>
            <a:off x="438150" y="3349625"/>
            <a:ext cx="8443913" cy="2752725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/>
          <a:srcRect r="18633"/>
          <a:stretch/>
        </p:blipFill>
        <p:spPr>
          <a:xfrm>
            <a:off x="10112627" y="310415"/>
            <a:ext cx="2073512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4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4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7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2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ED60D-6415-4DB8-A90C-F137BA48B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1" r:id="rId4"/>
    <p:sldLayoutId id="2147483690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8"/>
          <a:stretch/>
        </p:blipFill>
        <p:spPr>
          <a:xfrm>
            <a:off x="795254" y="338816"/>
            <a:ext cx="837741" cy="790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016" l="0" r="3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45" b="38677"/>
          <a:stretch/>
        </p:blipFill>
        <p:spPr>
          <a:xfrm>
            <a:off x="2668439" y="296586"/>
            <a:ext cx="1023493" cy="8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32" y="267407"/>
            <a:ext cx="861745" cy="86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55" y="252016"/>
            <a:ext cx="916784" cy="9387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48" y="4680854"/>
            <a:ext cx="1292772" cy="5494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55" y="3620704"/>
            <a:ext cx="1124606" cy="592118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723280" y="121930"/>
            <a:ext cx="4041683" cy="1263595"/>
          </a:xfrm>
          <a:prstGeom prst="rect">
            <a:avLst/>
          </a:prstGeom>
          <a:ln cmpd="thickThin"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7200" dirty="0" smtClean="0"/>
              <a:t>ФИНАЛ</a:t>
            </a:r>
            <a:endParaRPr lang="ru-RU" sz="7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29737" y="223195"/>
            <a:ext cx="0" cy="1021588"/>
          </a:xfrm>
          <a:prstGeom prst="line">
            <a:avLst/>
          </a:prstGeom>
          <a:ln w="44450"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759712" y="2003707"/>
            <a:ext cx="6439287" cy="1327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КОНКУРС ПРАКТИК</a:t>
            </a:r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59712" y="4212822"/>
            <a:ext cx="6822987" cy="1327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/>
              <a:t>УПРАВЛЕНЧЕСКОГО ОБРАЗОВАНИЯ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1958" y="2313581"/>
            <a:ext cx="149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2025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52509" y="2208648"/>
            <a:ext cx="8880249" cy="16574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</a:t>
            </a:r>
            <a:br>
              <a:rPr lang="ru-RU" dirty="0" smtClean="0"/>
            </a:br>
            <a:r>
              <a:rPr lang="ru-RU" dirty="0" smtClean="0"/>
              <a:t>КОМПЬЮТЕРНЫЕ СИМУЛЯТОРЫ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8"/>
          <a:stretch/>
        </p:blipFill>
        <p:spPr>
          <a:xfrm>
            <a:off x="795254" y="338816"/>
            <a:ext cx="837741" cy="790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016" l="0" r="3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45" b="38677"/>
          <a:stretch/>
        </p:blipFill>
        <p:spPr>
          <a:xfrm>
            <a:off x="3701058" y="358554"/>
            <a:ext cx="976948" cy="790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27" y="305566"/>
            <a:ext cx="821446" cy="82359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29737" y="223195"/>
            <a:ext cx="0" cy="1021588"/>
          </a:xfrm>
          <a:prstGeom prst="line">
            <a:avLst/>
          </a:prstGeom>
          <a:ln w="44450"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96" y="57836"/>
            <a:ext cx="1616630" cy="136885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606548" y="305566"/>
            <a:ext cx="4354575" cy="821321"/>
          </a:xfrm>
          <a:prstGeom prst="rect">
            <a:avLst/>
          </a:prstGeom>
          <a:ln cmpd="thickThin">
            <a:noFill/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7200" dirty="0" smtClean="0"/>
              <a:t>Номинации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55887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021205"/>
              </p:ext>
            </p:extLst>
          </p:nvPr>
        </p:nvGraphicFramePr>
        <p:xfrm>
          <a:off x="274542" y="565695"/>
          <a:ext cx="10620703" cy="328175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16438">
                  <a:extLst>
                    <a:ext uri="{9D8B030D-6E8A-4147-A177-3AD203B41FA5}">
                      <a16:colId xmlns:a16="http://schemas.microsoft.com/office/drawing/2014/main" val="2056596641"/>
                    </a:ext>
                  </a:extLst>
                </a:gridCol>
                <a:gridCol w="8404265">
                  <a:extLst>
                    <a:ext uri="{9D8B030D-6E8A-4147-A177-3AD203B41FA5}">
                      <a16:colId xmlns:a16="http://schemas.microsoft.com/office/drawing/2014/main" val="1444997044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tserrat Medium" panose="00000600000000000000" pitchFamily="2" charset="-52"/>
                        </a:rPr>
                        <a:t>МАСШТАБ</a:t>
                      </a:r>
                      <a:r>
                        <a:rPr lang="ru-RU" sz="1600" b="1" baseline="0" dirty="0" smtClean="0">
                          <a:latin typeface="Montserrat Medium" panose="00000600000000000000" pitchFamily="2" charset="-52"/>
                        </a:rPr>
                        <a:t> ПРОБЛЕМ</a:t>
                      </a:r>
                      <a:endParaRPr lang="ru-RU" sz="1600" b="1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ПРАКТИКИ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45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Регион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Компьютерные симуляторы и тренажёры CML-Bench.EDU</a:t>
                      </a:r>
                    </a:p>
                    <a:p>
                      <a:r>
                        <a:rPr lang="ru-RU" dirty="0" smtClean="0"/>
                        <a:t>Терещенко Владислав Владимирович, старший преподаватель Высшей школы Передовых цифровых технологий ПИШ </a:t>
                      </a:r>
                      <a:r>
                        <a:rPr lang="ru-RU" dirty="0" err="1" smtClean="0"/>
                        <a:t>СПбПУ</a:t>
                      </a:r>
                      <a:r>
                        <a:rPr lang="ru-RU" dirty="0" smtClean="0"/>
                        <a:t> «Цифровой инжиниринг»</a:t>
                      </a:r>
                    </a:p>
                    <a:p>
                      <a:r>
                        <a:rPr lang="ru-RU" dirty="0" smtClean="0"/>
                        <a:t>ФГАОУ ВО «Санкт-Петербургский политехнический университет Петра Великого»</a:t>
                      </a:r>
                      <a:endParaRPr lang="ru-RU" dirty="0"/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99424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Страна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Оценочно-образовательная сессия по стратегии и управлению на базе бизнес-симулятора GMC</a:t>
                      </a:r>
                    </a:p>
                    <a:p>
                      <a:r>
                        <a:rPr lang="ru-RU" dirty="0" smtClean="0"/>
                        <a:t>Шоптенко Вячеслав Викторович, заместитель директора Института государственной службы и управления </a:t>
                      </a:r>
                      <a:r>
                        <a:rPr lang="ru-RU" dirty="0" err="1" smtClean="0"/>
                        <a:t>РАНХиГС</a:t>
                      </a:r>
                      <a:r>
                        <a:rPr lang="ru-RU" dirty="0" smtClean="0"/>
                        <a:t> (Президентской академии)</a:t>
                      </a:r>
                    </a:p>
                    <a:p>
                      <a:r>
                        <a:rPr lang="ru-RU" dirty="0" smtClean="0"/>
                        <a:t>ФГБОУ ВО Российская Академия государственной службы и народного хозяйства</a:t>
                      </a:r>
                      <a:endParaRPr lang="ru-RU" dirty="0"/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533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4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8"/>
          <a:stretch/>
        </p:blipFill>
        <p:spPr>
          <a:xfrm>
            <a:off x="795254" y="338816"/>
            <a:ext cx="837741" cy="790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016" l="0" r="3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45" b="38677"/>
          <a:stretch/>
        </p:blipFill>
        <p:spPr>
          <a:xfrm>
            <a:off x="2668439" y="296586"/>
            <a:ext cx="1023493" cy="8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32" y="267407"/>
            <a:ext cx="861745" cy="86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55" y="252016"/>
            <a:ext cx="916784" cy="9387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48" y="4680854"/>
            <a:ext cx="1292772" cy="5494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55" y="3620704"/>
            <a:ext cx="1124606" cy="592118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723280" y="121930"/>
            <a:ext cx="4041683" cy="1263595"/>
          </a:xfrm>
          <a:prstGeom prst="rect">
            <a:avLst/>
          </a:prstGeom>
          <a:ln cmpd="thickThin">
            <a:noFill/>
          </a:ln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7200" dirty="0" smtClean="0"/>
              <a:t>ПЕРВЫЕ</a:t>
            </a:r>
            <a:endParaRPr lang="ru-RU" sz="7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29737" y="223195"/>
            <a:ext cx="0" cy="1021588"/>
          </a:xfrm>
          <a:prstGeom prst="line">
            <a:avLst/>
          </a:prstGeom>
          <a:ln w="44450"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759712" y="2003707"/>
            <a:ext cx="6439287" cy="1327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КОНКУРС ПРАКТИК</a:t>
            </a:r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59712" y="4212822"/>
            <a:ext cx="6822987" cy="1327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/>
              <a:t>УПРАВЛЕНЧЕСКОГО ОБРАЗОВАНИЯ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1958" y="2313581"/>
            <a:ext cx="149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2025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бизнес-практики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13" y="1355271"/>
            <a:ext cx="8771301" cy="48033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+mn-lt"/>
              </a:rPr>
              <a:t>Решение реальных задач разновозрастными, многонациональными, </a:t>
            </a:r>
            <a:r>
              <a:rPr lang="ru-RU" dirty="0" err="1">
                <a:latin typeface="+mn-lt"/>
              </a:rPr>
              <a:t>мультикомпетентностными</a:t>
            </a:r>
            <a:r>
              <a:rPr lang="ru-RU" dirty="0">
                <a:latin typeface="+mn-lt"/>
              </a:rPr>
              <a:t> командами в гибридных </a:t>
            </a:r>
            <a:r>
              <a:rPr lang="ru-RU" dirty="0" smtClean="0">
                <a:latin typeface="+mn-lt"/>
              </a:rPr>
              <a:t>средах</a:t>
            </a:r>
            <a:r>
              <a:rPr lang="en-US" dirty="0" smtClean="0">
                <a:latin typeface="+mn-lt"/>
              </a:rPr>
              <a:t> /</a:t>
            </a:r>
            <a:r>
              <a:rPr lang="ru-RU" dirty="0" smtClean="0">
                <a:latin typeface="+mn-lt"/>
              </a:rPr>
              <a:t> Форсайт 2121</a:t>
            </a:r>
          </a:p>
          <a:p>
            <a:pPr algn="just"/>
            <a:r>
              <a:rPr lang="ru-RU" dirty="0" smtClean="0">
                <a:latin typeface="+mn-lt"/>
              </a:rPr>
              <a:t>Технологический и кадровый суверенитет</a:t>
            </a:r>
          </a:p>
          <a:p>
            <a:pPr algn="just"/>
            <a:r>
              <a:rPr lang="ru-RU" dirty="0" smtClean="0">
                <a:latin typeface="+mn-lt"/>
              </a:rPr>
              <a:t>Новые задачи, которых раньше не было, поиск нестандартных решений</a:t>
            </a:r>
          </a:p>
          <a:p>
            <a:pPr algn="just"/>
            <a:r>
              <a:rPr lang="ru-RU" dirty="0" smtClean="0">
                <a:latin typeface="+mn-lt"/>
              </a:rPr>
              <a:t>Запрос на технологическое предпринимательство</a:t>
            </a:r>
          </a:p>
          <a:p>
            <a:pPr algn="just"/>
            <a:r>
              <a:rPr lang="ru-RU" dirty="0" smtClean="0">
                <a:latin typeface="+mn-lt"/>
              </a:rPr>
              <a:t>Отсутствие книг, статей, концепций для решения новых задач</a:t>
            </a:r>
          </a:p>
          <a:p>
            <a:pPr algn="just"/>
            <a:r>
              <a:rPr lang="ru-RU" dirty="0">
                <a:latin typeface="+mn-lt"/>
              </a:rPr>
              <a:t>Фокус на умение создать продукт, не на знания</a:t>
            </a:r>
          </a:p>
          <a:p>
            <a:pPr algn="just"/>
            <a:r>
              <a:rPr lang="ru-RU" dirty="0">
                <a:latin typeface="+mn-lt"/>
              </a:rPr>
              <a:t>Фокус на исследования нового, а не тиражирование старого</a:t>
            </a: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883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Бизнес-практика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13" y="1355271"/>
            <a:ext cx="9310144" cy="480333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+mn-lt"/>
              </a:rPr>
              <a:t>Проблема – в реальной жизни</a:t>
            </a:r>
          </a:p>
          <a:p>
            <a:r>
              <a:rPr lang="ru-RU" dirty="0" smtClean="0">
                <a:latin typeface="+mn-lt"/>
              </a:rPr>
              <a:t>Носитель проблемы: руководитель, предприятие, отрасль, регион, страна, общество</a:t>
            </a:r>
          </a:p>
          <a:p>
            <a:r>
              <a:rPr lang="ru-RU" dirty="0" smtClean="0">
                <a:latin typeface="+mn-lt"/>
              </a:rPr>
              <a:t>Технология = алгоритм решения проблемы</a:t>
            </a:r>
          </a:p>
          <a:p>
            <a:r>
              <a:rPr lang="ru-RU" dirty="0" smtClean="0">
                <a:latin typeface="+mn-lt"/>
              </a:rPr>
              <a:t>Решение проблемы = проект (в реальной жизни или </a:t>
            </a:r>
            <a:r>
              <a:rPr lang="ru-RU" dirty="0" err="1" smtClean="0">
                <a:latin typeface="+mn-lt"/>
              </a:rPr>
              <a:t>сеттинг</a:t>
            </a:r>
            <a:r>
              <a:rPr lang="ru-RU" dirty="0" smtClean="0">
                <a:latin typeface="+mn-lt"/>
              </a:rPr>
              <a:t> Деловой игры)</a:t>
            </a:r>
          </a:p>
          <a:p>
            <a:r>
              <a:rPr lang="ru-RU" dirty="0" smtClean="0">
                <a:latin typeface="+mn-lt"/>
              </a:rPr>
              <a:t>Результат проекта = продукт, оценивается в реальной жизни</a:t>
            </a:r>
          </a:p>
          <a:p>
            <a:pPr algn="just"/>
            <a:r>
              <a:rPr lang="ru-RU" dirty="0" smtClean="0">
                <a:latin typeface="+mn-lt"/>
              </a:rPr>
              <a:t>Бизнес-практика = решение реальной проблемы в ходе обучения с помощью проекта, в рамах которого пошагово создается продукт в команде Бизнес-Команда слушателей-Бизнес-школа</a:t>
            </a: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133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Предпосылки появления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12" y="1360952"/>
            <a:ext cx="11753987" cy="49179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Новые вызовы, новые задачи перед </a:t>
            </a:r>
            <a:br>
              <a:rPr lang="ru-RU" dirty="0" smtClean="0"/>
            </a:br>
            <a:r>
              <a:rPr lang="ru-RU" dirty="0" smtClean="0"/>
              <a:t>управленцами и бизнес-школами</a:t>
            </a:r>
          </a:p>
          <a:p>
            <a:r>
              <a:rPr lang="ru-RU" dirty="0" smtClean="0"/>
              <a:t>Технологический и кадровый суверенитет</a:t>
            </a:r>
          </a:p>
          <a:p>
            <a:r>
              <a:rPr lang="ru-RU" dirty="0" smtClean="0"/>
              <a:t>Потребность бизнес-образования </a:t>
            </a:r>
            <a:br>
              <a:rPr lang="ru-RU" dirty="0" smtClean="0"/>
            </a:br>
            <a:r>
              <a:rPr lang="ru-RU" dirty="0" smtClean="0"/>
              <a:t>в национальных рейтингах и </a:t>
            </a:r>
            <a:r>
              <a:rPr lang="ru-RU" dirty="0" err="1" smtClean="0"/>
              <a:t>рэнкингах</a:t>
            </a:r>
            <a:endParaRPr lang="ru-RU" dirty="0" smtClean="0"/>
          </a:p>
          <a:p>
            <a:r>
              <a:rPr lang="ru-RU" dirty="0" smtClean="0"/>
              <a:t>Поиск лучших практик </a:t>
            </a:r>
            <a:r>
              <a:rPr lang="en-US" dirty="0" smtClean="0"/>
              <a:t>vs</a:t>
            </a:r>
            <a:r>
              <a:rPr lang="ru-RU" dirty="0" smtClean="0"/>
              <a:t> соответствие стандартам</a:t>
            </a:r>
          </a:p>
          <a:p>
            <a:r>
              <a:rPr lang="ru-RU" dirty="0" smtClean="0"/>
              <a:t>Картирование специализаций Бизнес-школ </a:t>
            </a:r>
            <a:r>
              <a:rPr lang="en-US" dirty="0" smtClean="0"/>
              <a:t>/</a:t>
            </a:r>
            <a:r>
              <a:rPr lang="ru-RU" dirty="0" smtClean="0"/>
              <a:t> программ, множество номинаций</a:t>
            </a:r>
          </a:p>
          <a:p>
            <a:r>
              <a:rPr lang="ru-RU" dirty="0" smtClean="0"/>
              <a:t>Путь к сотрудничеству и </a:t>
            </a:r>
            <a:r>
              <a:rPr lang="ru-RU" dirty="0" err="1" smtClean="0"/>
              <a:t>коллаборации</a:t>
            </a:r>
            <a:r>
              <a:rPr lang="en-US" dirty="0" smtClean="0"/>
              <a:t> vs </a:t>
            </a:r>
            <a:r>
              <a:rPr lang="ru-RU" dirty="0" smtClean="0"/>
              <a:t>конкуренция</a:t>
            </a:r>
          </a:p>
          <a:p>
            <a:r>
              <a:rPr lang="ru-RU" dirty="0" smtClean="0"/>
              <a:t>Привлечение дружественных стран (в перспективе)</a:t>
            </a:r>
          </a:p>
          <a:p>
            <a:r>
              <a:rPr lang="ru-RU" dirty="0" smtClean="0"/>
              <a:t>Поиск национальной модели эффективного бизнес-образования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825914">
            <a:off x="9710057" y="832837"/>
            <a:ext cx="544286" cy="5225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</a:t>
            </a:r>
            <a:r>
              <a:rPr lang="ru-RU" dirty="0"/>
              <a:t>лучших практик </a:t>
            </a:r>
            <a:br>
              <a:rPr lang="ru-RU" dirty="0"/>
            </a:br>
            <a:r>
              <a:rPr lang="ru-RU" dirty="0"/>
              <a:t>управленческого образования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16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11130452" y="685299"/>
            <a:ext cx="769434" cy="769434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355824"/>
              </p:ext>
            </p:extLst>
          </p:nvPr>
        </p:nvGraphicFramePr>
        <p:xfrm>
          <a:off x="187958" y="1183640"/>
          <a:ext cx="9771829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927">
                  <a:extLst>
                    <a:ext uri="{9D8B030D-6E8A-4147-A177-3AD203B41FA5}">
                      <a16:colId xmlns:a16="http://schemas.microsoft.com/office/drawing/2014/main" val="2527070160"/>
                    </a:ext>
                  </a:extLst>
                </a:gridCol>
                <a:gridCol w="3373366">
                  <a:extLst>
                    <a:ext uri="{9D8B030D-6E8A-4147-A177-3AD203B41FA5}">
                      <a16:colId xmlns:a16="http://schemas.microsoft.com/office/drawing/2014/main" val="2585096431"/>
                    </a:ext>
                  </a:extLst>
                </a:gridCol>
                <a:gridCol w="3056536">
                  <a:extLst>
                    <a:ext uri="{9D8B030D-6E8A-4147-A177-3AD203B41FA5}">
                      <a16:colId xmlns:a16="http://schemas.microsoft.com/office/drawing/2014/main" val="2061219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Итоги 2023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Итоги 2024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Итоги 2025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6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23 практики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практик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практик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2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14 вузов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Бизнес-школа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11+ Бизнес-школ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Вузы-участники ПП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Члены РАБО + ПП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Вузы-участники ПП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b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Практики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5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Экспертный совет: РАБО + ПП+ АСИ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Экспертный совет: РАБО + ПП+ АСИ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Экспертный совет: РАБО + ПП+ АСИ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7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Жюри – Совет РАБО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Жюри – ОП АСИ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Жюри – ОП АСИ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Независимые эксперты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09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АСИ «Образование и кадры»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АСИ «Образование и кадры»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АСИ «Образование и кадры»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4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 номинаций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номинаций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номинаций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2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21 практика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1-3 места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(по 2)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практик: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514337" rtl="0" eaLnBrk="1" latinLnBrk="0" hangingPunct="1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ПП + 9 МВА + 3 ЕМВА 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практик: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ПП + 2 Акс + 6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Практик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7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Масштаб задач</a:t>
                      </a:r>
                    </a:p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Позиция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программе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Масштаб задач</a:t>
                      </a:r>
                    </a:p>
                    <a:p>
                      <a:pPr marL="0" algn="l" defTabSz="514337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Формат +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Позиция в программе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5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Экспертный Совет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788" y="1244872"/>
            <a:ext cx="5157787" cy="478563"/>
          </a:xfrm>
        </p:spPr>
        <p:txBody>
          <a:bodyPr/>
          <a:lstStyle/>
          <a:p>
            <a:r>
              <a:rPr lang="ru-RU" dirty="0" smtClean="0"/>
              <a:t>Председатели жюри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0" y="1262335"/>
            <a:ext cx="5183188" cy="478563"/>
          </a:xfrm>
        </p:spPr>
        <p:txBody>
          <a:bodyPr/>
          <a:lstStyle/>
          <a:p>
            <a:r>
              <a:rPr lang="ru-RU" dirty="0" smtClean="0"/>
              <a:t>Состав жюри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72200" y="1934232"/>
            <a:ext cx="5715000" cy="422878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членов жюри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ОП АСИ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АСИ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РАБО, НАСДОБР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представителя ТПП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ФРЦ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ЭС подготовки управленческих кадров РФ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Фонд 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Победитель «Лидер России»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 города: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Москва, Самара, Сургут, Санкт-Петербург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0" name="Объект 3"/>
          <p:cNvSpPr txBox="1">
            <a:spLocks noGrp="1"/>
          </p:cNvSpPr>
          <p:nvPr>
            <p:ph sz="half" idx="2"/>
          </p:nvPr>
        </p:nvSpPr>
        <p:spPr>
          <a:xfrm>
            <a:off x="839788" y="1818640"/>
            <a:ext cx="5157787" cy="453771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1E7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Мясоедов Сергей </a:t>
            </a:r>
            <a:r>
              <a:rPr lang="ru-RU" sz="1800" b="1" dirty="0" smtClean="0">
                <a:solidFill>
                  <a:srgbClr val="1E7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Павлович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д.соц.н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профессор, Президент РАБО, Председатель НАСДОБР, проректор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Директор ИБДА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1E7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Лушников Олег Георгиевич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к.т.н.,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Исполнительный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Ассоциации «Гидроэнергетика России», зампредседателя Экспертного Совета подготовки управленческих кадров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err="1" smtClean="0">
                <a:solidFill>
                  <a:srgbClr val="1E7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Вайно</a:t>
            </a:r>
            <a:r>
              <a:rPr lang="ru-RU" sz="1800" b="1" dirty="0" smtClean="0">
                <a:solidFill>
                  <a:srgbClr val="1E7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E7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sz="1800" b="1" dirty="0" smtClean="0">
                <a:solidFill>
                  <a:srgbClr val="1E7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Антонович</a:t>
            </a:r>
            <a:br>
              <a:rPr lang="ru-RU" sz="1800" b="1" dirty="0" smtClean="0">
                <a:solidFill>
                  <a:srgbClr val="1E72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«Молодые профессионалы» АНО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«Агентство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стратегических инициатив по продвижению новых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проектов»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Жюри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38013" y="1315453"/>
            <a:ext cx="10515600" cy="540602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Андреянова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Инна Валерьевна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директор Фонда развития инновационного научно-технологического центра ЮНИТИ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ПАРК, Сургут</a:t>
            </a:r>
          </a:p>
          <a:p>
            <a:pPr>
              <a:lnSpc>
                <a:spcPct val="160000"/>
              </a:lnSpc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Баллард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Дарья Романовна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Директор проектов дивизиона развития кадрового потенциала направления «Молодые профессионалы» АНО «Агентство стратегических инициатив по продвижению новых проектов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Москва</a:t>
            </a:r>
          </a:p>
          <a:p>
            <a:pPr>
              <a:lnSpc>
                <a:spcPct val="160000"/>
              </a:lnSpc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Бункин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Алексей Сергеевич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директор ФБУ «Федеральный ресурсный центр», Москва</a:t>
            </a:r>
          </a:p>
          <a:p>
            <a:pPr>
              <a:lnSpc>
                <a:spcPct val="160000"/>
              </a:lnSpc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Гейдт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Алена Владимировна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консалтинговой компании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HRGATE.ru,  руководитель кадрового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агентства Клуба Лидеров России «Эльбрус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Москва </a:t>
            </a:r>
          </a:p>
          <a:p>
            <a:pPr>
              <a:lnSpc>
                <a:spcPct val="16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Евтихиева Наталья Андреевна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к.э.н., МВА,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РАБО, Генеральный директор НАСДОБР, заместитель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директора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службы и управления ФГБОУ ВО Российская Академия государственной службы и народного хозяйства при Президенте Российской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Федерации, Москва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92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Жюри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38013" y="1074822"/>
            <a:ext cx="11641692" cy="543827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Малахов Игорь Анатольевич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Директор ООО «АЙКОМ» Общественный представитель АСИ по направлению «Молодежное предпринимательство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», Самара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Павлова Анастасия Александровна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зам.директора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ФБУ «Федеральный ресурсный центр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», Москва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Переверзева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Наталья Юрьевна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к.филос.н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управлению, Учредитель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консалтинговой компании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Success.Business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Председатель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Комитета по развитию бизнес-практик Московской торгово-промышленной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палаты, Москва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Пятакова Евгения Николаевна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Директор по развитию экспертного сообщества АНО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«Академия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социальных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технологий», Москва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Редега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Игорь Витальевич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АНО международного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межвузовского сотрудничества "Рица"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Общественный представитель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АСИ в Санкт-Петербурге по направлению «Предпринимательство и технологии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», Санкт-Петербург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52509" y="2208648"/>
            <a:ext cx="8880249" cy="16574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br>
              <a:rPr lang="ru-RU" dirty="0" smtClean="0"/>
            </a:br>
            <a:r>
              <a:rPr lang="ru-RU" dirty="0" smtClean="0"/>
              <a:t>ПРЕДПРИНИМАТЕЛЬСТВО </a:t>
            </a:r>
            <a:br>
              <a:rPr lang="ru-RU" dirty="0" smtClean="0"/>
            </a:br>
            <a:r>
              <a:rPr lang="ru-RU" dirty="0" smtClean="0"/>
              <a:t>И РАЗВИТИЕ ЛИДЕРОВ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8"/>
          <a:stretch/>
        </p:blipFill>
        <p:spPr>
          <a:xfrm>
            <a:off x="795254" y="338816"/>
            <a:ext cx="837741" cy="790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016" l="0" r="3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45" b="38677"/>
          <a:stretch/>
        </p:blipFill>
        <p:spPr>
          <a:xfrm>
            <a:off x="3701058" y="358554"/>
            <a:ext cx="976948" cy="790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27" y="305566"/>
            <a:ext cx="821446" cy="82359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29737" y="223195"/>
            <a:ext cx="0" cy="1021588"/>
          </a:xfrm>
          <a:prstGeom prst="line">
            <a:avLst/>
          </a:prstGeom>
          <a:ln w="44450"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96" y="57836"/>
            <a:ext cx="1616630" cy="136885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606548" y="305566"/>
            <a:ext cx="4354575" cy="821321"/>
          </a:xfrm>
          <a:prstGeom prst="rect">
            <a:avLst/>
          </a:prstGeom>
          <a:ln cmpd="thickThin">
            <a:noFill/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7200" dirty="0" smtClean="0"/>
              <a:t>Номинации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123925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10150"/>
              </p:ext>
            </p:extLst>
          </p:nvPr>
        </p:nvGraphicFramePr>
        <p:xfrm>
          <a:off x="438013" y="1449107"/>
          <a:ext cx="9892553" cy="16904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892553">
                  <a:extLst>
                    <a:ext uri="{9D8B030D-6E8A-4147-A177-3AD203B41FA5}">
                      <a16:colId xmlns:a16="http://schemas.microsoft.com/office/drawing/2014/main" val="320360219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ПРЕЗИДЕНТСКАЯ ПРОГРАММА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451143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Кейс «Баба Яга против...»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Меньщикова Вера Ивановна, к.э.н., доцент, заведующий кафедрой «Экономика»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«Тамбовский государственный технический университет»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72206162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45404"/>
              </p:ext>
            </p:extLst>
          </p:nvPr>
        </p:nvGraphicFramePr>
        <p:xfrm>
          <a:off x="438013" y="3256841"/>
          <a:ext cx="9892553" cy="34646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892553">
                  <a:extLst>
                    <a:ext uri="{9D8B030D-6E8A-4147-A177-3AD203B41FA5}">
                      <a16:colId xmlns:a16="http://schemas.microsoft.com/office/drawing/2014/main" val="320360219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ПРАКТИКИ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451143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Акселератор управленческих компетенций «Лидеры трудовой сферы»</a:t>
                      </a:r>
                    </a:p>
                    <a:p>
                      <a:pPr algn="l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Канке Алла Анатольевна, к.э.н., доцент, директор Международной школы бизнеса Финансового университета при Правительстве РФ</a:t>
                      </a:r>
                    </a:p>
                    <a:p>
                      <a:pPr algn="l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Финансовый университет при Правительстве Российской Федерации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061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Оценочно-образовательная сессия по стратегии и управлению на базе бизнес-симулятора GMC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Шоптенко Вячеслав Викторович</a:t>
                      </a:r>
                      <a:r>
                        <a:rPr lang="ru-RU" dirty="0" smtClean="0"/>
                        <a:t>, заместитель директора Института государственной службы и управления </a:t>
                      </a:r>
                      <a:r>
                        <a:rPr lang="ru-RU" dirty="0" err="1" smtClean="0"/>
                        <a:t>РАНХиГС</a:t>
                      </a:r>
                      <a:r>
                        <a:rPr lang="ru-RU" dirty="0" smtClean="0"/>
                        <a:t> (Президентской академии)</a:t>
                      </a:r>
                    </a:p>
                    <a:p>
                      <a:r>
                        <a:rPr lang="ru-RU" dirty="0" smtClean="0"/>
                        <a:t>ФГБОУ ВО Российская Академия государственной службы и народного хозяйства</a:t>
                      </a:r>
                      <a:endParaRPr lang="ru-RU" dirty="0"/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136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493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39515"/>
              </p:ext>
            </p:extLst>
          </p:nvPr>
        </p:nvGraphicFramePr>
        <p:xfrm>
          <a:off x="357331" y="1296707"/>
          <a:ext cx="9892553" cy="34646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892553">
                  <a:extLst>
                    <a:ext uri="{9D8B030D-6E8A-4147-A177-3AD203B41FA5}">
                      <a16:colId xmlns:a16="http://schemas.microsoft.com/office/drawing/2014/main" val="320360219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ПРАКТИКИ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451143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Акселератор управленческих компетенций «Лидеры трудовой сферы»</a:t>
                      </a:r>
                    </a:p>
                    <a:p>
                      <a:pPr algn="l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Канке Алла Анатольевна, к.э.н., доцент, директор Международной школы бизнеса Финансового университета при Правительстве РФ</a:t>
                      </a:r>
                    </a:p>
                    <a:p>
                      <a:pPr algn="l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Финансовый университет при Правительстве Российской Федерации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061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Оценочно-образовательная сессия по стратегии и управлению на базе бизнес-симулятора GMC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Шоптенко Вячеслав Викторович</a:t>
                      </a:r>
                      <a:r>
                        <a:rPr lang="ru-RU" dirty="0" smtClean="0"/>
                        <a:t>, заместитель директора Института государственной службы и управления </a:t>
                      </a:r>
                      <a:r>
                        <a:rPr lang="ru-RU" dirty="0" err="1" smtClean="0"/>
                        <a:t>РАНХиГС</a:t>
                      </a:r>
                      <a:r>
                        <a:rPr lang="ru-RU" dirty="0" smtClean="0"/>
                        <a:t> (Президентской академии)</a:t>
                      </a:r>
                    </a:p>
                    <a:p>
                      <a:r>
                        <a:rPr lang="ru-RU" dirty="0" smtClean="0"/>
                        <a:t>ФГБОУ ВО Российская Академия государственной службы и народного хозяйства</a:t>
                      </a:r>
                      <a:endParaRPr lang="ru-RU" dirty="0"/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136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528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73127"/>
              </p:ext>
            </p:extLst>
          </p:nvPr>
        </p:nvGraphicFramePr>
        <p:xfrm>
          <a:off x="438013" y="1586615"/>
          <a:ext cx="9892553" cy="16904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892553">
                  <a:extLst>
                    <a:ext uri="{9D8B030D-6E8A-4147-A177-3AD203B41FA5}">
                      <a16:colId xmlns:a16="http://schemas.microsoft.com/office/drawing/2014/main" val="320360219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ПРЕЗИДЕНТСКАЯ ПРОГРАММА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451143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Бизнес-Кейс-Драйв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kern="1200" dirty="0" smtClean="0"/>
                        <a:t>Малышева Лариса Анатольевна, д.э.н., профессор, директор Бизнес-школы </a:t>
                      </a:r>
                      <a:r>
                        <a:rPr lang="ru-RU" sz="2000" kern="1200" dirty="0" err="1" smtClean="0"/>
                        <a:t>УрФУ</a:t>
                      </a:r>
                      <a:endParaRPr lang="ru-RU" sz="2000" kern="1200" dirty="0" smtClean="0"/>
                    </a:p>
                    <a:p>
                      <a:pPr marL="0" algn="l" defTabSz="914400" rtl="0" eaLnBrk="1" latinLnBrk="0" hangingPunct="1"/>
                      <a:r>
                        <a:rPr lang="ru-RU" sz="2000" kern="1200" dirty="0" smtClean="0"/>
                        <a:t>ФГАОУ ВО Уральский федеральный университет им. Первого Президента РФ Б.Н. Ельцина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72206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6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96574"/>
              </p:ext>
            </p:extLst>
          </p:nvPr>
        </p:nvGraphicFramePr>
        <p:xfrm>
          <a:off x="438013" y="1586615"/>
          <a:ext cx="9892553" cy="230004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892553">
                  <a:extLst>
                    <a:ext uri="{9D8B030D-6E8A-4147-A177-3AD203B41FA5}">
                      <a16:colId xmlns:a16="http://schemas.microsoft.com/office/drawing/2014/main" val="320360219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ПРАКТИКИ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451143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Компьютерные симуляторы и тренажёры CML-Bench.EDU</a:t>
                      </a:r>
                    </a:p>
                    <a:p>
                      <a:r>
                        <a:rPr lang="ru-RU" sz="2000" dirty="0" smtClean="0"/>
                        <a:t>Терещенко Владислав Владимирович, старший преподаватель Высшей школы Передовых цифровых технологий ПИШ </a:t>
                      </a:r>
                      <a:r>
                        <a:rPr lang="ru-RU" sz="2000" dirty="0" err="1" smtClean="0"/>
                        <a:t>СПбПУ</a:t>
                      </a:r>
                      <a:r>
                        <a:rPr lang="ru-RU" sz="2000" dirty="0" smtClean="0"/>
                        <a:t> «Цифровой инжиниринг»</a:t>
                      </a:r>
                    </a:p>
                    <a:p>
                      <a:r>
                        <a:rPr lang="ru-RU" sz="2000" dirty="0" smtClean="0"/>
                        <a:t>ФГАОУ ВО «Санкт-Петербургский политехнический университет Петра Великого»</a:t>
                      </a:r>
                    </a:p>
                    <a:p>
                      <a:pPr marL="0" algn="l" defTabSz="914400" rtl="0" eaLnBrk="1" latinLnBrk="0" hangingPunct="1"/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06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1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47004"/>
              </p:ext>
            </p:extLst>
          </p:nvPr>
        </p:nvGraphicFramePr>
        <p:xfrm>
          <a:off x="332908" y="479155"/>
          <a:ext cx="10620703" cy="3147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439">
                  <a:extLst>
                    <a:ext uri="{9D8B030D-6E8A-4147-A177-3AD203B41FA5}">
                      <a16:colId xmlns:a16="http://schemas.microsoft.com/office/drawing/2014/main" val="2056596641"/>
                    </a:ext>
                  </a:extLst>
                </a:gridCol>
                <a:gridCol w="8404264">
                  <a:extLst>
                    <a:ext uri="{9D8B030D-6E8A-4147-A177-3AD203B41FA5}">
                      <a16:colId xmlns:a16="http://schemas.microsoft.com/office/drawing/2014/main" val="1444997044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tserrat Medium" panose="00000600000000000000" pitchFamily="2" charset="-52"/>
                        </a:rPr>
                        <a:t>МАСШТАБ</a:t>
                      </a:r>
                      <a:r>
                        <a:rPr lang="ru-RU" sz="1600" b="1" baseline="0" dirty="0" smtClean="0">
                          <a:latin typeface="Montserrat Medium" panose="00000600000000000000" pitchFamily="2" charset="-52"/>
                        </a:rPr>
                        <a:t> ПРОБЛЕМ</a:t>
                      </a:r>
                      <a:endParaRPr lang="ru-RU" sz="1600" b="1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tserrat Medium" panose="00000600000000000000" pitchFamily="2" charset="-52"/>
                        </a:rPr>
                        <a:t>ПРЕЗИДЕНТСКАЯ ПРОГРАММА</a:t>
                      </a:r>
                      <a:endParaRPr lang="ru-RU" sz="1600" b="1" dirty="0">
                        <a:latin typeface="Montserrat Medium" panose="000006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45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Развитие управленческих команд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Тренинг «Шесть шляп»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Ерастова Александра Валерьевна, к.э.н., доцент кафедры Менеджмента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«Национальный исследовательский Мордовский государственный университет им. Н.П. Огарёва»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99424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Освобождающие структуры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Колосова Ольга Владимировна, д.т.н., профессор Высшей школы Передовых цифровых технологий ПИШ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СПбПУ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«Цифровой инжиниринг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ФГАОУ ВО «Санкт-Петербургский политехнический университет Петра Великого»</a:t>
                      </a: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962527"/>
                  </a:ext>
                </a:extLst>
              </a:tr>
            </a:tbl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735015"/>
              </p:ext>
            </p:extLst>
          </p:nvPr>
        </p:nvGraphicFramePr>
        <p:xfrm>
          <a:off x="332908" y="4048196"/>
          <a:ext cx="10620703" cy="22327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16438">
                  <a:extLst>
                    <a:ext uri="{9D8B030D-6E8A-4147-A177-3AD203B41FA5}">
                      <a16:colId xmlns:a16="http://schemas.microsoft.com/office/drawing/2014/main" val="2056596641"/>
                    </a:ext>
                  </a:extLst>
                </a:gridCol>
                <a:gridCol w="8404265">
                  <a:extLst>
                    <a:ext uri="{9D8B030D-6E8A-4147-A177-3AD203B41FA5}">
                      <a16:colId xmlns:a16="http://schemas.microsoft.com/office/drawing/2014/main" val="1444997044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МАСШТАБ 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ПРОБЛЕМ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ПРАКТИКИ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45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Профессиональные навыки руководителя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сценариев и проведение переговоров конфликтующих сторон на основе ТОС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Меренков Александр Владимирович, Общественный помощник Уполномоченного по правам предпринимателей в Свердловской области, Программный директор Клуба мышления Екатеринбург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99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9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52509" y="2208648"/>
            <a:ext cx="8880249" cy="16574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br>
              <a:rPr lang="ru-RU" dirty="0" smtClean="0"/>
            </a:br>
            <a:r>
              <a:rPr lang="ru-RU" dirty="0" smtClean="0"/>
              <a:t>АКСЕЛЕРАТОР УПРАВЛЕНЧЕСКИХ КОМПЕТЕНЦИЙ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8"/>
          <a:stretch/>
        </p:blipFill>
        <p:spPr>
          <a:xfrm>
            <a:off x="795254" y="338816"/>
            <a:ext cx="837741" cy="790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016" l="0" r="3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45" b="38677"/>
          <a:stretch/>
        </p:blipFill>
        <p:spPr>
          <a:xfrm>
            <a:off x="3701058" y="358554"/>
            <a:ext cx="976948" cy="790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27" y="305566"/>
            <a:ext cx="821446" cy="82359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29737" y="223195"/>
            <a:ext cx="0" cy="1021588"/>
          </a:xfrm>
          <a:prstGeom prst="line">
            <a:avLst/>
          </a:prstGeom>
          <a:ln w="44450"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96" y="57836"/>
            <a:ext cx="1616630" cy="136885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606548" y="305566"/>
            <a:ext cx="4354575" cy="821321"/>
          </a:xfrm>
          <a:prstGeom prst="rect">
            <a:avLst/>
          </a:prstGeom>
          <a:ln cmpd="thickThin">
            <a:noFill/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7200" dirty="0" smtClean="0"/>
              <a:t>Номинации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426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765646"/>
              </p:ext>
            </p:extLst>
          </p:nvPr>
        </p:nvGraphicFramePr>
        <p:xfrm>
          <a:off x="332908" y="479155"/>
          <a:ext cx="10620703" cy="1653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439">
                  <a:extLst>
                    <a:ext uri="{9D8B030D-6E8A-4147-A177-3AD203B41FA5}">
                      <a16:colId xmlns:a16="http://schemas.microsoft.com/office/drawing/2014/main" val="2056596641"/>
                    </a:ext>
                  </a:extLst>
                </a:gridCol>
                <a:gridCol w="8404264">
                  <a:extLst>
                    <a:ext uri="{9D8B030D-6E8A-4147-A177-3AD203B41FA5}">
                      <a16:colId xmlns:a16="http://schemas.microsoft.com/office/drawing/2014/main" val="1444997044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tserrat Medium" panose="00000600000000000000" pitchFamily="2" charset="-52"/>
                        </a:rPr>
                        <a:t>МАСШТАБ</a:t>
                      </a:r>
                      <a:r>
                        <a:rPr lang="ru-RU" sz="1600" b="1" baseline="0" dirty="0" smtClean="0">
                          <a:latin typeface="Montserrat Medium" panose="00000600000000000000" pitchFamily="2" charset="-52"/>
                        </a:rPr>
                        <a:t> ПРОБЛЕМ</a:t>
                      </a:r>
                      <a:endParaRPr lang="ru-RU" sz="1600" b="1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tserrat Medium" panose="00000600000000000000" pitchFamily="2" charset="-52"/>
                        </a:rPr>
                        <a:t>ПРЕЗИДЕНТСКАЯ ПРОГРАММА</a:t>
                      </a:r>
                      <a:endParaRPr lang="ru-RU" sz="1600" b="1" dirty="0">
                        <a:latin typeface="Montserrat Medium" panose="000006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45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Развитие лидеров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Компетентностный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подход в действии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Куликова Наталья Николаевна, директор ОАНО ДПО "МИДО"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ОАНО ДПО «Магнитогорский институт дополнительного образования»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99424"/>
                  </a:ext>
                </a:extLst>
              </a:tr>
            </a:tbl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852382"/>
              </p:ext>
            </p:extLst>
          </p:nvPr>
        </p:nvGraphicFramePr>
        <p:xfrm>
          <a:off x="332908" y="2783601"/>
          <a:ext cx="10620703" cy="355607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16438">
                  <a:extLst>
                    <a:ext uri="{9D8B030D-6E8A-4147-A177-3AD203B41FA5}">
                      <a16:colId xmlns:a16="http://schemas.microsoft.com/office/drawing/2014/main" val="2056596641"/>
                    </a:ext>
                  </a:extLst>
                </a:gridCol>
                <a:gridCol w="8404265">
                  <a:extLst>
                    <a:ext uri="{9D8B030D-6E8A-4147-A177-3AD203B41FA5}">
                      <a16:colId xmlns:a16="http://schemas.microsoft.com/office/drawing/2014/main" val="1444997044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МАСШТАБ 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ПРОБЛЕМ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ПРАКТИКИ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45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Развитие лидеров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Акселератор управленческих компетенций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«Лидеры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трудовой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сферы»</a:t>
                      </a:r>
                    </a:p>
                    <a:p>
                      <a:pPr algn="l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Канке Алла Анатольевна, к.э.н., доцент, директор Международной школы бизнеса Финансового университета при Правительстве РФ</a:t>
                      </a:r>
                    </a:p>
                    <a:p>
                      <a:pPr algn="l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Финансовый университет при Правительстве Российской Федерации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99424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Управление компанией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Акселератор управленческих компетенций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«Корпоративный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университет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руководителя»</a:t>
                      </a:r>
                    </a:p>
                    <a:p>
                      <a:pPr algn="l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Долгополова Ирина Владимировна, HR-эксперт, бизнес-консультант, эксперт АСИ,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к.психол.н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Ассоциация профессионального образования «Некоммерческое партнерство Пермь-нефть»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533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2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52509" y="2208648"/>
            <a:ext cx="8880249" cy="1657499"/>
          </a:xfrm>
        </p:spPr>
        <p:txBody>
          <a:bodyPr>
            <a:normAutofit/>
          </a:bodyPr>
          <a:lstStyle/>
          <a:p>
            <a:r>
              <a:rPr lang="ru-RU" dirty="0" smtClean="0"/>
              <a:t>3. </a:t>
            </a:r>
            <a:br>
              <a:rPr lang="ru-RU" dirty="0" smtClean="0"/>
            </a:br>
            <a:r>
              <a:rPr lang="ru-RU" dirty="0" smtClean="0"/>
              <a:t>УПРАВЛЕНИЕ КОМПАНИЕЙ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8"/>
          <a:stretch/>
        </p:blipFill>
        <p:spPr>
          <a:xfrm>
            <a:off x="795254" y="338816"/>
            <a:ext cx="837741" cy="790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016" l="0" r="3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45" b="38677"/>
          <a:stretch/>
        </p:blipFill>
        <p:spPr>
          <a:xfrm>
            <a:off x="3701058" y="358554"/>
            <a:ext cx="976948" cy="790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27" y="305566"/>
            <a:ext cx="821446" cy="82359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29737" y="223195"/>
            <a:ext cx="0" cy="1021588"/>
          </a:xfrm>
          <a:prstGeom prst="line">
            <a:avLst/>
          </a:prstGeom>
          <a:ln w="44450"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96" y="57836"/>
            <a:ext cx="1616630" cy="136885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606548" y="305566"/>
            <a:ext cx="4354575" cy="821321"/>
          </a:xfrm>
          <a:prstGeom prst="rect">
            <a:avLst/>
          </a:prstGeom>
          <a:ln cmpd="thickThin">
            <a:noFill/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7200" dirty="0" smtClean="0"/>
              <a:t>Номинации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659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957547"/>
              </p:ext>
            </p:extLst>
          </p:nvPr>
        </p:nvGraphicFramePr>
        <p:xfrm>
          <a:off x="332908" y="479155"/>
          <a:ext cx="10620703" cy="1653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439">
                  <a:extLst>
                    <a:ext uri="{9D8B030D-6E8A-4147-A177-3AD203B41FA5}">
                      <a16:colId xmlns:a16="http://schemas.microsoft.com/office/drawing/2014/main" val="2056596641"/>
                    </a:ext>
                  </a:extLst>
                </a:gridCol>
                <a:gridCol w="8404264">
                  <a:extLst>
                    <a:ext uri="{9D8B030D-6E8A-4147-A177-3AD203B41FA5}">
                      <a16:colId xmlns:a16="http://schemas.microsoft.com/office/drawing/2014/main" val="1444997044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tserrat Medium" panose="00000600000000000000" pitchFamily="2" charset="-52"/>
                        </a:rPr>
                        <a:t>МАСШТАБ</a:t>
                      </a:r>
                      <a:r>
                        <a:rPr lang="ru-RU" sz="1600" b="1" baseline="0" dirty="0" smtClean="0">
                          <a:latin typeface="Montserrat Medium" panose="00000600000000000000" pitchFamily="2" charset="-52"/>
                        </a:rPr>
                        <a:t> ПРОБЛЕМ</a:t>
                      </a:r>
                      <a:endParaRPr lang="ru-RU" sz="1600" b="1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tserrat Medium" panose="00000600000000000000" pitchFamily="2" charset="-52"/>
                        </a:rPr>
                        <a:t>ПРЕЗИДЕНТСКАЯ ПРОГРАММА</a:t>
                      </a:r>
                      <a:endParaRPr lang="ru-RU" sz="1600" b="1" dirty="0">
                        <a:latin typeface="Montserrat Medium" panose="000006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45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Управление компанией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Кейс «Баба Яга против...»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Меньщикова Вера Ивановна, к.э.н., доцент, заведующий кафедрой "Экономика«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 «Тамбовский государственный технический университет»</a:t>
                      </a: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99424"/>
                  </a:ext>
                </a:extLst>
              </a:tr>
            </a:tbl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539732"/>
              </p:ext>
            </p:extLst>
          </p:nvPr>
        </p:nvGraphicFramePr>
        <p:xfrm>
          <a:off x="332908" y="2783601"/>
          <a:ext cx="10620703" cy="273539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16438">
                  <a:extLst>
                    <a:ext uri="{9D8B030D-6E8A-4147-A177-3AD203B41FA5}">
                      <a16:colId xmlns:a16="http://schemas.microsoft.com/office/drawing/2014/main" val="2056596641"/>
                    </a:ext>
                  </a:extLst>
                </a:gridCol>
                <a:gridCol w="8404265">
                  <a:extLst>
                    <a:ext uri="{9D8B030D-6E8A-4147-A177-3AD203B41FA5}">
                      <a16:colId xmlns:a16="http://schemas.microsoft.com/office/drawing/2014/main" val="1444997044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ФОРМАТ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ПРАКТИКИ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45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Кейсы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придать бренду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метаускорение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err="1" smtClean="0"/>
                        <a:t>Рымарева</a:t>
                      </a:r>
                      <a:r>
                        <a:rPr lang="ru-RU" dirty="0" smtClean="0"/>
                        <a:t> Анна Сергеевна, бренд-пилот, к.э.н.</a:t>
                      </a:r>
                    </a:p>
                    <a:p>
                      <a:r>
                        <a:rPr lang="ru-RU" dirty="0" smtClean="0"/>
                        <a:t>ИП </a:t>
                      </a:r>
                      <a:r>
                        <a:rPr lang="ru-RU" dirty="0" err="1" smtClean="0"/>
                        <a:t>Рымарева</a:t>
                      </a:r>
                      <a:r>
                        <a:rPr lang="ru-RU" dirty="0" smtClean="0"/>
                        <a:t> Анна Сергеевна</a:t>
                      </a:r>
                      <a:endParaRPr lang="ru-RU" dirty="0"/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99424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+mn-lt"/>
                        </a:rPr>
                        <a:t>Ассессмент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Техника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саморегуляции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(Slope, Summit, Session, Self-regulation)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/>
                        <a:t>Гут Валерий Викторович, </a:t>
                      </a:r>
                      <a:r>
                        <a:rPr lang="ru-RU" dirty="0" err="1" smtClean="0"/>
                        <a:t>к.психол.н</a:t>
                      </a:r>
                      <a:r>
                        <a:rPr lang="ru-RU" dirty="0" smtClean="0"/>
                        <a:t>., основатель Института Адаптивного Интеллекта, вице-президент Евразийского общества </a:t>
                      </a:r>
                      <a:r>
                        <a:rPr lang="ru-RU" dirty="0" err="1" smtClean="0"/>
                        <a:t>ольфактологов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АНО Институт Адаптивного Интеллекта</a:t>
                      </a:r>
                      <a:endParaRPr lang="ru-RU" dirty="0"/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533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52509" y="2208648"/>
            <a:ext cx="8880249" cy="16574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</a:t>
            </a:r>
            <a:br>
              <a:rPr lang="ru-RU" dirty="0" smtClean="0"/>
            </a:br>
            <a:r>
              <a:rPr lang="ru-RU" dirty="0" smtClean="0"/>
              <a:t>РАЗВИТИЕ ЭКОСИСТЕМ И СООБЩЕСТВ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8"/>
          <a:stretch/>
        </p:blipFill>
        <p:spPr>
          <a:xfrm>
            <a:off x="795254" y="338816"/>
            <a:ext cx="837741" cy="790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016" l="0" r="3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45" b="38677"/>
          <a:stretch/>
        </p:blipFill>
        <p:spPr>
          <a:xfrm>
            <a:off x="3701058" y="358554"/>
            <a:ext cx="976948" cy="790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27" y="305566"/>
            <a:ext cx="821446" cy="82359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29737" y="223195"/>
            <a:ext cx="0" cy="1021588"/>
          </a:xfrm>
          <a:prstGeom prst="line">
            <a:avLst/>
          </a:prstGeom>
          <a:ln w="44450"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96" y="57836"/>
            <a:ext cx="1616630" cy="136885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606548" y="305566"/>
            <a:ext cx="4354575" cy="821321"/>
          </a:xfrm>
          <a:prstGeom prst="rect">
            <a:avLst/>
          </a:prstGeom>
          <a:ln cmpd="thickThin">
            <a:noFill/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7200" dirty="0" smtClean="0"/>
              <a:t>Номинации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18048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680212"/>
              </p:ext>
            </p:extLst>
          </p:nvPr>
        </p:nvGraphicFramePr>
        <p:xfrm>
          <a:off x="332908" y="479155"/>
          <a:ext cx="10620703" cy="1927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439">
                  <a:extLst>
                    <a:ext uri="{9D8B030D-6E8A-4147-A177-3AD203B41FA5}">
                      <a16:colId xmlns:a16="http://schemas.microsoft.com/office/drawing/2014/main" val="2056596641"/>
                    </a:ext>
                  </a:extLst>
                </a:gridCol>
                <a:gridCol w="8404264">
                  <a:extLst>
                    <a:ext uri="{9D8B030D-6E8A-4147-A177-3AD203B41FA5}">
                      <a16:colId xmlns:a16="http://schemas.microsoft.com/office/drawing/2014/main" val="1444997044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tserrat Medium" panose="00000600000000000000" pitchFamily="2" charset="-52"/>
                        </a:rPr>
                        <a:t>МАСШТАБ</a:t>
                      </a:r>
                      <a:r>
                        <a:rPr lang="ru-RU" sz="1600" b="1" baseline="0" dirty="0" smtClean="0">
                          <a:latin typeface="Montserrat Medium" panose="00000600000000000000" pitchFamily="2" charset="-52"/>
                        </a:rPr>
                        <a:t> ПРОБЛЕМ</a:t>
                      </a:r>
                      <a:endParaRPr lang="ru-RU" sz="1600" b="1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tserrat Medium" panose="00000600000000000000" pitchFamily="2" charset="-52"/>
                        </a:rPr>
                        <a:t>ПРЕЗИДЕНТСКАЯ ПРОГРАММА</a:t>
                      </a:r>
                      <a:endParaRPr lang="ru-RU" sz="1600" b="1" dirty="0">
                        <a:latin typeface="Montserrat Medium" panose="00000600000000000000" pitchFamily="2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45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Страна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Бизнес-Кейс-Драйв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Малышева Лариса Анатольевна, д.э.н., профессор, директор Бизнес-школы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УрФУ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ФГАОУ ВО Уральский федеральный университет им. Первого Президента РФ Б.Н. Ельцина</a:t>
                      </a: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99424"/>
                  </a:ext>
                </a:extLst>
              </a:tr>
            </a:tbl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591301"/>
              </p:ext>
            </p:extLst>
          </p:nvPr>
        </p:nvGraphicFramePr>
        <p:xfrm>
          <a:off x="332908" y="2783601"/>
          <a:ext cx="10620703" cy="160128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16438">
                  <a:extLst>
                    <a:ext uri="{9D8B030D-6E8A-4147-A177-3AD203B41FA5}">
                      <a16:colId xmlns:a16="http://schemas.microsoft.com/office/drawing/2014/main" val="2056596641"/>
                    </a:ext>
                  </a:extLst>
                </a:gridCol>
                <a:gridCol w="8404265">
                  <a:extLst>
                    <a:ext uri="{9D8B030D-6E8A-4147-A177-3AD203B41FA5}">
                      <a16:colId xmlns:a16="http://schemas.microsoft.com/office/drawing/2014/main" val="1444997044"/>
                    </a:ext>
                  </a:extLst>
                </a:gridCol>
              </a:tblGrid>
              <a:tr h="7087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tserrat Medium" panose="00000600000000000000" pitchFamily="2" charset="-52"/>
                        </a:rPr>
                        <a:t>МАСШТАБ</a:t>
                      </a:r>
                      <a:r>
                        <a:rPr lang="ru-RU" sz="1600" b="1" baseline="0" dirty="0" smtClean="0">
                          <a:latin typeface="Montserrat Medium" panose="00000600000000000000" pitchFamily="2" charset="-52"/>
                        </a:rPr>
                        <a:t> ПРОБЛЕМ</a:t>
                      </a:r>
                      <a:endParaRPr lang="ru-RU" sz="1600" b="1" dirty="0">
                        <a:latin typeface="Montserrat Medium" panose="00000600000000000000" pitchFamily="2" charset="-52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ПРАКТИКИ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45621"/>
                  </a:ext>
                </a:extLst>
              </a:tr>
              <a:tr h="8925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Профессиональное сообщество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клубов и сообществ организационных улучшений</a:t>
                      </a:r>
                    </a:p>
                    <a:p>
                      <a:r>
                        <a:rPr lang="ru-RU" dirty="0" smtClean="0"/>
                        <a:t>Камский Владислав Владимирович, заместитель директора АНПОО «Цифровой Колледж», основатель чайного клуба «Почти»</a:t>
                      </a:r>
                      <a:endParaRPr lang="ru-RU" dirty="0"/>
                    </a:p>
                  </a:txBody>
                  <a:tcPr marL="6350" marR="6350" marT="6350" marB="0">
                    <a:lnL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72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99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34392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1367</Words>
  <Application>Microsoft Office PowerPoint</Application>
  <PresentationFormat>Широкоэкранный</PresentationFormat>
  <Paragraphs>220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Calibri Light</vt:lpstr>
      <vt:lpstr>Montserrat</vt:lpstr>
      <vt:lpstr>Montserrat Medium</vt:lpstr>
      <vt:lpstr>Arial</vt:lpstr>
      <vt:lpstr>Специальное оформление</vt:lpstr>
      <vt:lpstr>Презентация PowerPoint</vt:lpstr>
      <vt:lpstr>1.  ПРЕДПРИНИМАТЕЛЬСТВО  И РАЗВИТИЕ ЛИДЕРОВ</vt:lpstr>
      <vt:lpstr>Презентация PowerPoint</vt:lpstr>
      <vt:lpstr>2.  АКСЕЛЕРАТОР УПРАВЛЕНЧЕСКИХ КОМПЕТЕНЦИЙ</vt:lpstr>
      <vt:lpstr>Презентация PowerPoint</vt:lpstr>
      <vt:lpstr>3.  УПРАВЛЕНИЕ КОМПАНИЕЙ</vt:lpstr>
      <vt:lpstr>Презентация PowerPoint</vt:lpstr>
      <vt:lpstr>4.  РАЗВИТИЕ ЭКОСИСТЕМ И СООБЩЕСТВ</vt:lpstr>
      <vt:lpstr>Презентация PowerPoint</vt:lpstr>
      <vt:lpstr>5.  КОМПЬЮТЕРНЫЕ СИМУЛЯТОРЫ</vt:lpstr>
      <vt:lpstr>Презентация PowerPoint</vt:lpstr>
      <vt:lpstr>Презентация PowerPoint</vt:lpstr>
      <vt:lpstr>Почему бизнес-практики?</vt:lpstr>
      <vt:lpstr>Бизнес-практика</vt:lpstr>
      <vt:lpstr>Предпосылки появления Конкурса</vt:lpstr>
      <vt:lpstr>Конкурс лучших практик  управленческого образования</vt:lpstr>
      <vt:lpstr>Экспертный Совет</vt:lpstr>
      <vt:lpstr>Жюри</vt:lpstr>
      <vt:lpstr>Жюри</vt:lpstr>
      <vt:lpstr>3 МЕСТО</vt:lpstr>
      <vt:lpstr>3 МЕСТО</vt:lpstr>
      <vt:lpstr>2 МЕСТО</vt:lpstr>
      <vt:lpstr>1 МЕСТО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LEE</dc:creator>
  <cp:lastModifiedBy>user</cp:lastModifiedBy>
  <cp:revision>166</cp:revision>
  <dcterms:created xsi:type="dcterms:W3CDTF">2022-09-19T10:28:43Z</dcterms:created>
  <dcterms:modified xsi:type="dcterms:W3CDTF">2025-11-27T14:30:06Z</dcterms:modified>
</cp:coreProperties>
</file>