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400" r:id="rId3"/>
    <p:sldId id="404" r:id="rId4"/>
    <p:sldId id="405" r:id="rId5"/>
    <p:sldId id="270" r:id="rId6"/>
  </p:sldIdLst>
  <p:sldSz cx="9906000" cy="6858000" type="A4"/>
  <p:notesSz cx="6858000" cy="994727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09D028-6779-2F44-A6B9-CAD14935B290}">
          <p14:sldIdLst>
            <p14:sldId id="256"/>
            <p14:sldId id="400"/>
            <p14:sldId id="404"/>
            <p14:sldId id="405"/>
            <p14:sldId id="270"/>
          </p14:sldIdLst>
        </p14:section>
        <p14:section name="Раздел без заголовка" id="{11F19F76-5631-7E48-91E9-E5A297A6B30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F99B1C"/>
    <a:srgbClr val="990033"/>
    <a:srgbClr val="F20000"/>
    <a:srgbClr val="E62B25"/>
    <a:srgbClr val="FFCC00"/>
    <a:srgbClr val="F26724"/>
    <a:srgbClr val="951A1D"/>
    <a:srgbClr val="CC6600"/>
    <a:srgbClr val="F18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8" autoAdjust="0"/>
    <p:restoredTop sz="94660" autoAdjust="0"/>
  </p:normalViewPr>
  <p:slideViewPr>
    <p:cSldViewPr snapToGrid="0">
      <p:cViewPr varScale="1">
        <p:scale>
          <a:sx n="227" d="100"/>
          <a:sy n="227" d="100"/>
        </p:scale>
        <p:origin x="2816" y="184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1"/>
            <a:ext cx="2971800" cy="4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912"/>
            <a:ext cx="2971800" cy="4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9449912"/>
            <a:ext cx="2971800" cy="4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70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98174" y="2474843"/>
            <a:ext cx="92235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b="1" kern="100" dirty="0">
              <a:solidFill>
                <a:srgbClr val="92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kern="100" dirty="0">
                <a:solidFill>
                  <a:srgbClr val="92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 создании системы </a:t>
            </a:r>
            <a:endParaRPr lang="ru-RU" sz="2800" kern="100" dirty="0">
              <a:solidFill>
                <a:srgbClr val="92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kern="100" dirty="0">
                <a:solidFill>
                  <a:srgbClr val="92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национальной аккредитации и рэнкингов программ </a:t>
            </a:r>
          </a:p>
          <a:p>
            <a:pPr algn="ctr"/>
            <a:r>
              <a:rPr lang="ru-RU" sz="2800" b="1" kern="100" dirty="0">
                <a:solidFill>
                  <a:srgbClr val="92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делового и управленческого образования </a:t>
            </a:r>
          </a:p>
          <a:p>
            <a:pPr algn="ctr"/>
            <a:r>
              <a:rPr lang="ru-RU" sz="2800" b="1" kern="100" dirty="0">
                <a:solidFill>
                  <a:srgbClr val="92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 потенциалом выхода на зарубежные рынки</a:t>
            </a:r>
          </a:p>
          <a:p>
            <a:pPr algn="ctr"/>
            <a:endParaRPr lang="ru-RU" kern="100" dirty="0">
              <a:solidFill>
                <a:srgbClr val="92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745436" y="4809260"/>
            <a:ext cx="5913781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988" algn="l">
              <a:lnSpc>
                <a:spcPts val="2000"/>
              </a:lnSpc>
            </a:pPr>
            <a:endParaRPr lang="ru-RU" sz="1800" b="1" dirty="0">
              <a:solidFill>
                <a:srgbClr val="922223"/>
              </a:solidFill>
              <a:latin typeface="Arial Narrow" pitchFamily="34" charset="0"/>
              <a:ea typeface="Aharoni"/>
              <a:cs typeface="Aharoni"/>
            </a:endParaRPr>
          </a:p>
          <a:p>
            <a:pPr marL="26988" algn="l">
              <a:lnSpc>
                <a:spcPts val="2000"/>
              </a:lnSpc>
            </a:pPr>
            <a:r>
              <a:rPr lang="ru-RU" sz="1800" b="1" dirty="0">
                <a:solidFill>
                  <a:srgbClr val="922223"/>
                </a:solidFill>
                <a:latin typeface="Arial Narrow" pitchFamily="34" charset="0"/>
                <a:ea typeface="Aharoni"/>
                <a:cs typeface="Aharoni"/>
              </a:rPr>
              <a:t>Мясоедов Сергей Павлович</a:t>
            </a:r>
            <a:r>
              <a:rPr lang="ru-RU" sz="1800" b="1" i="1" dirty="0">
                <a:solidFill>
                  <a:srgbClr val="922223"/>
                </a:solidFill>
                <a:latin typeface="Arial Narrow" pitchFamily="34" charset="0"/>
                <a:ea typeface="Aharoni"/>
                <a:cs typeface="Aharoni"/>
              </a:rPr>
              <a:t>, </a:t>
            </a:r>
          </a:p>
          <a:p>
            <a:pPr marL="26988" algn="l">
              <a:lnSpc>
                <a:spcPts val="1700"/>
              </a:lnSpc>
            </a:pPr>
            <a:r>
              <a:rPr lang="ru-RU" sz="1400" i="1" dirty="0">
                <a:solidFill>
                  <a:schemeClr val="accent4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</a:rPr>
              <a:t>доктор соц. наук, профессор; </a:t>
            </a:r>
          </a:p>
          <a:p>
            <a:pPr marL="26988" algn="l">
              <a:lnSpc>
                <a:spcPts val="1700"/>
              </a:lnSpc>
            </a:pPr>
            <a:r>
              <a:rPr lang="ru-RU" sz="1400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Проректор Академии при Президенте РФ (РАНХиГС),</a:t>
            </a:r>
          </a:p>
          <a:p>
            <a:pPr marL="26988" algn="l">
              <a:lnSpc>
                <a:spcPts val="1700"/>
              </a:lnSpc>
            </a:pPr>
            <a:r>
              <a:rPr lang="ru-RU" sz="1400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Директор ИБДА РАНХиГС, </a:t>
            </a:r>
          </a:p>
          <a:p>
            <a:pPr marL="26988" algn="l">
              <a:lnSpc>
                <a:spcPts val="1700"/>
              </a:lnSpc>
            </a:pPr>
            <a:r>
              <a:rPr lang="ru-RU" sz="1400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Президент Российской ассоциации бизнес-образовании (РАБО).</a:t>
            </a:r>
            <a:r>
              <a:rPr lang="en-US" sz="1400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2" descr="D:\!_WORK\0_RANHiGS\PREZA_RAZDATKA\kollaj_lenta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138" y="1629972"/>
            <a:ext cx="6464301" cy="724900"/>
          </a:xfrm>
          <a:prstGeom prst="rect">
            <a:avLst/>
          </a:prstGeom>
          <a:noFill/>
        </p:spPr>
      </p:pic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043610" y="4522565"/>
            <a:ext cx="5913781" cy="37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988" algn="l">
              <a:lnSpc>
                <a:spcPts val="2000"/>
              </a:lnSpc>
            </a:pPr>
            <a:r>
              <a:rPr lang="ru-RU" sz="2800" b="1" i="1" dirty="0">
                <a:solidFill>
                  <a:srgbClr val="922223"/>
                </a:solidFill>
                <a:latin typeface="Arial Narrow" pitchFamily="34" charset="0"/>
                <a:ea typeface="Aharoni"/>
                <a:cs typeface="Aharoni"/>
              </a:rPr>
              <a:t> 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112061" y="6309685"/>
            <a:ext cx="1732147" cy="3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988" algn="l">
              <a:lnSpc>
                <a:spcPts val="2000"/>
              </a:lnSpc>
            </a:pPr>
            <a:r>
              <a:rPr lang="ru-RU" sz="1100" b="1" dirty="0">
                <a:solidFill>
                  <a:srgbClr val="920000"/>
                </a:solidFill>
                <a:latin typeface="Arial Narrow" pitchFamily="34" charset="0"/>
                <a:ea typeface="Aharoni"/>
                <a:cs typeface="Aharoni"/>
              </a:rPr>
              <a:t>09.04.2024 г. - МОСКВА</a:t>
            </a:r>
            <a:endParaRPr lang="en-US" sz="1100" b="1" i="1" dirty="0">
              <a:solidFill>
                <a:srgbClr val="92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C7C643-1C2C-1E42-5930-26FBEA53C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3" y="242931"/>
            <a:ext cx="1744653" cy="17078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931229" y="637819"/>
            <a:ext cx="8561114" cy="66926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65760" indent="-283464" fontAlgn="auto">
              <a:spcAft>
                <a:spcPts val="0"/>
              </a:spcAft>
              <a:defRPr/>
            </a:pPr>
            <a:endParaRPr lang="ru-RU" sz="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65760" indent="-283464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1. Цель проекта и его основные принципы</a:t>
            </a:r>
            <a:endParaRPr lang="en-US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332759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D94E7-2411-16AD-907A-ED2A26E7D987}"/>
              </a:ext>
            </a:extLst>
          </p:cNvPr>
          <p:cNvSpPr txBox="1"/>
          <p:nvPr/>
        </p:nvSpPr>
        <p:spPr>
          <a:xfrm>
            <a:off x="387078" y="1469772"/>
            <a:ext cx="9105266" cy="5139869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>
            <a:spAutoFit/>
          </a:bodyPr>
          <a:lstStyle/>
          <a:p>
            <a:pPr marL="457200" indent="-457200" algn="l">
              <a:buAutoNum type="arabicPeriod"/>
            </a:pPr>
            <a:endParaRPr lang="ru-RU" sz="1800" b="1" dirty="0"/>
          </a:p>
          <a:p>
            <a:pPr marL="342900" indent="-342900" algn="l">
              <a:buAutoNum type="arabicPeriod"/>
            </a:pPr>
            <a:r>
              <a:rPr lang="ru-RU" sz="1800" dirty="0"/>
              <a:t>Мы собрались, чтобы объединиться </a:t>
            </a:r>
            <a:r>
              <a:rPr lang="ru-RU" sz="1800" b="1" i="1" dirty="0"/>
              <a:t>для создания и вывода на нац.  и </a:t>
            </a:r>
            <a:r>
              <a:rPr lang="ru-RU" sz="1800" b="1" i="1" u="sng" dirty="0"/>
              <a:t>внешний рынок </a:t>
            </a:r>
            <a:r>
              <a:rPr lang="ru-RU" sz="1800" b="1" i="1" dirty="0"/>
              <a:t>системы аккредитации и рэнкингов. </a:t>
            </a:r>
            <a:r>
              <a:rPr lang="ru-RU" sz="1800" dirty="0"/>
              <a:t>Такое поручение нам дало руководство НАСДОБР (перечень организаций Президиума).</a:t>
            </a:r>
            <a:endParaRPr lang="ru-RU" sz="1800" i="1" dirty="0"/>
          </a:p>
          <a:p>
            <a:pPr algn="l"/>
            <a:endParaRPr lang="ru-RU" sz="800" dirty="0"/>
          </a:p>
          <a:p>
            <a:pPr algn="l"/>
            <a:r>
              <a:rPr lang="ru-RU" sz="1800" dirty="0"/>
              <a:t>2.  Кого мы пригласили сегодня? Бизнес-школы и университеты, которые: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i="1" dirty="0"/>
              <a:t>входят в число ведущих по бизнес-образованию страны,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i="1" dirty="0"/>
              <a:t>имели опыт получения аккредитаций «Тройной короны»,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i="1" dirty="0"/>
              <a:t>и опыт участия в зарубежных рэнкингах,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i="1" dirty="0"/>
              <a:t>имеют программную аккредитацию НАСДОБР,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i="1" dirty="0"/>
              <a:t>имеют влияние на серьезных зарубежных партнеров из дружественных стран. </a:t>
            </a:r>
          </a:p>
          <a:p>
            <a:pPr algn="l"/>
            <a:endParaRPr lang="ru-RU" sz="800" i="1" dirty="0"/>
          </a:p>
          <a:p>
            <a:pPr marL="342900" indent="-342900" algn="l">
              <a:buAutoNum type="arabicPeriod" startAt="3"/>
            </a:pPr>
            <a:r>
              <a:rPr lang="ru-RU" sz="1800" dirty="0"/>
              <a:t>Мы предлагаем, чтобы эти принципы определяли правила «входа в воронку». И нам, очевидно, предстоит </a:t>
            </a:r>
            <a:r>
              <a:rPr lang="ru-RU" sz="1800" u="sng" dirty="0"/>
              <a:t>ВМЕСТЕ</a:t>
            </a:r>
            <a:r>
              <a:rPr lang="ru-RU" sz="1800" dirty="0"/>
              <a:t> решить какие из этих параметров наиболее значимы для нашей цели сейчас и в дальнейшем.  </a:t>
            </a:r>
          </a:p>
          <a:p>
            <a:pPr algn="l"/>
            <a:endParaRPr lang="ru-RU" sz="800" dirty="0"/>
          </a:p>
          <a:p>
            <a:pPr marL="342900" indent="-342900" algn="l">
              <a:buAutoNum type="arabicPeriod" startAt="4"/>
            </a:pPr>
            <a:r>
              <a:rPr lang="ru-RU" sz="1800" dirty="0"/>
              <a:t>Мы исходим из того, что на пером этапе формирования системы ее основой должна выступить ПРОГРАММНАЯ аккредитация НАСДОБР. А в качестве программ должны выступить программы МВА/ЕМВА, а вслед за ними ДВА и СпецМастер. В параллель НацПрограмма, ее стандарт и аккред. требования.</a:t>
            </a:r>
            <a:endParaRPr lang="ru-RU" sz="800" dirty="0"/>
          </a:p>
          <a:p>
            <a:pPr algn="l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0885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931229" y="637819"/>
            <a:ext cx="8561114" cy="66926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65760" indent="-283464" fontAlgn="auto">
              <a:spcAft>
                <a:spcPts val="0"/>
              </a:spcAft>
              <a:defRPr/>
            </a:pPr>
            <a:endParaRPr lang="ru-RU" sz="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65760" indent="-283464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2. Цель проекта и его основные принципы</a:t>
            </a:r>
            <a:endParaRPr lang="en-US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332759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D94E7-2411-16AD-907A-ED2A26E7D987}"/>
              </a:ext>
            </a:extLst>
          </p:cNvPr>
          <p:cNvSpPr txBox="1"/>
          <p:nvPr/>
        </p:nvSpPr>
        <p:spPr>
          <a:xfrm>
            <a:off x="392686" y="1385626"/>
            <a:ext cx="9099657" cy="498598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>
            <a:spAutoFit/>
          </a:bodyPr>
          <a:lstStyle/>
          <a:p>
            <a:pPr algn="l"/>
            <a:endParaRPr lang="ru-RU" sz="800" dirty="0"/>
          </a:p>
          <a:p>
            <a:pPr algn="just"/>
            <a:r>
              <a:rPr lang="ru-RU" sz="1800" dirty="0"/>
              <a:t>5. Нам очевидно, что «джентльменский» ряд программ БО должен дополнить российская национальная программа, созданная под задачи технологического, кадрового и образовательного суверенитета страны. </a:t>
            </a:r>
          </a:p>
          <a:p>
            <a:pPr algn="just"/>
            <a:endParaRPr lang="ru-RU" sz="800" dirty="0"/>
          </a:p>
          <a:p>
            <a:pPr algn="just"/>
            <a:r>
              <a:rPr lang="ru-RU" sz="1800" dirty="0"/>
              <a:t>6. Что эта программа должна быть: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/>
              <a:t>проектно-ориентированной, </a:t>
            </a:r>
            <a:r>
              <a:rPr lang="ru-RU" sz="1400" i="1" u="sng" dirty="0"/>
              <a:t>национальных</a:t>
            </a:r>
            <a:endParaRPr lang="ru-RU" sz="14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/>
              <a:t>построенной на лучших практиках,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/>
              <a:t>учитывать особенности национальной (русской, российской, евразийской) деловой культуры и, в первую очередь, акцент на обмен опытом и синергию сотрудничества, и интересы социально-экономического развития.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/>
              <a:t>с гибким форматом и возможностью адаптации к приоритетам развития дружественных стран</a:t>
            </a:r>
            <a:r>
              <a:rPr lang="ru-RU" sz="1800" dirty="0"/>
              <a:t>.</a:t>
            </a:r>
          </a:p>
          <a:p>
            <a:pPr algn="just"/>
            <a:endParaRPr lang="ru-RU" sz="800" dirty="0"/>
          </a:p>
          <a:p>
            <a:pPr algn="just"/>
            <a:r>
              <a:rPr lang="ru-RU" sz="1800" dirty="0"/>
              <a:t>7. Мы считаем, что начав с программной аккредитацией НАСДОБР по МВА/ЕМВА (</a:t>
            </a:r>
            <a:r>
              <a:rPr lang="ru-RU" sz="1400" i="1" dirty="0"/>
              <a:t>10 летний опыт которой имеется</a:t>
            </a:r>
            <a:r>
              <a:rPr lang="ru-RU" sz="1800" dirty="0"/>
              <a:t>), мы должны форсировать разработку аккредитационных материалов для программ </a:t>
            </a:r>
            <a:r>
              <a:rPr lang="ru-RU" sz="1800" b="1" u="sng" dirty="0"/>
              <a:t>ДВА и СпецМастер</a:t>
            </a:r>
            <a:r>
              <a:rPr lang="ru-RU" sz="1800" dirty="0"/>
              <a:t>, а также разработку требований и аккредитационных критериев к </a:t>
            </a:r>
            <a:r>
              <a:rPr lang="ru-RU" sz="1800" b="1" dirty="0"/>
              <a:t>национальной программе бизнес-образования. </a:t>
            </a:r>
            <a:r>
              <a:rPr lang="ru-RU" sz="1800" dirty="0"/>
              <a:t>Сразу или второй этап: программы ВПО?</a:t>
            </a:r>
          </a:p>
          <a:p>
            <a:pPr algn="just"/>
            <a:endParaRPr lang="ru-RU" sz="800" dirty="0"/>
          </a:p>
          <a:p>
            <a:pPr algn="just"/>
            <a:r>
              <a:rPr lang="ru-RU" sz="1800" dirty="0"/>
              <a:t>8. Рабочие группы, которые займутся этой работой мы бы хотели предложить создать тем, кто подпишет Меморандум, - </a:t>
            </a:r>
            <a:r>
              <a:rPr lang="ru-RU" sz="1800" u="sng" dirty="0"/>
              <a:t>до конца этого месяца. </a:t>
            </a:r>
          </a:p>
        </p:txBody>
      </p:sp>
    </p:spTree>
    <p:extLst>
      <p:ext uri="{BB962C8B-B14F-4D97-AF65-F5344CB8AC3E}">
        <p14:creationId xmlns:p14="http://schemas.microsoft.com/office/powerpoint/2010/main" val="389835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931229" y="637819"/>
            <a:ext cx="8561114" cy="66926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65760" indent="-283464" fontAlgn="auto">
              <a:spcAft>
                <a:spcPts val="0"/>
              </a:spcAft>
              <a:defRPr/>
            </a:pPr>
            <a:endParaRPr lang="ru-RU" sz="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65760" indent="-283464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2. Цель проекта и его основные принципы</a:t>
            </a:r>
            <a:endParaRPr lang="en-US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332759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D94E7-2411-16AD-907A-ED2A26E7D987}"/>
              </a:ext>
            </a:extLst>
          </p:cNvPr>
          <p:cNvSpPr txBox="1"/>
          <p:nvPr/>
        </p:nvSpPr>
        <p:spPr>
          <a:xfrm>
            <a:off x="392686" y="1385626"/>
            <a:ext cx="9099657" cy="5293757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>
            <a:spAutoFit/>
          </a:bodyPr>
          <a:lstStyle/>
          <a:p>
            <a:pPr algn="l"/>
            <a:endParaRPr lang="ru-RU" sz="800" dirty="0"/>
          </a:p>
          <a:p>
            <a:pPr algn="l"/>
            <a:endParaRPr lang="ru-RU" sz="800" dirty="0"/>
          </a:p>
          <a:p>
            <a:pPr marL="342900" indent="-342900" algn="just">
              <a:buAutoNum type="arabicPeriod" startAt="8"/>
            </a:pPr>
            <a:endParaRPr lang="ru-RU" sz="1800" dirty="0"/>
          </a:p>
          <a:p>
            <a:pPr marL="342900" indent="-342900" algn="just">
              <a:buAutoNum type="arabicPeriod" startAt="8"/>
            </a:pPr>
            <a:r>
              <a:rPr lang="ru-RU" sz="1800" dirty="0"/>
              <a:t>Наиболее сложным нам видится этап разработки первого рэнкинга: </a:t>
            </a:r>
            <a:r>
              <a:rPr lang="ru-RU" sz="1600" i="1" dirty="0"/>
              <a:t>его принципов и критериев, методов сбора и оценки информации, его соответствия общемировым подходам, его элементам, отражающим особенности деловой культуры стран Востока и Юга. </a:t>
            </a:r>
          </a:p>
          <a:p>
            <a:pPr algn="just"/>
            <a:endParaRPr lang="ru-RU" sz="1600" i="1" dirty="0"/>
          </a:p>
          <a:p>
            <a:pPr algn="l"/>
            <a:endParaRPr lang="ru-RU" sz="800" i="1" dirty="0"/>
          </a:p>
          <a:p>
            <a:pPr marL="342900" indent="-342900" algn="l">
              <a:buAutoNum type="arabicPeriod" startAt="9"/>
            </a:pPr>
            <a:r>
              <a:rPr lang="ru-RU" sz="1800" dirty="0"/>
              <a:t>Ряд соображений по этой проблеме выскажет создатель– «Народного рейтинга» БО страны - </a:t>
            </a:r>
            <a:r>
              <a:rPr lang="ru-RU" sz="1800" b="1" dirty="0"/>
              <a:t>Юрий Тазов.</a:t>
            </a:r>
            <a:r>
              <a:rPr lang="ru-RU" sz="1800" dirty="0"/>
              <a:t> </a:t>
            </a:r>
          </a:p>
          <a:p>
            <a:pPr marL="342900" indent="-342900" algn="l">
              <a:buAutoNum type="arabicPeriod" startAt="9"/>
            </a:pPr>
            <a:endParaRPr lang="ru-RU" sz="1800" dirty="0"/>
          </a:p>
          <a:p>
            <a:pPr marL="342900" indent="-342900" algn="l">
              <a:buAutoNum type="arabicPeriod" startAt="9"/>
            </a:pPr>
            <a:r>
              <a:rPr lang="ru-RU" sz="1800" dirty="0"/>
              <a:t>По вопросам базовых принципов и отличий национальной программ БО с нами поделится опытом представитель БШ УрФУ – </a:t>
            </a:r>
            <a:r>
              <a:rPr lang="ru-RU" sz="1800" b="1" dirty="0"/>
              <a:t>Лариса Малышева.</a:t>
            </a:r>
          </a:p>
          <a:p>
            <a:pPr algn="l"/>
            <a:endParaRPr lang="ru-RU" sz="1800" dirty="0"/>
          </a:p>
          <a:p>
            <a:pPr algn="l"/>
            <a:endParaRPr lang="ru-RU" sz="800" dirty="0"/>
          </a:p>
          <a:p>
            <a:r>
              <a:rPr lang="ru-RU" sz="1800" dirty="0">
                <a:solidFill>
                  <a:srgbClr val="920000"/>
                </a:solidFill>
              </a:rPr>
              <a:t>Затем короткий обмен мнениями. </a:t>
            </a:r>
          </a:p>
          <a:p>
            <a:endParaRPr lang="ru-RU" sz="1800" dirty="0">
              <a:solidFill>
                <a:srgbClr val="920000"/>
              </a:solidFill>
            </a:endParaRPr>
          </a:p>
          <a:p>
            <a:r>
              <a:rPr lang="ru-RU" sz="1800" dirty="0">
                <a:solidFill>
                  <a:srgbClr val="920000"/>
                </a:solidFill>
              </a:rPr>
              <a:t>И для тех, кто решит пойти с нами вместе </a:t>
            </a:r>
          </a:p>
          <a:p>
            <a:r>
              <a:rPr lang="ru-RU" sz="1800" dirty="0">
                <a:solidFill>
                  <a:srgbClr val="920000"/>
                </a:solidFill>
              </a:rPr>
              <a:t>– подписание Меморандума - </a:t>
            </a:r>
          </a:p>
          <a:p>
            <a:endParaRPr lang="ru-RU" sz="1800" dirty="0">
              <a:solidFill>
                <a:srgbClr val="920000"/>
              </a:solidFill>
            </a:endParaRPr>
          </a:p>
          <a:p>
            <a:pPr algn="l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54734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678878" y="3165800"/>
            <a:ext cx="52271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192CBE-55F4-AB7D-A2FD-8E894AE5F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41" y="1600506"/>
            <a:ext cx="3273271" cy="320430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20236</TotalTime>
  <Words>514</Words>
  <Application>Microsoft Macintosh PowerPoint</Application>
  <PresentationFormat>Лист A4 (210x297 мм)</PresentationFormat>
  <Paragraphs>64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Aptos</vt:lpstr>
      <vt:lpstr>Arial</vt:lpstr>
      <vt:lpstr>Arial Narrow</vt:lpstr>
      <vt:lpstr>Calibri</vt:lpstr>
      <vt:lpstr>Tahoma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Vice-Rector Office</dc:creator>
  <cp:lastModifiedBy>Мясоедов Сергей Павлович</cp:lastModifiedBy>
  <cp:revision>482</cp:revision>
  <cp:lastPrinted>2023-09-05T15:29:07Z</cp:lastPrinted>
  <dcterms:created xsi:type="dcterms:W3CDTF">2003-02-28T13:27:04Z</dcterms:created>
  <dcterms:modified xsi:type="dcterms:W3CDTF">2024-04-09T09:52:03Z</dcterms:modified>
</cp:coreProperties>
</file>