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2" r:id="rId4"/>
    <p:sldId id="284" r:id="rId5"/>
    <p:sldId id="287" r:id="rId6"/>
    <p:sldId id="288" r:id="rId7"/>
    <p:sldId id="285" r:id="rId8"/>
    <p:sldId id="289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4209A"/>
    <a:srgbClr val="8C2868"/>
    <a:srgbClr val="0000FF"/>
    <a:srgbClr val="00CC99"/>
    <a:srgbClr val="CC00CC"/>
    <a:srgbClr val="A50021"/>
    <a:srgbClr val="CC99FF"/>
    <a:srgbClr val="FF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03" autoAdjust="0"/>
  </p:normalViewPr>
  <p:slideViewPr>
    <p:cSldViewPr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514F2-E607-4CC1-A952-AD4D9A1E0F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D1941-C9A3-43D9-A62B-38D4F7BC143D}">
      <dgm:prSet phldrT="[Текст]"/>
      <dgm:spPr/>
      <dgm:t>
        <a:bodyPr/>
        <a:lstStyle/>
        <a:p>
          <a:r>
            <a:rPr lang="ru-RU" dirty="0" smtClean="0"/>
            <a:t>Ситуация</a:t>
          </a:r>
          <a:endParaRPr lang="ru-RU" dirty="0"/>
        </a:p>
      </dgm:t>
    </dgm:pt>
    <dgm:pt modelId="{C8041851-1E8C-46BF-B45E-FBA553A6B36C}" type="parTrans" cxnId="{13DC4C81-A849-447B-82E2-80B154146008}">
      <dgm:prSet/>
      <dgm:spPr/>
      <dgm:t>
        <a:bodyPr/>
        <a:lstStyle/>
        <a:p>
          <a:endParaRPr lang="ru-RU"/>
        </a:p>
      </dgm:t>
    </dgm:pt>
    <dgm:pt modelId="{F14BACC1-8B65-4065-9CE3-D80FF5662C02}" type="sibTrans" cxnId="{13DC4C81-A849-447B-82E2-80B154146008}">
      <dgm:prSet/>
      <dgm:spPr/>
      <dgm:t>
        <a:bodyPr/>
        <a:lstStyle/>
        <a:p>
          <a:endParaRPr lang="ru-RU"/>
        </a:p>
      </dgm:t>
    </dgm:pt>
    <dgm:pt modelId="{6BA59D53-DD41-4E60-B686-FAAE5BDD613E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508FA0A1-D421-47C2-8A2F-4500081B65EC}" type="parTrans" cxnId="{5626DC1C-8197-4295-B4DC-44DAC85371F6}">
      <dgm:prSet/>
      <dgm:spPr/>
      <dgm:t>
        <a:bodyPr/>
        <a:lstStyle/>
        <a:p>
          <a:endParaRPr lang="ru-RU"/>
        </a:p>
      </dgm:t>
    </dgm:pt>
    <dgm:pt modelId="{2D9C7890-2C58-4EDB-80B0-FEEADC8F729F}" type="sibTrans" cxnId="{5626DC1C-8197-4295-B4DC-44DAC85371F6}">
      <dgm:prSet/>
      <dgm:spPr/>
      <dgm:t>
        <a:bodyPr/>
        <a:lstStyle/>
        <a:p>
          <a:endParaRPr lang="ru-RU"/>
        </a:p>
      </dgm:t>
    </dgm:pt>
    <dgm:pt modelId="{F1D0F51C-BDAF-48EC-988F-AE309AE27B6C}">
      <dgm:prSet phldrT="[Текст]"/>
      <dgm:spPr/>
      <dgm:t>
        <a:bodyPr/>
        <a:lstStyle/>
        <a:p>
          <a:r>
            <a:rPr lang="ru-RU" dirty="0" smtClean="0"/>
            <a:t>Руководители</a:t>
          </a:r>
          <a:endParaRPr lang="ru-RU" dirty="0"/>
        </a:p>
      </dgm:t>
    </dgm:pt>
    <dgm:pt modelId="{E2073CB9-FC86-4685-94D8-0708F2B4423B}" type="parTrans" cxnId="{A5097B99-F8D8-4809-B136-B90DC3F20DBD}">
      <dgm:prSet/>
      <dgm:spPr/>
      <dgm:t>
        <a:bodyPr/>
        <a:lstStyle/>
        <a:p>
          <a:endParaRPr lang="ru-RU"/>
        </a:p>
      </dgm:t>
    </dgm:pt>
    <dgm:pt modelId="{EA1E1995-6D76-4A51-934F-987DC547073B}" type="sibTrans" cxnId="{A5097B99-F8D8-4809-B136-B90DC3F20DBD}">
      <dgm:prSet/>
      <dgm:spPr/>
      <dgm:t>
        <a:bodyPr/>
        <a:lstStyle/>
        <a:p>
          <a:endParaRPr lang="ru-RU"/>
        </a:p>
      </dgm:t>
    </dgm:pt>
    <dgm:pt modelId="{7F47FCCC-C059-4A82-95C6-DDA07C5F83CE}">
      <dgm:prSet phldrT="[Текст]"/>
      <dgm:spPr/>
      <dgm:t>
        <a:bodyPr/>
        <a:lstStyle/>
        <a:p>
          <a:r>
            <a:rPr lang="ru-RU" dirty="0" smtClean="0"/>
            <a:t>Программы</a:t>
          </a:r>
          <a:endParaRPr lang="ru-RU" dirty="0"/>
        </a:p>
      </dgm:t>
    </dgm:pt>
    <dgm:pt modelId="{F3BB045E-645B-4822-8FAA-7DC780380FAB}" type="parTrans" cxnId="{D8977AB1-B9A8-4840-9F2C-1FD632D18B2E}">
      <dgm:prSet/>
      <dgm:spPr/>
      <dgm:t>
        <a:bodyPr/>
        <a:lstStyle/>
        <a:p>
          <a:endParaRPr lang="ru-RU"/>
        </a:p>
      </dgm:t>
    </dgm:pt>
    <dgm:pt modelId="{41835ECD-4742-4C59-81EE-B5DADEDA78AF}" type="sibTrans" cxnId="{D8977AB1-B9A8-4840-9F2C-1FD632D18B2E}">
      <dgm:prSet/>
      <dgm:spPr/>
      <dgm:t>
        <a:bodyPr/>
        <a:lstStyle/>
        <a:p>
          <a:endParaRPr lang="ru-RU"/>
        </a:p>
      </dgm:t>
    </dgm:pt>
    <dgm:pt modelId="{F18DC4B6-0DCA-4C8A-9397-BF05F12017D0}" type="pres">
      <dgm:prSet presAssocID="{354514F2-E607-4CC1-A952-AD4D9A1E0F8F}" presName="CompostProcess" presStyleCnt="0">
        <dgm:presLayoutVars>
          <dgm:dir/>
          <dgm:resizeHandles val="exact"/>
        </dgm:presLayoutVars>
      </dgm:prSet>
      <dgm:spPr/>
    </dgm:pt>
    <dgm:pt modelId="{0533D811-05FF-47C5-8524-6A3D3892F1EE}" type="pres">
      <dgm:prSet presAssocID="{354514F2-E607-4CC1-A952-AD4D9A1E0F8F}" presName="arrow" presStyleLbl="bgShp" presStyleIdx="0" presStyleCnt="1"/>
      <dgm:spPr/>
    </dgm:pt>
    <dgm:pt modelId="{DC0348D7-86BC-4683-82C1-325131CAC525}" type="pres">
      <dgm:prSet presAssocID="{354514F2-E607-4CC1-A952-AD4D9A1E0F8F}" presName="linearProcess" presStyleCnt="0"/>
      <dgm:spPr/>
    </dgm:pt>
    <dgm:pt modelId="{C1561157-7C04-49DA-818E-EAFAE682D3A0}" type="pres">
      <dgm:prSet presAssocID="{F44D1941-C9A3-43D9-A62B-38D4F7BC143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84C3A-2C03-414B-9714-BA7D7636BF5F}" type="pres">
      <dgm:prSet presAssocID="{F14BACC1-8B65-4065-9CE3-D80FF5662C02}" presName="sibTrans" presStyleCnt="0"/>
      <dgm:spPr/>
    </dgm:pt>
    <dgm:pt modelId="{037B6F01-4F13-4271-8A15-661635BE5F61}" type="pres">
      <dgm:prSet presAssocID="{6BA59D53-DD41-4E60-B686-FAAE5BDD613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5FDFA-996C-4C76-BBA9-4E5664C829C4}" type="pres">
      <dgm:prSet presAssocID="{2D9C7890-2C58-4EDB-80B0-FEEADC8F729F}" presName="sibTrans" presStyleCnt="0"/>
      <dgm:spPr/>
    </dgm:pt>
    <dgm:pt modelId="{7D6B68E8-9EDB-4A04-81F8-583B46389524}" type="pres">
      <dgm:prSet presAssocID="{F1D0F51C-BDAF-48EC-988F-AE309AE27B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858F4-B2B0-4A1E-A93F-714ED171592C}" type="pres">
      <dgm:prSet presAssocID="{EA1E1995-6D76-4A51-934F-987DC547073B}" presName="sibTrans" presStyleCnt="0"/>
      <dgm:spPr/>
    </dgm:pt>
    <dgm:pt modelId="{31EE94EA-FD4F-44C6-B517-9ABBEA7B9FE6}" type="pres">
      <dgm:prSet presAssocID="{7F47FCCC-C059-4A82-95C6-DDA07C5F83C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C4C81-A849-447B-82E2-80B154146008}" srcId="{354514F2-E607-4CC1-A952-AD4D9A1E0F8F}" destId="{F44D1941-C9A3-43D9-A62B-38D4F7BC143D}" srcOrd="0" destOrd="0" parTransId="{C8041851-1E8C-46BF-B45E-FBA553A6B36C}" sibTransId="{F14BACC1-8B65-4065-9CE3-D80FF5662C02}"/>
    <dgm:cxn modelId="{5626DC1C-8197-4295-B4DC-44DAC85371F6}" srcId="{354514F2-E607-4CC1-A952-AD4D9A1E0F8F}" destId="{6BA59D53-DD41-4E60-B686-FAAE5BDD613E}" srcOrd="1" destOrd="0" parTransId="{508FA0A1-D421-47C2-8A2F-4500081B65EC}" sibTransId="{2D9C7890-2C58-4EDB-80B0-FEEADC8F729F}"/>
    <dgm:cxn modelId="{7CA00C6E-BA95-47C4-8C61-6FB07C8B76EB}" type="presOf" srcId="{354514F2-E607-4CC1-A952-AD4D9A1E0F8F}" destId="{F18DC4B6-0DCA-4C8A-9397-BF05F12017D0}" srcOrd="0" destOrd="0" presId="urn:microsoft.com/office/officeart/2005/8/layout/hProcess9"/>
    <dgm:cxn modelId="{D8977AB1-B9A8-4840-9F2C-1FD632D18B2E}" srcId="{354514F2-E607-4CC1-A952-AD4D9A1E0F8F}" destId="{7F47FCCC-C059-4A82-95C6-DDA07C5F83CE}" srcOrd="3" destOrd="0" parTransId="{F3BB045E-645B-4822-8FAA-7DC780380FAB}" sibTransId="{41835ECD-4742-4C59-81EE-B5DADEDA78AF}"/>
    <dgm:cxn modelId="{E6166CB6-604E-4009-A286-109E344816B8}" type="presOf" srcId="{F44D1941-C9A3-43D9-A62B-38D4F7BC143D}" destId="{C1561157-7C04-49DA-818E-EAFAE682D3A0}" srcOrd="0" destOrd="0" presId="urn:microsoft.com/office/officeart/2005/8/layout/hProcess9"/>
    <dgm:cxn modelId="{6E0C831B-F245-4E6A-BE6E-DBF488B107D7}" type="presOf" srcId="{F1D0F51C-BDAF-48EC-988F-AE309AE27B6C}" destId="{7D6B68E8-9EDB-4A04-81F8-583B46389524}" srcOrd="0" destOrd="0" presId="urn:microsoft.com/office/officeart/2005/8/layout/hProcess9"/>
    <dgm:cxn modelId="{A5097B99-F8D8-4809-B136-B90DC3F20DBD}" srcId="{354514F2-E607-4CC1-A952-AD4D9A1E0F8F}" destId="{F1D0F51C-BDAF-48EC-988F-AE309AE27B6C}" srcOrd="2" destOrd="0" parTransId="{E2073CB9-FC86-4685-94D8-0708F2B4423B}" sibTransId="{EA1E1995-6D76-4A51-934F-987DC547073B}"/>
    <dgm:cxn modelId="{1F4B71D1-7FA1-4A2D-B28B-3D137638B1DB}" type="presOf" srcId="{6BA59D53-DD41-4E60-B686-FAAE5BDD613E}" destId="{037B6F01-4F13-4271-8A15-661635BE5F61}" srcOrd="0" destOrd="0" presId="urn:microsoft.com/office/officeart/2005/8/layout/hProcess9"/>
    <dgm:cxn modelId="{34D5EC20-617F-435F-AA34-4886FE4411A8}" type="presOf" srcId="{7F47FCCC-C059-4A82-95C6-DDA07C5F83CE}" destId="{31EE94EA-FD4F-44C6-B517-9ABBEA7B9FE6}" srcOrd="0" destOrd="0" presId="urn:microsoft.com/office/officeart/2005/8/layout/hProcess9"/>
    <dgm:cxn modelId="{0C87FA5C-A745-4169-B676-C316E01BF230}" type="presParOf" srcId="{F18DC4B6-0DCA-4C8A-9397-BF05F12017D0}" destId="{0533D811-05FF-47C5-8524-6A3D3892F1EE}" srcOrd="0" destOrd="0" presId="urn:microsoft.com/office/officeart/2005/8/layout/hProcess9"/>
    <dgm:cxn modelId="{7EB81DD7-E302-4D8B-B141-FC6F5FB5DDF2}" type="presParOf" srcId="{F18DC4B6-0DCA-4C8A-9397-BF05F12017D0}" destId="{DC0348D7-86BC-4683-82C1-325131CAC525}" srcOrd="1" destOrd="0" presId="urn:microsoft.com/office/officeart/2005/8/layout/hProcess9"/>
    <dgm:cxn modelId="{A4A488CF-DB85-4143-B012-8083268A8F17}" type="presParOf" srcId="{DC0348D7-86BC-4683-82C1-325131CAC525}" destId="{C1561157-7C04-49DA-818E-EAFAE682D3A0}" srcOrd="0" destOrd="0" presId="urn:microsoft.com/office/officeart/2005/8/layout/hProcess9"/>
    <dgm:cxn modelId="{FD0BF593-0A7D-4EE7-B52A-3C501941EE4A}" type="presParOf" srcId="{DC0348D7-86BC-4683-82C1-325131CAC525}" destId="{42A84C3A-2C03-414B-9714-BA7D7636BF5F}" srcOrd="1" destOrd="0" presId="urn:microsoft.com/office/officeart/2005/8/layout/hProcess9"/>
    <dgm:cxn modelId="{05FCABB9-1049-4B44-B078-59009B8AA271}" type="presParOf" srcId="{DC0348D7-86BC-4683-82C1-325131CAC525}" destId="{037B6F01-4F13-4271-8A15-661635BE5F61}" srcOrd="2" destOrd="0" presId="urn:microsoft.com/office/officeart/2005/8/layout/hProcess9"/>
    <dgm:cxn modelId="{2DFB45EC-787E-4DD9-82F8-756E7E5330B6}" type="presParOf" srcId="{DC0348D7-86BC-4683-82C1-325131CAC525}" destId="{8BA5FDFA-996C-4C76-BBA9-4E5664C829C4}" srcOrd="3" destOrd="0" presId="urn:microsoft.com/office/officeart/2005/8/layout/hProcess9"/>
    <dgm:cxn modelId="{1C691C5B-B426-40ED-B5DF-A6AA030B4315}" type="presParOf" srcId="{DC0348D7-86BC-4683-82C1-325131CAC525}" destId="{7D6B68E8-9EDB-4A04-81F8-583B46389524}" srcOrd="4" destOrd="0" presId="urn:microsoft.com/office/officeart/2005/8/layout/hProcess9"/>
    <dgm:cxn modelId="{139FEE82-ED75-4E3B-B652-9EA26AA69A04}" type="presParOf" srcId="{DC0348D7-86BC-4683-82C1-325131CAC525}" destId="{030858F4-B2B0-4A1E-A93F-714ED171592C}" srcOrd="5" destOrd="0" presId="urn:microsoft.com/office/officeart/2005/8/layout/hProcess9"/>
    <dgm:cxn modelId="{2E19C1E7-D7D4-453D-A3FE-5E865117D9C9}" type="presParOf" srcId="{DC0348D7-86BC-4683-82C1-325131CAC525}" destId="{31EE94EA-FD4F-44C6-B517-9ABBEA7B9F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3D811-05FF-47C5-8524-6A3D3892F1EE}">
      <dsp:nvSpPr>
        <dsp:cNvPr id="0" name=""/>
        <dsp:cNvSpPr/>
      </dsp:nvSpPr>
      <dsp:spPr>
        <a:xfrm>
          <a:off x="846653" y="0"/>
          <a:ext cx="9595406" cy="29516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61157-7C04-49DA-818E-EAFAE682D3A0}">
      <dsp:nvSpPr>
        <dsp:cNvPr id="0" name=""/>
        <dsp:cNvSpPr/>
      </dsp:nvSpPr>
      <dsp:spPr>
        <a:xfrm>
          <a:off x="1955" y="885497"/>
          <a:ext cx="2603749" cy="118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Ситуация</a:t>
          </a:r>
          <a:endParaRPr lang="ru-RU" sz="2500" kern="1200" dirty="0"/>
        </a:p>
      </dsp:txBody>
      <dsp:txXfrm>
        <a:off x="59590" y="943132"/>
        <a:ext cx="2488479" cy="1065392"/>
      </dsp:txXfrm>
    </dsp:sp>
    <dsp:sp modelId="{037B6F01-4F13-4271-8A15-661635BE5F61}">
      <dsp:nvSpPr>
        <dsp:cNvPr id="0" name=""/>
        <dsp:cNvSpPr/>
      </dsp:nvSpPr>
      <dsp:spPr>
        <a:xfrm>
          <a:off x="2895639" y="885497"/>
          <a:ext cx="2603749" cy="118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Задачи</a:t>
          </a:r>
          <a:endParaRPr lang="ru-RU" sz="2500" kern="1200" dirty="0"/>
        </a:p>
      </dsp:txBody>
      <dsp:txXfrm>
        <a:off x="2953274" y="943132"/>
        <a:ext cx="2488479" cy="1065392"/>
      </dsp:txXfrm>
    </dsp:sp>
    <dsp:sp modelId="{7D6B68E8-9EDB-4A04-81F8-583B46389524}">
      <dsp:nvSpPr>
        <dsp:cNvPr id="0" name=""/>
        <dsp:cNvSpPr/>
      </dsp:nvSpPr>
      <dsp:spPr>
        <a:xfrm>
          <a:off x="5789323" y="885497"/>
          <a:ext cx="2603749" cy="118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Руководители</a:t>
          </a:r>
          <a:endParaRPr lang="ru-RU" sz="2500" kern="1200" dirty="0"/>
        </a:p>
      </dsp:txBody>
      <dsp:txXfrm>
        <a:off x="5846958" y="943132"/>
        <a:ext cx="2488479" cy="1065392"/>
      </dsp:txXfrm>
    </dsp:sp>
    <dsp:sp modelId="{31EE94EA-FD4F-44C6-B517-9ABBEA7B9FE6}">
      <dsp:nvSpPr>
        <dsp:cNvPr id="0" name=""/>
        <dsp:cNvSpPr/>
      </dsp:nvSpPr>
      <dsp:spPr>
        <a:xfrm>
          <a:off x="8683008" y="885497"/>
          <a:ext cx="2603749" cy="1180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Программы</a:t>
          </a:r>
          <a:endParaRPr lang="ru-RU" sz="2500" kern="1200" dirty="0"/>
        </a:p>
      </dsp:txBody>
      <dsp:txXfrm>
        <a:off x="8740643" y="943132"/>
        <a:ext cx="2488479" cy="106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B4D50C-AC3F-44C0-89F0-37E36B520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8EA30E-FA1D-4FC4-BD85-909FE9B4EB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1778794" y="4385469"/>
            <a:ext cx="3175" cy="24812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134092" y="1196761"/>
            <a:ext cx="2057908" cy="4030185"/>
          </a:xfrm>
          <a:prstGeom prst="rect">
            <a:avLst/>
          </a:prstGeom>
          <a:blipFill>
            <a:blip r:embed="rId4">
              <a:alphaModFix amt="84000"/>
              <a:extLst/>
            </a:blip>
            <a:stretch>
              <a:fillRect r="-96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5"/>
          <a:stretch>
            <a:fillRect/>
          </a:stretch>
        </p:blipFill>
        <p:spPr bwMode="auto">
          <a:xfrm>
            <a:off x="9704388" y="820738"/>
            <a:ext cx="24876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539553" y="2060858"/>
            <a:ext cx="7486847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4031585"/>
            <a:ext cx="7486847" cy="405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37" name="Текст 23"/>
          <p:cNvSpPr>
            <a:spLocks noGrp="1"/>
          </p:cNvSpPr>
          <p:nvPr>
            <p:ph type="body" sz="quarter" idx="12"/>
          </p:nvPr>
        </p:nvSpPr>
        <p:spPr>
          <a:xfrm>
            <a:off x="539751" y="4581535"/>
            <a:ext cx="7485539" cy="5762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Дата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TextBox 16"/>
          <p:cNvSpPr txBox="1"/>
          <p:nvPr userDrawn="1"/>
        </p:nvSpPr>
        <p:spPr>
          <a:xfrm>
            <a:off x="539552" y="5877882"/>
            <a:ext cx="5848515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kern="2000" spc="60" baseline="0" dirty="0">
                <a:solidFill>
                  <a:schemeClr val="bg1"/>
                </a:solidFill>
                <a:latin typeface="Montserrat"/>
              </a:rPr>
              <a:t>ПРОСТРАНСТВО УСПЕХА, ВСЕЛЕННАЯ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17595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solidFill>
          <a:srgbClr val="842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2116138"/>
            <a:ext cx="32178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227138" y="4076700"/>
            <a:ext cx="16732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15088" y="2116138"/>
            <a:ext cx="3095625" cy="30956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013"/>
            <a:ext cx="6746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1335088" y="276225"/>
            <a:ext cx="1468437" cy="758825"/>
            <a:chOff x="2737368" y="240643"/>
            <a:chExt cx="1536018" cy="795243"/>
          </a:xfrm>
        </p:grpSpPr>
        <p:pic>
          <p:nvPicPr>
            <p:cNvPr id="8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9"/>
            <a:stretch>
              <a:fillRect/>
            </a:stretch>
          </p:blipFill>
          <p:spPr bwMode="auto">
            <a:xfrm>
              <a:off x="2737368" y="240643"/>
              <a:ext cx="1273488" cy="59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89407" y="778015"/>
              <a:ext cx="1183979" cy="257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00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Бизнес-школа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ctrTitle"/>
          </p:nvPr>
        </p:nvSpPr>
        <p:spPr>
          <a:xfrm>
            <a:off x="719404" y="2060859"/>
            <a:ext cx="7125944" cy="1801163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5" y="112543"/>
            <a:ext cx="11100027" cy="1079269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808" y="1484792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6029600" y="1484783"/>
            <a:ext cx="5284973" cy="504055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28618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685787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942956" indent="-171450">
              <a:buClr>
                <a:srgbClr val="84209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371574" indent="-342900">
              <a:buClr>
                <a:srgbClr val="258A8F"/>
              </a:buClr>
              <a:buFont typeface="Wingdings" panose="05000000000000000000" pitchFamily="2" charset="2"/>
              <a:buChar char="Ø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092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55857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+mj-lt"/>
              <a:buAutoNum type="arabicPeriod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457200" indent="-45720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err="1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84209A"/>
                </a:solidFill>
                <a:latin typeface="+mn-lt"/>
              </a:defRPr>
            </a:lvl1pPr>
          </a:lstStyle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55"/>
          <a:stretch>
            <a:fillRect/>
          </a:stretch>
        </p:blipFill>
        <p:spPr bwMode="auto">
          <a:xfrm>
            <a:off x="9875838" y="1430338"/>
            <a:ext cx="2365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34963" y="1168400"/>
            <a:ext cx="4022725" cy="0"/>
          </a:xfrm>
          <a:prstGeom prst="line">
            <a:avLst/>
          </a:prstGeom>
          <a:ln w="28575">
            <a:solidFill>
              <a:srgbClr val="842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04" y="112543"/>
            <a:ext cx="11322005" cy="1062915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278808" y="1340776"/>
            <a:ext cx="11289800" cy="531221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lnSpc>
                <a:spcPct val="200000"/>
              </a:lnSpc>
              <a:buClr>
                <a:srgbClr val="84209A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29292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2pPr>
            <a:lvl3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3pPr>
            <a:lvl4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4pPr>
            <a:lvl5pPr marL="0" indent="0">
              <a:buClr>
                <a:srgbClr val="84209A"/>
              </a:buClr>
              <a:buFont typeface="Arial" panose="020B0604020202020204" pitchFamily="34" charset="0"/>
              <a:buChar char="•"/>
              <a:defRPr sz="2200">
                <a:solidFill>
                  <a:srgbClr val="292929"/>
                </a:solidFill>
                <a:latin typeface="Montserrat Medium" panose="000006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err="1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896600" y="6165850"/>
            <a:ext cx="1222375" cy="652463"/>
          </a:xfrm>
        </p:spPr>
        <p:txBody>
          <a:bodyPr/>
          <a:lstStyle>
            <a:lvl1pPr>
              <a:defRPr sz="2000" b="1">
                <a:solidFill>
                  <a:srgbClr val="37BDED"/>
                </a:solidFill>
                <a:latin typeface="+mn-lt"/>
              </a:defRPr>
            </a:lvl1pPr>
          </a:lstStyle>
          <a:p>
            <a:pPr>
              <a:defRPr/>
            </a:pPr>
            <a:fld id="{A7BBFFBF-1D02-4820-ADFE-57C428041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0212388" cy="71438"/>
          </a:xfrm>
          <a:prstGeom prst="rect">
            <a:avLst/>
          </a:prstGeom>
          <a:solidFill>
            <a:srgbClr val="842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933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67813" y="63674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201565-5CD0-4B87-8F95-7702D5429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2763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512763" rtl="0" eaLnBrk="0" fontAlgn="base" hangingPunct="0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512763" rtl="0" fontAlgn="base">
        <a:spcBef>
          <a:spcPct val="0"/>
        </a:spcBef>
        <a:spcAft>
          <a:spcPct val="0"/>
        </a:spcAft>
        <a:defRPr sz="30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71450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2703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4213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41388" indent="-171450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SzPct val="60000"/>
        <a:buBlip>
          <a:blip r:embed="rId7"/>
        </a:buBlip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27113" algn="l" defTabSz="5127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58A8F"/>
        </a:buClr>
        <a:buFont typeface="Arial" panose="020B0604020202020204" pitchFamily="34" charset="0"/>
        <a:defRPr sz="2000" kern="1200">
          <a:solidFill>
            <a:srgbClr val="29292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9376" y="1916832"/>
            <a:ext cx="9289032" cy="331236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2152650" algn="l"/>
              </a:tabLst>
            </a:pPr>
            <a:r>
              <a:rPr lang="ru-RU" altLang="ru-RU" b="1" dirty="0" smtClean="0"/>
              <a:t>Новые вызовы и подходы к созданию модели аккредитации программ </a:t>
            </a:r>
            <a:r>
              <a:rPr lang="ru-RU" altLang="ru-RU" b="1" dirty="0" smtClean="0"/>
              <a:t>делового и </a:t>
            </a:r>
            <a:r>
              <a:rPr lang="ru-RU" b="1" dirty="0" smtClean="0"/>
              <a:t>управленческого </a:t>
            </a:r>
            <a:r>
              <a:rPr lang="ru-RU" b="1" dirty="0"/>
              <a:t>образования </a:t>
            </a:r>
            <a:r>
              <a:rPr lang="ru-RU" altLang="ru-RU" b="1" dirty="0" smtClean="0"/>
              <a:t>в </a:t>
            </a:r>
            <a:r>
              <a:rPr lang="ru-RU" altLang="ru-RU" b="1" dirty="0" smtClean="0"/>
              <a:t>условиях технологического и кадрового суверенитета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53473"/>
            <a:ext cx="2729394" cy="1124744"/>
          </a:xfrm>
          <a:prstGeom prst="rect">
            <a:avLst/>
          </a:prstGeom>
          <a:solidFill>
            <a:srgbClr val="84209A"/>
          </a:solidFill>
          <a:ln>
            <a:solidFill>
              <a:srgbClr val="842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Google Shape;10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3072" y="423836"/>
            <a:ext cx="3905016" cy="48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s://academyit.ru/upload/medialibrary/d29/d29847b3e9fad8f6095e6e1074c4589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0" y="229647"/>
            <a:ext cx="730852" cy="8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un6-23.userapi.com/s/v1/ig2/QDQDlwfo0tSnEURhGG5c4SoYVBmpihtBZ7pYnylPVPgw_sIYrpmVN1DGlKHrvJkJtw0aeYBbVpiD2hAoQcCj3EHe.jpg?size=970x970&amp;quality=95&amp;crop=156,120,970,970&amp;ava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3578" r="17450" b="19131"/>
          <a:stretch/>
        </p:blipFill>
        <p:spPr bwMode="auto">
          <a:xfrm>
            <a:off x="2103404" y="351911"/>
            <a:ext cx="809859" cy="6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atic.tildacdn.com/tild3238-3132-4338-b231-326336356236/1_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24488" b="4187"/>
          <a:stretch/>
        </p:blipFill>
        <p:spPr bwMode="auto">
          <a:xfrm>
            <a:off x="1332700" y="324658"/>
            <a:ext cx="753443" cy="7135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моделей зрелости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pic>
        <p:nvPicPr>
          <p:cNvPr id="2058" name="Picture 10" descr="https://qje.su/wp-content/uploads/2017/01/Bezymyannyj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4" y="1244600"/>
            <a:ext cx="4216140" cy="31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12941"/>
              </p:ext>
            </p:extLst>
          </p:nvPr>
        </p:nvGraphicFramePr>
        <p:xfrm>
          <a:off x="8406804" y="1244600"/>
          <a:ext cx="330582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9556">
                  <a:extLst>
                    <a:ext uri="{9D8B030D-6E8A-4147-A177-3AD203B41FA5}">
                      <a16:colId xmlns:a16="http://schemas.microsoft.com/office/drawing/2014/main" val="3832746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370052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071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91524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Критерий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9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1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2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2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3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3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4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4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9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5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9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К 6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84209A"/>
                          </a:solidFill>
                        </a:rPr>
                        <a:t>18</a:t>
                      </a:r>
                      <a:endParaRPr lang="ru-RU" sz="1400" b="1" dirty="0">
                        <a:solidFill>
                          <a:srgbClr val="84209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36042"/>
                  </a:ext>
                </a:extLst>
              </a:tr>
            </a:tbl>
          </a:graphicData>
        </a:graphic>
      </p:graphicFrame>
      <p:sp>
        <p:nvSpPr>
          <p:cNvPr id="13" name="Полилиния 12"/>
          <p:cNvSpPr/>
          <p:nvPr/>
        </p:nvSpPr>
        <p:spPr>
          <a:xfrm>
            <a:off x="9829800" y="1803400"/>
            <a:ext cx="1574950" cy="1892300"/>
          </a:xfrm>
          <a:custGeom>
            <a:avLst/>
            <a:gdLst>
              <a:gd name="connsiteX0" fmla="*/ 127000 w 1574950"/>
              <a:gd name="connsiteY0" fmla="*/ 0 h 1892300"/>
              <a:gd name="connsiteX1" fmla="*/ 533400 w 1574950"/>
              <a:gd name="connsiteY1" fmla="*/ 355600 h 1892300"/>
              <a:gd name="connsiteX2" fmla="*/ 571500 w 1574950"/>
              <a:gd name="connsiteY2" fmla="*/ 800100 h 1892300"/>
              <a:gd name="connsiteX3" fmla="*/ 1422400 w 1574950"/>
              <a:gd name="connsiteY3" fmla="*/ 1117600 h 1892300"/>
              <a:gd name="connsiteX4" fmla="*/ 1435100 w 1574950"/>
              <a:gd name="connsiteY4" fmla="*/ 1485900 h 1892300"/>
              <a:gd name="connsiteX5" fmla="*/ 0 w 1574950"/>
              <a:gd name="connsiteY5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950" h="1892300">
                <a:moveTo>
                  <a:pt x="127000" y="0"/>
                </a:moveTo>
                <a:cubicBezTo>
                  <a:pt x="293158" y="111125"/>
                  <a:pt x="459317" y="222250"/>
                  <a:pt x="533400" y="355600"/>
                </a:cubicBezTo>
                <a:cubicBezTo>
                  <a:pt x="607483" y="488950"/>
                  <a:pt x="423333" y="673100"/>
                  <a:pt x="571500" y="800100"/>
                </a:cubicBezTo>
                <a:cubicBezTo>
                  <a:pt x="719667" y="927100"/>
                  <a:pt x="1278467" y="1003300"/>
                  <a:pt x="1422400" y="1117600"/>
                </a:cubicBezTo>
                <a:cubicBezTo>
                  <a:pt x="1566333" y="1231900"/>
                  <a:pt x="1672167" y="1356783"/>
                  <a:pt x="1435100" y="1485900"/>
                </a:cubicBezTo>
                <a:cubicBezTo>
                  <a:pt x="1198033" y="1615017"/>
                  <a:pt x="599016" y="1753658"/>
                  <a:pt x="0" y="1892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https://alsace-news.com/wp-content/uploads/2014/02/eduniversa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90" y="4354298"/>
            <a:ext cx="3335296" cy="16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koptelov.info/wp-content/uploads/2016/10/Zrelost_BPM_gartner_r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2" y="4077072"/>
            <a:ext cx="3834943" cy="26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doptomedia.com/blog/wp-content/uploads/2019/10/RUSRUS_SHablon_illyustratsiya-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16871" b="9890"/>
          <a:stretch/>
        </p:blipFill>
        <p:spPr bwMode="auto">
          <a:xfrm>
            <a:off x="479376" y="4352142"/>
            <a:ext cx="3384376" cy="23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1.slideserve.com/1694494/technology-readiness-levels-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2" y="1244370"/>
            <a:ext cx="3776936" cy="28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Процедуры аккредитации 2.0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340776"/>
            <a:ext cx="12153896" cy="53122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Рэнкинги</a:t>
            </a:r>
            <a:r>
              <a:rPr lang="ru-RU" sz="2400" dirty="0" smtClean="0"/>
              <a:t>, рейтинги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Аккредитация </a:t>
            </a:r>
            <a:r>
              <a:rPr lang="ru-RU" sz="2400" dirty="0" smtClean="0"/>
              <a:t>команды БШ: </a:t>
            </a:r>
            <a:r>
              <a:rPr lang="en-US" sz="2400" dirty="0" smtClean="0"/>
              <a:t>IPMA </a:t>
            </a:r>
            <a:r>
              <a:rPr lang="en-US" sz="2400" dirty="0" smtClean="0"/>
              <a:t>(A-D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Аккредитация программ</a:t>
            </a:r>
            <a:r>
              <a:rPr lang="ru-RU" sz="2400" dirty="0"/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IPMA Delta </a:t>
            </a:r>
            <a:r>
              <a:rPr lang="ru-RU" sz="2400" dirty="0" smtClean="0"/>
              <a:t>(1-4)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Конкурс Лучших практик </a:t>
            </a:r>
            <a:r>
              <a:rPr lang="ru-RU" sz="2400" dirty="0" smtClean="0"/>
              <a:t>управленческого образования</a:t>
            </a:r>
            <a:endParaRPr lang="ru-RU" sz="2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Кейс-чемпионаты команд БШ</a:t>
            </a:r>
            <a:endParaRPr lang="ru-RU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К</a:t>
            </a:r>
            <a:r>
              <a:rPr lang="ru-RU" sz="2400" dirty="0" smtClean="0"/>
              <a:t>онкурсы команд БШ по решению реальных задач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Открытые Тендеры компаний: разработка программ обучения командами БШ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/>
              <a:t>Хакатоны</a:t>
            </a:r>
            <a:r>
              <a:rPr lang="ru-RU" sz="2400" dirty="0" smtClean="0"/>
              <a:t> </a:t>
            </a:r>
            <a:r>
              <a:rPr lang="ru-RU" sz="2400" dirty="0"/>
              <a:t>для команд Бизнес-школ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09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77E87"/>
                </a:solidFill>
              </a:rPr>
              <a:t>Малышева Лариса Анатольевна </a:t>
            </a:r>
            <a:endParaRPr lang="ru-RU" dirty="0">
              <a:solidFill>
                <a:srgbClr val="377E8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17F2759-65E5-4ACF-9267-87251CFA55F5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5360" y="1268760"/>
            <a:ext cx="5976664" cy="53122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Д.э.н., профессор, </a:t>
            </a:r>
            <a:r>
              <a:rPr lang="en-US" altLang="ru-RU" sz="2900" dirty="0"/>
              <a:t>IPMA(A)</a:t>
            </a:r>
            <a:r>
              <a:rPr lang="ru-RU" altLang="ru-RU" sz="2900" dirty="0"/>
              <a:t>, </a:t>
            </a:r>
            <a:r>
              <a:rPr lang="en-US" altLang="ru-RU" sz="2900" dirty="0" err="1"/>
              <a:t>ICAgile</a:t>
            </a:r>
            <a:endParaRPr lang="en-US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Директор Бизнес-школы </a:t>
            </a:r>
            <a:r>
              <a:rPr lang="ru-RU" altLang="ru-RU" sz="2900" dirty="0" err="1"/>
              <a:t>УрФУ</a:t>
            </a:r>
            <a:endParaRPr lang="ru-RU" altLang="ru-RU" sz="29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Руководитель МВА (2000), ПП (1997)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 smtClean="0"/>
              <a:t>Общественный </a:t>
            </a:r>
            <a:r>
              <a:rPr lang="ru-RU" altLang="ru-RU" sz="2900" dirty="0"/>
              <a:t>представитель АСИ «Образование и кадры»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Лидер ТК - Екатеринбург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Член Совета РАБО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dirty="0"/>
              <a:t>Ведущий специалист НАСДОБР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altLang="ru-RU" sz="2900" b="1" dirty="0" smtClean="0">
                <a:solidFill>
                  <a:srgbClr val="660066"/>
                </a:solidFill>
              </a:rPr>
              <a:t>Проект СИНВ 2023 (АСИ)</a:t>
            </a:r>
            <a:r>
              <a:rPr lang="ru-RU" altLang="ru-RU" sz="2900" dirty="0" smtClean="0"/>
              <a:t>: </a:t>
            </a:r>
            <a:r>
              <a:rPr lang="ru-RU" altLang="ru-RU" sz="2900" dirty="0" smtClean="0"/>
              <a:t/>
            </a:r>
            <a:br>
              <a:rPr lang="ru-RU" altLang="ru-RU" sz="2900" dirty="0" smtClean="0"/>
            </a:br>
            <a:r>
              <a:rPr lang="ru-RU" altLang="ru-RU" sz="2900" dirty="0" smtClean="0">
                <a:solidFill>
                  <a:srgbClr val="660066"/>
                </a:solidFill>
              </a:rPr>
              <a:t>Создание международной системы аккредитации делового администрирования на принципах сотрудничества и солидарности</a:t>
            </a:r>
            <a:endParaRPr lang="ru-RU" altLang="ru-RU" sz="2900" dirty="0">
              <a:solidFill>
                <a:srgbClr val="66006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16138"/>
          <a:stretch/>
        </p:blipFill>
        <p:spPr>
          <a:xfrm>
            <a:off x="6690927" y="1149997"/>
            <a:ext cx="3671880" cy="52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изменилось в современных условиях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BBFFBF-1D02-4820-ADFE-57C428041F5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028" name="Picture 4" descr="https://cf2.ppt-online.org/files2/slide/d/dwMY1Kh9Ufnb6ayW2x0eO5QrcLZPD7ozBu4v3g8HN/slide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3886"/>
          <a:stretch/>
        </p:blipFill>
        <p:spPr bwMode="auto">
          <a:xfrm>
            <a:off x="6023992" y="1371650"/>
            <a:ext cx="5584505" cy="4649637"/>
          </a:xfrm>
          <a:prstGeom prst="rect">
            <a:avLst/>
          </a:prstGeom>
          <a:solidFill>
            <a:srgbClr val="84209A"/>
          </a:solidFill>
          <a:ln>
            <a:solidFill>
              <a:srgbClr val="84209A"/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35700"/>
              </p:ext>
            </p:extLst>
          </p:nvPr>
        </p:nvGraphicFramePr>
        <p:xfrm>
          <a:off x="335360" y="1371650"/>
          <a:ext cx="5256584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6650">
                  <a:extLst>
                    <a:ext uri="{9D8B030D-6E8A-4147-A177-3AD203B41FA5}">
                      <a16:colId xmlns:a16="http://schemas.microsoft.com/office/drawing/2014/main" val="2969926919"/>
                    </a:ext>
                  </a:extLst>
                </a:gridCol>
                <a:gridCol w="1106650">
                  <a:extLst>
                    <a:ext uri="{9D8B030D-6E8A-4147-A177-3AD203B41FA5}">
                      <a16:colId xmlns:a16="http://schemas.microsoft.com/office/drawing/2014/main" val="2819845622"/>
                    </a:ext>
                  </a:extLst>
                </a:gridCol>
                <a:gridCol w="1675132">
                  <a:extLst>
                    <a:ext uri="{9D8B030D-6E8A-4147-A177-3AD203B41FA5}">
                      <a16:colId xmlns:a16="http://schemas.microsoft.com/office/drawing/2014/main" val="190246155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168591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Мир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Cynefine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Проекты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93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/>
                          </a:solidFill>
                        </a:rPr>
                        <a:t>80-е</a:t>
                      </a:r>
                      <a:endParaRPr lang="ru-RU"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SPOD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Простая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/>
                          </a:solidFill>
                        </a:rPr>
                        <a:t>Процесс</a:t>
                      </a:r>
                      <a:endParaRPr lang="ru-RU"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78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2000-е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VUCA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Сложная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Cascade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0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2020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BANI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Динамичная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PMI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5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2022+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SHIVA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Хаотичная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Agile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042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604" y="3573016"/>
            <a:ext cx="6065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Технологический суверенитет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accent6"/>
                </a:solidFill>
              </a:rPr>
              <a:t>Импортозамещение</a:t>
            </a:r>
            <a:endParaRPr lang="ru-RU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Разрыв </a:t>
            </a:r>
            <a:r>
              <a:rPr lang="ru-RU" dirty="0" smtClean="0">
                <a:solidFill>
                  <a:schemeClr val="accent6"/>
                </a:solidFill>
              </a:rPr>
              <a:t>логистических </a:t>
            </a:r>
            <a:r>
              <a:rPr lang="ru-RU" dirty="0" smtClean="0">
                <a:solidFill>
                  <a:schemeClr val="accent6"/>
                </a:solidFill>
              </a:rPr>
              <a:t>цепочек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Разворот на Азию и восток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Фокус </a:t>
            </a:r>
            <a:r>
              <a:rPr lang="ru-RU" dirty="0" smtClean="0">
                <a:solidFill>
                  <a:schemeClr val="accent6"/>
                </a:solidFill>
              </a:rPr>
              <a:t>на внутренние задачи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Отсутствие паттернов, привычных моделей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Неактуальность моделей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Отсутствие авторитетов и 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1546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вызовы и запросы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488816"/>
              </p:ext>
            </p:extLst>
          </p:nvPr>
        </p:nvGraphicFramePr>
        <p:xfrm>
          <a:off x="293773" y="1168400"/>
          <a:ext cx="11288713" cy="295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38833"/>
              </p:ext>
            </p:extLst>
          </p:nvPr>
        </p:nvGraphicFramePr>
        <p:xfrm>
          <a:off x="308146" y="4153430"/>
          <a:ext cx="1127434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585">
                  <a:extLst>
                    <a:ext uri="{9D8B030D-6E8A-4147-A177-3AD203B41FA5}">
                      <a16:colId xmlns:a16="http://schemas.microsoft.com/office/drawing/2014/main" val="714969580"/>
                    </a:ext>
                  </a:extLst>
                </a:gridCol>
                <a:gridCol w="2818585">
                  <a:extLst>
                    <a:ext uri="{9D8B030D-6E8A-4147-A177-3AD203B41FA5}">
                      <a16:colId xmlns:a16="http://schemas.microsoft.com/office/drawing/2014/main" val="3021195267"/>
                    </a:ext>
                  </a:extLst>
                </a:gridCol>
                <a:gridCol w="2818585">
                  <a:extLst>
                    <a:ext uri="{9D8B030D-6E8A-4147-A177-3AD203B41FA5}">
                      <a16:colId xmlns:a16="http://schemas.microsoft.com/office/drawing/2014/main" val="2589989128"/>
                    </a:ext>
                  </a:extLst>
                </a:gridCol>
                <a:gridCol w="2818585">
                  <a:extLst>
                    <a:ext uri="{9D8B030D-6E8A-4147-A177-3AD203B41FA5}">
                      <a16:colId xmlns:a16="http://schemas.microsoft.com/office/drawing/2014/main" val="863722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Ускорение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Неопределенность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Предприниматели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1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Санкции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Новые рынки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СВО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Цепочки </a:t>
                      </a: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поставок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Эскалация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Дефицит кадров</a:t>
                      </a:r>
                      <a:endParaRPr lang="ru-RU" sz="1400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Суверенитет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solidFill>
                            <a:schemeClr val="accent6"/>
                          </a:solidFill>
                        </a:rPr>
                        <a:t>Импортозамещение</a:t>
                      </a:r>
                      <a:endParaRPr lang="ru-RU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Новые задачи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решений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Скорость решений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Цифровизация</a:t>
                      </a:r>
                      <a:endParaRPr lang="ru-RU" sz="1400" kern="1200" baseline="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Фейки</a:t>
                      </a:r>
                      <a:endParaRPr lang="ru-RU" sz="1400" kern="1200" baseline="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Киберугрозы</a:t>
                      </a:r>
                      <a:endParaRPr lang="ru-RU" sz="1400" kern="1200" baseline="0" dirty="0" smtClean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с оплатой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Срыв поставок</a:t>
                      </a:r>
                      <a:endParaRPr lang="ru-RU" sz="1400" kern="1200" baseline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Разработка</a:t>
                      </a: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 п</a:t>
                      </a: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родуктов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chemeClr val="accent6"/>
                          </a:solidFill>
                        </a:rPr>
                        <a:t>Цифровая</a:t>
                      </a: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 грамотность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Лидерство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Работа в командах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Принятие решений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Системный подход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solidFill>
                            <a:schemeClr val="accent6"/>
                          </a:solidFill>
                        </a:rPr>
                        <a:t>Стратегическое мышление</a:t>
                      </a:r>
                      <a:endParaRPr lang="ru-RU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реальных задач страны, региона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Лучшие практики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Экспертиза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Акселератор проектов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как проект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командами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Экосистемы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52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25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на управленческое образование нового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808" y="1484792"/>
            <a:ext cx="6105224" cy="5040559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b="1" dirty="0">
                <a:solidFill>
                  <a:srgbClr val="660066"/>
                </a:solidFill>
              </a:rPr>
              <a:t>К </a:t>
            </a:r>
            <a:r>
              <a:rPr lang="ru-RU" b="1" dirty="0">
                <a:solidFill>
                  <a:srgbClr val="660066"/>
                </a:solidFill>
              </a:rPr>
              <a:t>управленческим кадрам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Ориентир на кадровый </a:t>
            </a:r>
            <a:r>
              <a:rPr lang="ru-RU" altLang="ru-RU" b="1" dirty="0">
                <a:solidFill>
                  <a:srgbClr val="660066"/>
                </a:solidFill>
              </a:rPr>
              <a:t>суверенитет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Фокус на модель </a:t>
            </a:r>
            <a:r>
              <a:rPr lang="ru-RU" altLang="ru-RU" b="1" dirty="0">
                <a:solidFill>
                  <a:srgbClr val="660066"/>
                </a:solidFill>
              </a:rPr>
              <a:t>Парус</a:t>
            </a:r>
            <a:r>
              <a:rPr lang="ru-RU" altLang="ru-RU" dirty="0"/>
              <a:t> АСИ: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Талант</a:t>
            </a:r>
            <a:r>
              <a:rPr lang="ru-RU" altLang="ru-RU" dirty="0"/>
              <a:t>, </a:t>
            </a:r>
            <a:r>
              <a:rPr lang="ru-RU" altLang="ru-RU" dirty="0" smtClean="0"/>
              <a:t>Мир</a:t>
            </a:r>
            <a:r>
              <a:rPr lang="ru-RU" altLang="ru-RU" dirty="0"/>
              <a:t>, Страна, Сообщества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Запрос на технологических предпринимателей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Решение </a:t>
            </a:r>
            <a:r>
              <a:rPr lang="ru-RU" altLang="ru-RU" b="1" dirty="0">
                <a:solidFill>
                  <a:srgbClr val="660066"/>
                </a:solidFill>
              </a:rPr>
              <a:t>новых</a:t>
            </a:r>
            <a:r>
              <a:rPr lang="ru-RU" altLang="ru-RU" dirty="0"/>
              <a:t>, амбициозных, реальных задач в условиях неопределенности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Приоритет - </a:t>
            </a:r>
            <a:r>
              <a:rPr lang="ru-RU" altLang="ru-RU" b="1" dirty="0">
                <a:solidFill>
                  <a:srgbClr val="660066"/>
                </a:solidFill>
              </a:rPr>
              <a:t>пользе</a:t>
            </a:r>
            <a:r>
              <a:rPr lang="ru-RU" altLang="ru-RU" dirty="0"/>
              <a:t> для предприятий, отраслей, регионов, нацпроектов, страны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Тренд на развитие сетей и </a:t>
            </a:r>
            <a:r>
              <a:rPr lang="ru-RU" altLang="ru-RU" b="1" dirty="0">
                <a:solidFill>
                  <a:srgbClr val="660066"/>
                </a:solidFill>
              </a:rPr>
              <a:t>экосистем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Ориентир на </a:t>
            </a:r>
            <a:r>
              <a:rPr lang="ru-RU" altLang="ru-RU" b="1" dirty="0">
                <a:solidFill>
                  <a:srgbClr val="660066"/>
                </a:solidFill>
              </a:rPr>
              <a:t>экспорт</a:t>
            </a:r>
            <a:r>
              <a:rPr lang="ru-RU" altLang="ru-RU" dirty="0"/>
              <a:t> российских практик, а не кадров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6168008" y="1484784"/>
            <a:ext cx="5683024" cy="5040559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b="1" dirty="0">
                <a:solidFill>
                  <a:srgbClr val="660066"/>
                </a:solidFill>
              </a:rPr>
              <a:t>К управленческому образованию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Запрос на </a:t>
            </a:r>
            <a:r>
              <a:rPr lang="ru-RU" altLang="ru-RU" b="1" dirty="0">
                <a:solidFill>
                  <a:srgbClr val="660066"/>
                </a:solidFill>
              </a:rPr>
              <a:t>российскую модель </a:t>
            </a:r>
            <a:r>
              <a:rPr lang="ru-RU" altLang="ru-RU" dirty="0"/>
              <a:t>образования и лучшие практики: АСИ: </a:t>
            </a:r>
            <a:r>
              <a:rPr lang="ru-RU" altLang="ru-RU" dirty="0" err="1"/>
              <a:t>Смартека</a:t>
            </a:r>
            <a:r>
              <a:rPr lang="ru-RU" altLang="ru-RU" dirty="0"/>
              <a:t>, Приоритет 2030, Акселераторы в вузах, обучение ИИ, муниципальные практики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Решение </a:t>
            </a:r>
            <a:r>
              <a:rPr lang="ru-RU" altLang="ru-RU" b="1" dirty="0">
                <a:solidFill>
                  <a:srgbClr val="660066"/>
                </a:solidFill>
              </a:rPr>
              <a:t>реальных</a:t>
            </a:r>
            <a:r>
              <a:rPr lang="ru-RU" altLang="ru-RU" dirty="0"/>
              <a:t> задач в проектных командах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dirty="0"/>
              <a:t>Развитие </a:t>
            </a:r>
            <a:r>
              <a:rPr lang="ru-RU" altLang="ru-RU" b="1" dirty="0">
                <a:solidFill>
                  <a:srgbClr val="660066"/>
                </a:solidFill>
              </a:rPr>
              <a:t>экосистем</a:t>
            </a:r>
            <a:r>
              <a:rPr lang="ru-RU" altLang="ru-RU" dirty="0"/>
              <a:t> и сетевое взаимодействие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b="1" dirty="0">
                <a:solidFill>
                  <a:srgbClr val="660066"/>
                </a:solidFill>
              </a:rPr>
              <a:t>Поиск</a:t>
            </a:r>
            <a:r>
              <a:rPr lang="ru-RU" altLang="ru-RU" b="1" dirty="0">
                <a:solidFill>
                  <a:srgbClr val="000099"/>
                </a:solidFill>
              </a:rPr>
              <a:t> </a:t>
            </a:r>
            <a:r>
              <a:rPr lang="ru-RU" altLang="ru-RU" dirty="0"/>
              <a:t>решений в ходе обучения, отсутствие «правильных ответов</a:t>
            </a:r>
            <a:r>
              <a:rPr lang="ru-RU" altLang="ru-RU" dirty="0" smtClean="0"/>
              <a:t>»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b="1" dirty="0">
                <a:solidFill>
                  <a:srgbClr val="660066"/>
                </a:solidFill>
              </a:rPr>
              <a:t>Проектное</a:t>
            </a:r>
            <a:r>
              <a:rPr lang="ru-RU" altLang="ru-RU" dirty="0" smtClean="0"/>
              <a:t> обучение</a:t>
            </a: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890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управленческие программы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 err="1"/>
              <a:t>Профпереподготовка</a:t>
            </a:r>
            <a:r>
              <a:rPr lang="ru-RU" altLang="ru-RU" sz="2400" dirty="0"/>
              <a:t> </a:t>
            </a:r>
            <a:r>
              <a:rPr lang="en-US" altLang="ru-RU" sz="2400" dirty="0"/>
              <a:t>&gt;250 </a:t>
            </a:r>
            <a:r>
              <a:rPr lang="ru-RU" altLang="ru-RU" sz="2400" dirty="0"/>
              <a:t>часов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 smtClean="0"/>
              <a:t>Решение </a:t>
            </a:r>
            <a:r>
              <a:rPr lang="ru-RU" altLang="ru-RU" sz="2400" b="1" dirty="0" smtClean="0">
                <a:solidFill>
                  <a:srgbClr val="660066"/>
                </a:solidFill>
              </a:rPr>
              <a:t>реальных</a:t>
            </a:r>
            <a:r>
              <a:rPr lang="ru-RU" altLang="ru-RU" sz="2400" dirty="0" smtClean="0"/>
              <a:t> задач предприятий, региона, страны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 smtClean="0"/>
              <a:t>Формат: </a:t>
            </a:r>
            <a:r>
              <a:rPr lang="ru-RU" altLang="ru-RU" sz="2400" b="1" dirty="0">
                <a:solidFill>
                  <a:srgbClr val="660066"/>
                </a:solidFill>
              </a:rPr>
              <a:t>Акселератор</a:t>
            </a:r>
            <a:r>
              <a:rPr lang="ru-RU" altLang="ru-RU" sz="2400" dirty="0" smtClean="0"/>
              <a:t> проектов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 smtClean="0"/>
              <a:t>Эффективность </a:t>
            </a:r>
            <a:r>
              <a:rPr lang="ru-RU" altLang="ru-RU" sz="2400" b="1" dirty="0">
                <a:solidFill>
                  <a:srgbClr val="660066"/>
                </a:solidFill>
              </a:rPr>
              <a:t>проекта</a:t>
            </a:r>
            <a:r>
              <a:rPr lang="ru-RU" altLang="ru-RU" sz="2400" dirty="0"/>
              <a:t>: Доходы, </a:t>
            </a:r>
            <a:r>
              <a:rPr lang="en-US" altLang="ru-RU" sz="2400" dirty="0"/>
              <a:t>NPV</a:t>
            </a:r>
            <a:r>
              <a:rPr lang="ru-RU" altLang="ru-RU" sz="2400" dirty="0"/>
              <a:t>, </a:t>
            </a:r>
            <a:r>
              <a:rPr lang="en-US" altLang="ru-RU" sz="2400" dirty="0"/>
              <a:t>T</a:t>
            </a:r>
            <a:r>
              <a:rPr lang="ru-RU" altLang="ru-RU" sz="2400" dirty="0" err="1"/>
              <a:t>ок</a:t>
            </a:r>
            <a:r>
              <a:rPr lang="ru-RU" altLang="ru-RU" sz="2400" dirty="0"/>
              <a:t>, инвестиции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/>
              <a:t>Эффекты для </a:t>
            </a:r>
            <a:r>
              <a:rPr lang="ru-RU" altLang="ru-RU" sz="2400" b="1" dirty="0">
                <a:solidFill>
                  <a:srgbClr val="660066"/>
                </a:solidFill>
              </a:rPr>
              <a:t>компании</a:t>
            </a:r>
            <a:r>
              <a:rPr lang="ru-RU" altLang="ru-RU" sz="2400" dirty="0"/>
              <a:t>: Кол-во рабочих мест, прибыль, доходы, производительность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/>
              <a:t>Эффекты для </a:t>
            </a:r>
            <a:r>
              <a:rPr lang="ru-RU" altLang="ru-RU" sz="2400" b="1" dirty="0">
                <a:solidFill>
                  <a:srgbClr val="660066"/>
                </a:solidFill>
              </a:rPr>
              <a:t>региона</a:t>
            </a:r>
            <a:r>
              <a:rPr lang="ru-RU" altLang="ru-RU" sz="2400" dirty="0"/>
              <a:t>: рейтинг качества жизни, </a:t>
            </a:r>
            <a:r>
              <a:rPr lang="ru-RU" altLang="ru-RU" sz="2400" dirty="0" err="1"/>
              <a:t>импортозамещение</a:t>
            </a:r>
            <a:r>
              <a:rPr lang="ru-RU" altLang="ru-RU" sz="2400" dirty="0"/>
              <a:t>, приоритеты региона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/>
              <a:t>Эффекты для </a:t>
            </a:r>
            <a:r>
              <a:rPr lang="ru-RU" altLang="ru-RU" sz="2400" b="1" dirty="0">
                <a:solidFill>
                  <a:srgbClr val="660066"/>
                </a:solidFill>
              </a:rPr>
              <a:t>страны</a:t>
            </a:r>
            <a:r>
              <a:rPr lang="ru-RU" altLang="ru-RU" sz="2400" dirty="0"/>
              <a:t>: нацпроекты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/>
              <a:t>Мировая</a:t>
            </a:r>
            <a:r>
              <a:rPr lang="ru-RU" altLang="ru-RU" sz="2400" dirty="0"/>
              <a:t> повестка: </a:t>
            </a:r>
            <a:r>
              <a:rPr lang="en-US" altLang="ru-RU" sz="2400" dirty="0"/>
              <a:t>ESG, </a:t>
            </a:r>
            <a:r>
              <a:rPr lang="ru-RU" altLang="ru-RU" sz="2400" dirty="0"/>
              <a:t>устойчивое </a:t>
            </a:r>
            <a:r>
              <a:rPr lang="ru-RU" altLang="ru-RU" sz="2400" dirty="0" smtClean="0"/>
              <a:t>развитие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altLang="ru-RU" sz="2400" dirty="0"/>
              <a:t>Разработка программы обучения – </a:t>
            </a:r>
            <a:r>
              <a:rPr lang="ru-RU" altLang="ru-RU" sz="2400" b="1" dirty="0">
                <a:solidFill>
                  <a:srgbClr val="660066"/>
                </a:solidFill>
              </a:rPr>
              <a:t>проект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ru-RU" alt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956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к системам аккредитации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8809" y="1484792"/>
            <a:ext cx="2869644" cy="5040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660066"/>
                </a:solidFill>
              </a:rPr>
              <a:t>Executive Education</a:t>
            </a:r>
            <a:endParaRPr lang="ru-RU" sz="1800" b="1" dirty="0">
              <a:solidFill>
                <a:srgbClr val="660066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600" dirty="0" smtClean="0"/>
              <a:t>Президентская программа подготовки управленческих кадров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Лидеры производительности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Лидеры России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Лидеры СВО</a:t>
            </a:r>
            <a:endParaRPr lang="ru-RU" sz="1600" dirty="0" smtClean="0"/>
          </a:p>
          <a:p>
            <a:pPr>
              <a:lnSpc>
                <a:spcPct val="100000"/>
              </a:lnSpc>
            </a:pPr>
            <a:endParaRPr lang="ru-RU" sz="1600" dirty="0" smtClean="0"/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 err="1" smtClean="0"/>
              <a:t>Хакатоны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Проектные сессии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Проектные </a:t>
            </a:r>
            <a:r>
              <a:rPr lang="ru-RU" sz="1600" dirty="0" err="1" smtClean="0"/>
              <a:t>интенсивы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Проектные школы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Острова, Архипелаги АСИ НТИ</a:t>
            </a:r>
          </a:p>
          <a:p>
            <a:pPr>
              <a:lnSpc>
                <a:spcPct val="100000"/>
              </a:lnSpc>
            </a:pPr>
            <a:endParaRPr lang="ru-RU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idx="13"/>
          </p:nvPr>
        </p:nvSpPr>
        <p:spPr>
          <a:xfrm>
            <a:off x="8665732" y="1484783"/>
            <a:ext cx="3334924" cy="46810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660066"/>
                </a:solidFill>
              </a:rPr>
              <a:t>Системы аккредитации</a:t>
            </a:r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00000"/>
              </a:lnSpc>
            </a:pPr>
            <a:r>
              <a:rPr lang="ru-RU" sz="1800" dirty="0" smtClean="0"/>
              <a:t>АККОРК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Союз ДПО</a:t>
            </a:r>
          </a:p>
          <a:p>
            <a:pPr>
              <a:lnSpc>
                <a:spcPct val="100000"/>
              </a:lnSpc>
            </a:pPr>
            <a:endParaRPr lang="ru-RU" sz="1800" dirty="0"/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ТПП РФ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НАРК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Минобразования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7BBFFBF-1D02-4820-ADFE-57C428041F5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5" name="Picture 4" descr="https://cf2.ppt-online.org/files2/slide/d/dwMY1Kh9Ufnb6ayW2x0eO5QrcLZPD7ozBu4v3g8HN/slide-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3886"/>
          <a:stretch/>
        </p:blipFill>
        <p:spPr bwMode="auto">
          <a:xfrm>
            <a:off x="3004365" y="1680252"/>
            <a:ext cx="5584505" cy="4649637"/>
          </a:xfrm>
          <a:prstGeom prst="rect">
            <a:avLst/>
          </a:prstGeom>
          <a:solidFill>
            <a:srgbClr val="84209A"/>
          </a:solidFill>
          <a:ln>
            <a:solidFill>
              <a:srgbClr val="84209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40016" y="4941168"/>
            <a:ext cx="22322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ФГОС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660066"/>
                </a:solidFill>
              </a:rPr>
              <a:t>Профстандарты</a:t>
            </a: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0015" y="2755501"/>
            <a:ext cx="23489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СМК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Бизнес-процессы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Модель зрелости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688" y="2455728"/>
            <a:ext cx="2304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IPMA </a:t>
            </a:r>
            <a:r>
              <a:rPr lang="ru-RU" dirty="0" smtClean="0">
                <a:solidFill>
                  <a:srgbClr val="660066"/>
                </a:solidFill>
              </a:rPr>
              <a:t>(СОВНЕТ)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66"/>
                </a:solidFill>
              </a:rPr>
              <a:t>Проекты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IPMA Delta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1944" y="2564904"/>
            <a:ext cx="432048" cy="790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52709" y="3355665"/>
            <a:ext cx="432048" cy="43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87688" y="4817708"/>
            <a:ext cx="23042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660066"/>
                </a:solidFill>
              </a:rPr>
              <a:t>ICAgile</a:t>
            </a:r>
            <a:endParaRPr lang="ru-RU" dirty="0" smtClean="0">
              <a:solidFill>
                <a:srgbClr val="66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660066"/>
                </a:solidFill>
              </a:rPr>
              <a:t>ICAgile</a:t>
            </a:r>
            <a:r>
              <a:rPr lang="en-US" dirty="0" smtClean="0">
                <a:solidFill>
                  <a:srgbClr val="660066"/>
                </a:solidFill>
              </a:rPr>
              <a:t> Majority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5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аккредитации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47ABF-2972-40FD-8109-E5ECB5586C0C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47710"/>
              </p:ext>
            </p:extLst>
          </p:nvPr>
        </p:nvGraphicFramePr>
        <p:xfrm>
          <a:off x="268677" y="1340768"/>
          <a:ext cx="11515954" cy="546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977">
                  <a:extLst>
                    <a:ext uri="{9D8B030D-6E8A-4147-A177-3AD203B41FA5}">
                      <a16:colId xmlns:a16="http://schemas.microsoft.com/office/drawing/2014/main" val="4141078702"/>
                    </a:ext>
                  </a:extLst>
                </a:gridCol>
                <a:gridCol w="5757977">
                  <a:extLst>
                    <a:ext uri="{9D8B030D-6E8A-4147-A177-3AD203B41FA5}">
                      <a16:colId xmlns:a16="http://schemas.microsoft.com/office/drawing/2014/main" val="902478369"/>
                    </a:ext>
                  </a:extLst>
                </a:gridCol>
              </a:tblGrid>
              <a:tr h="4934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чего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 чему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77117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Стандартизация программ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Поиск лучших практик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41436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Соответствие критериям</a:t>
                      </a:r>
                      <a:r>
                        <a:rPr lang="ru-RU" sz="1800" baseline="0" dirty="0" smtClean="0">
                          <a:solidFill>
                            <a:schemeClr val="accent6"/>
                          </a:solidFill>
                        </a:rPr>
                        <a:t> лицензирования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Оценка динамики результатов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51845"/>
                  </a:ext>
                </a:extLst>
              </a:tr>
              <a:tr h="4983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Фокус на </a:t>
                      </a:r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ресурсы: </a:t>
                      </a:r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аудиторный</a:t>
                      </a:r>
                      <a:r>
                        <a:rPr lang="ru-RU" sz="1800" baseline="0" dirty="0" smtClean="0">
                          <a:solidFill>
                            <a:schemeClr val="accent6"/>
                          </a:solidFill>
                        </a:rPr>
                        <a:t> фонд, книги, штатные преподаватели, …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Фокус на результат и пользу для страны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57596"/>
                  </a:ext>
                </a:extLst>
              </a:tr>
              <a:tr h="49834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Изучение теории и концепций, принципов</a:t>
                      </a:r>
                      <a:r>
                        <a:rPr lang="ru-RU" sz="1800" baseline="0" dirty="0" smtClean="0">
                          <a:solidFill>
                            <a:schemeClr val="accent6"/>
                          </a:solidFill>
                        </a:rPr>
                        <a:t> и классических дисциплин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Решение реальных задач, </a:t>
                      </a:r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реализация проектов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6350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Удовлетворенность слушателей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Удовлетворенность заказчиков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82819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Защиты в бизнес-школе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Защиты у </a:t>
                      </a:r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заказчика (работодателей…)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46352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Модульное обучение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Акселератор</a:t>
                      </a:r>
                      <a:r>
                        <a:rPr lang="ru-RU" sz="1800" baseline="0" dirty="0" smtClean="0">
                          <a:solidFill>
                            <a:schemeClr val="accent6"/>
                          </a:solidFill>
                        </a:rPr>
                        <a:t> проектов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77897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Фокус на штатных преподавателях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Открытая экосистема, привлечение экспертов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04056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Конкуренция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Сотрудничество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229923"/>
                  </a:ext>
                </a:extLst>
              </a:tr>
              <a:tr h="4618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Рейтинги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/>
                          </a:solidFill>
                        </a:rPr>
                        <a:t>Модель зрелости</a:t>
                      </a:r>
                      <a:endParaRPr lang="ru-RU" sz="1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1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7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Модели зрелости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4209A"/>
                </a:solidFill>
              </a:rPr>
              <a:t>Примеры</a:t>
            </a:r>
          </a:p>
          <a:p>
            <a:r>
              <a:rPr lang="ru-RU" dirty="0" smtClean="0"/>
              <a:t>Цифровая зрелость ИТ-компаний</a:t>
            </a:r>
            <a:endParaRPr lang="en-US" dirty="0" smtClean="0"/>
          </a:p>
          <a:p>
            <a:r>
              <a:rPr lang="en-US" dirty="0" smtClean="0"/>
              <a:t>EFQM – European Foundation Quality Management</a:t>
            </a:r>
          </a:p>
          <a:p>
            <a:r>
              <a:rPr lang="ru-RU" dirty="0" smtClean="0"/>
              <a:t>Модели зрелости данных</a:t>
            </a:r>
          </a:p>
          <a:p>
            <a:r>
              <a:rPr lang="ru-RU" dirty="0" smtClean="0"/>
              <a:t>Модели зрелости бизнес-процессов</a:t>
            </a:r>
          </a:p>
          <a:p>
            <a:r>
              <a:rPr lang="ru-RU" dirty="0" smtClean="0"/>
              <a:t>Модели зрелости проектов (</a:t>
            </a:r>
            <a:r>
              <a:rPr lang="en-US" dirty="0" smtClean="0"/>
              <a:t>OPM3, IPMA Delta</a:t>
            </a:r>
            <a:r>
              <a:rPr lang="ru-RU" dirty="0" smtClean="0"/>
              <a:t>…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Уровень технологической готовности </a:t>
            </a:r>
            <a:r>
              <a:rPr lang="en-US" dirty="0" smtClean="0"/>
              <a:t>TRL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idx="13"/>
          </p:nvPr>
        </p:nvSpPr>
        <p:spPr>
          <a:xfrm>
            <a:off x="6029600" y="1484783"/>
            <a:ext cx="5683024" cy="50405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84209A"/>
                </a:solidFill>
              </a:rPr>
              <a:t>Аргументы</a:t>
            </a:r>
          </a:p>
          <a:p>
            <a:r>
              <a:rPr lang="ru-RU" dirty="0" smtClean="0"/>
              <a:t>Определяют разные уровни зрелости</a:t>
            </a:r>
          </a:p>
          <a:p>
            <a:r>
              <a:rPr lang="ru-RU" dirty="0" smtClean="0"/>
              <a:t>Опираются на опросники и цифровые оценки</a:t>
            </a:r>
          </a:p>
          <a:p>
            <a:r>
              <a:rPr lang="ru-RU" dirty="0" smtClean="0"/>
              <a:t>Подразумевают количественный </a:t>
            </a:r>
            <a:r>
              <a:rPr lang="ru-RU" dirty="0" err="1" smtClean="0"/>
              <a:t>ассессмент</a:t>
            </a:r>
            <a:endParaRPr lang="ru-RU" dirty="0" smtClean="0"/>
          </a:p>
          <a:p>
            <a:r>
              <a:rPr lang="ru-RU" dirty="0" smtClean="0"/>
              <a:t>Показывают возможности улучшений</a:t>
            </a:r>
          </a:p>
          <a:p>
            <a:r>
              <a:rPr lang="ru-RU" dirty="0" smtClean="0"/>
              <a:t>Дают возможности сравнения в разных уровнях и по разным критериям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A529F44-F806-4D8C-B4E7-B79130FEDE33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39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иденты">
  <a:themeElements>
    <a:clrScheme name="Другая 10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8C2868"/>
      </a:accent1>
      <a:accent2>
        <a:srgbClr val="CC0066"/>
      </a:accent2>
      <a:accent3>
        <a:srgbClr val="0070C0"/>
      </a:accent3>
      <a:accent4>
        <a:srgbClr val="5F0060"/>
      </a:accent4>
      <a:accent5>
        <a:srgbClr val="800080"/>
      </a:accent5>
      <a:accent6>
        <a:srgbClr val="002060"/>
      </a:accent6>
      <a:hlink>
        <a:srgbClr val="00B0F0"/>
      </a:hlink>
      <a:folHlink>
        <a:srgbClr val="FF0A84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П-2023 [Режим совместимости]" id="{9919E4A2-19AE-4A22-AD60-4F5EDB8A27F2}" vid="{B4640E8E-8C86-4354-B10D-7EA5C4E3974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президенты</Template>
  <TotalTime>854</TotalTime>
  <Words>621</Words>
  <Application>Microsoft Office PowerPoint</Application>
  <PresentationFormat>Широкоэкранный</PresentationFormat>
  <Paragraphs>218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Montserrat</vt:lpstr>
      <vt:lpstr>Montserrat Medium</vt:lpstr>
      <vt:lpstr>Times New Roman</vt:lpstr>
      <vt:lpstr>Verdana</vt:lpstr>
      <vt:lpstr>Wingdings</vt:lpstr>
      <vt:lpstr>Президенты</vt:lpstr>
      <vt:lpstr>Новые вызовы и подходы к созданию модели аккредитации программ делового и управленческого образования в условиях технологического и кадрового суверенитета</vt:lpstr>
      <vt:lpstr>Малышева Лариса Анатольевна </vt:lpstr>
      <vt:lpstr>Что изменилось в современных условиях?</vt:lpstr>
      <vt:lpstr>Новые вызовы и запросы</vt:lpstr>
      <vt:lpstr>Запрос на управленческое образование нового типа</vt:lpstr>
      <vt:lpstr>Актуальные управленческие программы</vt:lpstr>
      <vt:lpstr>Запрос к системам аккредитации</vt:lpstr>
      <vt:lpstr>Принципы аккредитации</vt:lpstr>
      <vt:lpstr>Почему Модели зрелости?</vt:lpstr>
      <vt:lpstr>Виды моделей зрелости</vt:lpstr>
      <vt:lpstr>Процедуры аккредитации 2.0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Президентская программа</dc:title>
  <dc:creator>Глазкова Алина Леонидовна</dc:creator>
  <cp:lastModifiedBy>User</cp:lastModifiedBy>
  <cp:revision>73</cp:revision>
  <dcterms:created xsi:type="dcterms:W3CDTF">2022-11-15T05:11:26Z</dcterms:created>
  <dcterms:modified xsi:type="dcterms:W3CDTF">2024-04-08T18:39:11Z</dcterms:modified>
</cp:coreProperties>
</file>