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22"/>
  </p:notesMasterIdLst>
  <p:sldIdLst>
    <p:sldId id="314" r:id="rId2"/>
    <p:sldId id="324" r:id="rId3"/>
    <p:sldId id="325" r:id="rId4"/>
    <p:sldId id="326" r:id="rId5"/>
    <p:sldId id="339" r:id="rId6"/>
    <p:sldId id="340" r:id="rId7"/>
    <p:sldId id="343" r:id="rId8"/>
    <p:sldId id="344" r:id="rId9"/>
    <p:sldId id="346" r:id="rId10"/>
    <p:sldId id="347" r:id="rId11"/>
    <p:sldId id="348" r:id="rId12"/>
    <p:sldId id="341" r:id="rId13"/>
    <p:sldId id="349" r:id="rId14"/>
    <p:sldId id="334" r:id="rId15"/>
    <p:sldId id="336" r:id="rId16"/>
    <p:sldId id="337" r:id="rId17"/>
    <p:sldId id="319" r:id="rId18"/>
    <p:sldId id="320" r:id="rId19"/>
    <p:sldId id="323" r:id="rId20"/>
    <p:sldId id="338" r:id="rId21"/>
  </p:sldIdLst>
  <p:sldSz cx="12192000" cy="6858000"/>
  <p:notesSz cx="6858000" cy="9144000"/>
  <p:embeddedFontLst>
    <p:embeddedFont>
      <p:font typeface="Montserrat" panose="020B0604020202020204" charset="-52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оня" initials="С" lastIdx="1" clrIdx="0">
    <p:extLst>
      <p:ext uri="{19B8F6BF-5375-455C-9EA6-DF929625EA0E}">
        <p15:presenceInfo xmlns:p15="http://schemas.microsoft.com/office/powerpoint/2012/main" userId="Сон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2CC"/>
    <a:srgbClr val="F4F4F4"/>
    <a:srgbClr val="E6E6E6"/>
    <a:srgbClr val="CBD5E8"/>
    <a:srgbClr val="2B9AD6"/>
    <a:srgbClr val="FF8A8A"/>
    <a:srgbClr val="FFFFFF"/>
    <a:srgbClr val="2485D0"/>
    <a:srgbClr val="273E83"/>
    <a:srgbClr val="1C5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73" autoAdjust="0"/>
    <p:restoredTop sz="96395" autoAdjust="0"/>
  </p:normalViewPr>
  <p:slideViewPr>
    <p:cSldViewPr snapToGrid="0">
      <p:cViewPr varScale="1">
        <p:scale>
          <a:sx n="39" d="100"/>
          <a:sy n="39" d="100"/>
        </p:scale>
        <p:origin x="20" y="3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9097E-6DE1-4F17-979E-E3D215B0F0AB}" type="datetimeFigureOut">
              <a:rPr lang="en-US" smtClean="0"/>
              <a:t>3/8/2025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2D000-B3F1-4629-ABE7-8B0816D4C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8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1E7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омб 18"/>
          <p:cNvSpPr/>
          <p:nvPr userDrawn="1"/>
        </p:nvSpPr>
        <p:spPr>
          <a:xfrm>
            <a:off x="7942530" y="-672124"/>
            <a:ext cx="6850577" cy="6850577"/>
          </a:xfrm>
          <a:prstGeom prst="diamond">
            <a:avLst/>
          </a:prstGeom>
          <a:solidFill>
            <a:srgbClr val="2B9AD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2930" y="2160521"/>
            <a:ext cx="6439287" cy="1327635"/>
          </a:xfrm>
        </p:spPr>
        <p:txBody>
          <a:bodyPr anchor="b">
            <a:normAutofit/>
          </a:bodyPr>
          <a:lstStyle>
            <a:lvl1pPr algn="l">
              <a:defRPr sz="4400" b="1" baseline="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 smtClean="0"/>
              <a:t>НАЗВАНИЕ</a:t>
            </a:r>
            <a:br>
              <a:rPr lang="ru-RU" dirty="0" smtClean="0"/>
            </a:br>
            <a:r>
              <a:rPr lang="ru-RU" dirty="0" smtClean="0"/>
              <a:t>ПРЕЗЕНТАЦИИ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712929" y="3854685"/>
            <a:ext cx="6439288" cy="0"/>
          </a:xfrm>
          <a:prstGeom prst="line">
            <a:avLst/>
          </a:prstGeom>
          <a:ln w="28575">
            <a:solidFill>
              <a:srgbClr val="2B9A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исунок 17"/>
          <p:cNvSpPr>
            <a:spLocks noGrp="1"/>
          </p:cNvSpPr>
          <p:nvPr>
            <p:ph type="pic" sz="quarter" idx="14"/>
          </p:nvPr>
        </p:nvSpPr>
        <p:spPr>
          <a:xfrm>
            <a:off x="9553633" y="216464"/>
            <a:ext cx="1760538" cy="1035050"/>
          </a:xfrm>
        </p:spPr>
        <p:txBody>
          <a:bodyPr/>
          <a:lstStyle/>
          <a:p>
            <a:endParaRPr lang="ru-RU"/>
          </a:p>
        </p:txBody>
      </p:sp>
      <p:sp>
        <p:nvSpPr>
          <p:cNvPr id="20" name="Ромб 19"/>
          <p:cNvSpPr/>
          <p:nvPr userDrawn="1"/>
        </p:nvSpPr>
        <p:spPr>
          <a:xfrm>
            <a:off x="6623880" y="1587212"/>
            <a:ext cx="4389126" cy="4389126"/>
          </a:xfrm>
          <a:prstGeom prst="diamond">
            <a:avLst/>
          </a:prstGeom>
          <a:solidFill>
            <a:srgbClr val="2B9AD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 userDrawn="1"/>
        </p:nvSpPr>
        <p:spPr>
          <a:xfrm>
            <a:off x="8100651" y="1741752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омб 22"/>
          <p:cNvSpPr/>
          <p:nvPr userDrawn="1"/>
        </p:nvSpPr>
        <p:spPr>
          <a:xfrm>
            <a:off x="7692865" y="3291896"/>
            <a:ext cx="1125578" cy="1125578"/>
          </a:xfrm>
          <a:prstGeom prst="diamond">
            <a:avLst/>
          </a:prstGeom>
          <a:solidFill>
            <a:srgbClr val="248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2B9AD6"/>
              </a:solidFill>
            </a:endParaRPr>
          </a:p>
        </p:txBody>
      </p:sp>
      <p:sp>
        <p:nvSpPr>
          <p:cNvPr id="24" name="Ромб 23"/>
          <p:cNvSpPr/>
          <p:nvPr userDrawn="1"/>
        </p:nvSpPr>
        <p:spPr>
          <a:xfrm>
            <a:off x="9209600" y="2878719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омб 24"/>
          <p:cNvSpPr/>
          <p:nvPr userDrawn="1"/>
        </p:nvSpPr>
        <p:spPr>
          <a:xfrm>
            <a:off x="8071653" y="3989421"/>
            <a:ext cx="1951933" cy="1951933"/>
          </a:xfrm>
          <a:prstGeom prst="diamond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924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042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3149-38E1-4A27-8ACA-74D91BB4B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4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013" y="353645"/>
            <a:ext cx="10515600" cy="579229"/>
          </a:xfrm>
        </p:spPr>
        <p:txBody>
          <a:bodyPr>
            <a:normAutofit/>
          </a:bodyPr>
          <a:lstStyle>
            <a:lvl1pPr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013" y="1807268"/>
            <a:ext cx="10515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 userDrawn="1"/>
        </p:nvSpPr>
        <p:spPr>
          <a:xfrm>
            <a:off x="10124224" y="333609"/>
            <a:ext cx="2525155" cy="2525155"/>
          </a:xfrm>
          <a:prstGeom prst="diamond">
            <a:avLst/>
          </a:prstGeom>
          <a:noFill/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 userDrawn="1"/>
        </p:nvSpPr>
        <p:spPr>
          <a:xfrm>
            <a:off x="9158047" y="1917572"/>
            <a:ext cx="1276638" cy="1276638"/>
          </a:xfrm>
          <a:prstGeom prst="diamond">
            <a:avLst/>
          </a:prstGeom>
          <a:solidFill>
            <a:srgbClr val="1E7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67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3616" y="18050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59509" y="1805091"/>
            <a:ext cx="5181600" cy="43513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 userDrawn="1"/>
        </p:nvSpPr>
        <p:spPr>
          <a:xfrm>
            <a:off x="10124224" y="333609"/>
            <a:ext cx="2525155" cy="2525155"/>
          </a:xfrm>
          <a:prstGeom prst="diamond">
            <a:avLst/>
          </a:prstGeom>
          <a:noFill/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омб 12"/>
          <p:cNvSpPr/>
          <p:nvPr userDrawn="1"/>
        </p:nvSpPr>
        <p:spPr>
          <a:xfrm>
            <a:off x="9355756" y="185488"/>
            <a:ext cx="1276638" cy="1276638"/>
          </a:xfrm>
          <a:prstGeom prst="diamond">
            <a:avLst/>
          </a:prstGeom>
          <a:solidFill>
            <a:srgbClr val="1E7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815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70467"/>
            <a:ext cx="10515600" cy="550731"/>
          </a:xfr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Ромб 5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 userDrawn="1"/>
        </p:nvSpPr>
        <p:spPr>
          <a:xfrm>
            <a:off x="11047415" y="3621932"/>
            <a:ext cx="2525155" cy="2525155"/>
          </a:xfrm>
          <a:prstGeom prst="diamond">
            <a:avLst/>
          </a:prstGeom>
          <a:noFill/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10264045" y="5001652"/>
            <a:ext cx="1276638" cy="1276638"/>
          </a:xfrm>
          <a:prstGeom prst="diamond">
            <a:avLst/>
          </a:prstGeom>
          <a:solidFill>
            <a:srgbClr val="1E7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Рисунок 13"/>
          <p:cNvSpPr>
            <a:spLocks noGrp="1"/>
          </p:cNvSpPr>
          <p:nvPr>
            <p:ph type="pic" sz="quarter" idx="13"/>
          </p:nvPr>
        </p:nvSpPr>
        <p:spPr>
          <a:xfrm>
            <a:off x="434087" y="1493664"/>
            <a:ext cx="8543925" cy="442753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94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087" y="349867"/>
            <a:ext cx="10515600" cy="591929"/>
          </a:xfrm>
        </p:spPr>
        <p:txBody>
          <a:bodyPr>
            <a:normAutofit/>
          </a:bodyPr>
          <a:lstStyle>
            <a:lvl1pPr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785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E72CC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омб 9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10552475" y="4265751"/>
            <a:ext cx="2525155" cy="2525155"/>
          </a:xfrm>
          <a:prstGeom prst="diamond">
            <a:avLst/>
          </a:prstGeom>
          <a:noFill/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омб 11"/>
          <p:cNvSpPr/>
          <p:nvPr userDrawn="1"/>
        </p:nvSpPr>
        <p:spPr>
          <a:xfrm>
            <a:off x="9796366" y="4107195"/>
            <a:ext cx="1276638" cy="1276638"/>
          </a:xfrm>
          <a:prstGeom prst="diamond">
            <a:avLst/>
          </a:prstGeom>
          <a:solidFill>
            <a:srgbClr val="1E72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6708531" cy="45719"/>
          </a:xfrm>
          <a:prstGeom prst="rect">
            <a:avLst/>
          </a:prstGeom>
          <a:solidFill>
            <a:srgbClr val="1E72CC"/>
          </a:solidFill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 userDrawn="1"/>
        </p:nvCxnSpPr>
        <p:spPr>
          <a:xfrm>
            <a:off x="573815" y="1123741"/>
            <a:ext cx="613471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636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 b="1">
                <a:solidFill>
                  <a:srgbClr val="CBD5E8"/>
                </a:solidFill>
                <a:latin typeface="Montserrat" panose="00000500000000000000" pitchFamily="2" charset="-52"/>
              </a:defRPr>
            </a:lvl1pPr>
          </a:lstStyle>
          <a:p>
            <a:fld id="{788ED60D-6415-4DB8-A90C-F137BA48B0F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353085" y="1123741"/>
            <a:ext cx="6355446" cy="0"/>
          </a:xfrm>
          <a:prstGeom prst="line">
            <a:avLst/>
          </a:prstGeom>
          <a:ln w="28575">
            <a:solidFill>
              <a:srgbClr val="1E72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6"/>
          <p:cNvSpPr>
            <a:spLocks noGrp="1"/>
          </p:cNvSpPr>
          <p:nvPr>
            <p:ph type="title"/>
          </p:nvPr>
        </p:nvSpPr>
        <p:spPr>
          <a:xfrm>
            <a:off x="438013" y="365867"/>
            <a:ext cx="8917743" cy="558695"/>
          </a:xfrm>
        </p:spPr>
        <p:txBody>
          <a:bodyPr>
            <a:normAutofit/>
          </a:bodyPr>
          <a:lstStyle>
            <a:lvl1pPr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lang="ru-RU" sz="3200" b="1" kern="1200" dirty="0">
                <a:solidFill>
                  <a:srgbClr val="1E72CC"/>
                </a:solidFill>
                <a:latin typeface="Montserrat" panose="00000500000000000000" pitchFamily="2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Ромб 7"/>
          <p:cNvSpPr/>
          <p:nvPr userDrawn="1"/>
        </p:nvSpPr>
        <p:spPr>
          <a:xfrm>
            <a:off x="9917458" y="1123741"/>
            <a:ext cx="4549083" cy="4549083"/>
          </a:xfrm>
          <a:prstGeom prst="diamond">
            <a:avLst/>
          </a:prstGeom>
          <a:solidFill>
            <a:srgbClr val="E6E6E6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 userDrawn="1"/>
        </p:nvSpPr>
        <p:spPr>
          <a:xfrm>
            <a:off x="10124224" y="333609"/>
            <a:ext cx="2525155" cy="2525155"/>
          </a:xfrm>
          <a:prstGeom prst="diamond">
            <a:avLst/>
          </a:prstGeom>
          <a:noFill/>
          <a:ln>
            <a:solidFill>
              <a:srgbClr val="1E72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9158047" y="1917572"/>
            <a:ext cx="1276638" cy="1276638"/>
          </a:xfrm>
          <a:prstGeom prst="diamond">
            <a:avLst/>
          </a:prstGeom>
          <a:solidFill>
            <a:srgbClr val="F4F4F4"/>
          </a:solidFill>
          <a:ln>
            <a:solidFill>
              <a:srgbClr val="F4F4F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3"/>
          <p:cNvSpPr>
            <a:spLocks noGrp="1"/>
          </p:cNvSpPr>
          <p:nvPr>
            <p:ph sz="half" idx="2"/>
          </p:nvPr>
        </p:nvSpPr>
        <p:spPr>
          <a:xfrm>
            <a:off x="438013" y="1322921"/>
            <a:ext cx="8443437" cy="1871289"/>
          </a:xfrm>
        </p:spPr>
        <p:txBody>
          <a:bodyPr/>
          <a:lstStyle>
            <a:lvl1pPr>
              <a:buClr>
                <a:srgbClr val="1E72CC"/>
              </a:buClr>
              <a:defRPr>
                <a:latin typeface="Montserrat" panose="00000500000000000000" pitchFamily="2" charset="-52"/>
              </a:defRPr>
            </a:lvl1pPr>
            <a:lvl2pPr>
              <a:buClr>
                <a:srgbClr val="1E72CC"/>
              </a:buClr>
              <a:defRPr>
                <a:latin typeface="Montserrat" panose="00000500000000000000" pitchFamily="2" charset="-52"/>
              </a:defRPr>
            </a:lvl2pPr>
            <a:lvl3pPr>
              <a:buClr>
                <a:srgbClr val="1E72CC"/>
              </a:buClr>
              <a:defRPr>
                <a:latin typeface="Montserrat" panose="00000500000000000000" pitchFamily="2" charset="-52"/>
              </a:defRPr>
            </a:lvl3pPr>
            <a:lvl4pPr>
              <a:buClr>
                <a:srgbClr val="1E72CC"/>
              </a:buClr>
              <a:defRPr>
                <a:latin typeface="Montserrat" panose="00000500000000000000" pitchFamily="2" charset="-52"/>
              </a:defRPr>
            </a:lvl4pPr>
            <a:lvl5pPr>
              <a:buClr>
                <a:srgbClr val="1E72CC"/>
              </a:buCl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3" name="Таблица 12"/>
          <p:cNvSpPr>
            <a:spLocks noGrp="1"/>
          </p:cNvSpPr>
          <p:nvPr>
            <p:ph type="tbl" sz="quarter" idx="13"/>
          </p:nvPr>
        </p:nvSpPr>
        <p:spPr>
          <a:xfrm>
            <a:off x="438150" y="3349625"/>
            <a:ext cx="8443913" cy="2752725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604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24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97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21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ED60D-6415-4DB8-A90C-F137BA48B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16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  <p:sldLayoutId id="2147483691" r:id="rId4"/>
    <p:sldLayoutId id="2147483690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НАЗВАНИЕ ПРАКТИКИ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67043" y="4066700"/>
            <a:ext cx="6485174" cy="206210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0"/>
              </a:rPr>
              <a:t>Имя Фамилия</a:t>
            </a:r>
          </a:p>
          <a:p>
            <a:r>
              <a:rPr lang="ru-RU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Автора практики</a:t>
            </a:r>
            <a:br>
              <a:rPr lang="ru-RU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ru-RU" sz="3200" dirty="0" smtClean="0">
                <a:solidFill>
                  <a:schemeClr val="bg1"/>
                </a:solidFill>
                <a:latin typeface="Montserrat" panose="00000500000000000000" pitchFamily="2" charset="0"/>
              </a:rPr>
              <a:t>уч</a:t>
            </a: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0"/>
              </a:rPr>
              <a:t>. степень, звание</a:t>
            </a:r>
            <a:br>
              <a:rPr lang="ru-RU" sz="3200" dirty="0">
                <a:solidFill>
                  <a:schemeClr val="bg1"/>
                </a:solidFill>
                <a:latin typeface="Montserrat" panose="00000500000000000000" pitchFamily="2" charset="0"/>
              </a:rPr>
            </a:br>
            <a:r>
              <a:rPr lang="ru-RU" sz="3200" dirty="0">
                <a:solidFill>
                  <a:schemeClr val="bg1"/>
                </a:solidFill>
                <a:latin typeface="Montserrat" panose="00000500000000000000" pitchFamily="2" charset="0"/>
              </a:rPr>
              <a:t>должность</a:t>
            </a:r>
            <a:endParaRPr lang="en-US" sz="3200" dirty="0">
              <a:solidFill>
                <a:schemeClr val="bg1"/>
              </a:solidFill>
              <a:latin typeface="Montserrat" panose="000005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18"/>
          <a:stretch/>
        </p:blipFill>
        <p:spPr>
          <a:xfrm>
            <a:off x="795254" y="338816"/>
            <a:ext cx="837741" cy="7903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59016" l="0" r="31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5" b="38677"/>
          <a:stretch/>
        </p:blipFill>
        <p:spPr>
          <a:xfrm>
            <a:off x="2856919" y="331872"/>
            <a:ext cx="976948" cy="7903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97" y="312510"/>
            <a:ext cx="821446" cy="823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5185" y="338816"/>
            <a:ext cx="5722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Название Бизнес-школы и вуза</a:t>
            </a:r>
          </a:p>
          <a:p>
            <a:r>
              <a:rPr lang="ru-RU" dirty="0" smtClean="0">
                <a:solidFill>
                  <a:schemeClr val="bg1"/>
                </a:solidFill>
                <a:latin typeface="Montserrat" panose="020B0604020202020204" charset="-52"/>
              </a:rPr>
              <a:t>…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061" y="6182395"/>
            <a:ext cx="1292772" cy="5494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4124" y="5244398"/>
            <a:ext cx="1124606" cy="59211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720550" y="338816"/>
            <a:ext cx="1198180" cy="923330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Montserrat" panose="020B0604020202020204" charset="-52"/>
              </a:rPr>
              <a:t>Ваш логотип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3582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Концепт Практики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70896"/>
              </p:ext>
            </p:extLst>
          </p:nvPr>
        </p:nvGraphicFramePr>
        <p:xfrm>
          <a:off x="438150" y="1806575"/>
          <a:ext cx="1073059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648">
                  <a:extLst>
                    <a:ext uri="{9D8B030D-6E8A-4147-A177-3AD203B41FA5}">
                      <a16:colId xmlns:a16="http://schemas.microsoft.com/office/drawing/2014/main" val="3354229594"/>
                    </a:ext>
                  </a:extLst>
                </a:gridCol>
                <a:gridCol w="2682648">
                  <a:extLst>
                    <a:ext uri="{9D8B030D-6E8A-4147-A177-3AD203B41FA5}">
                      <a16:colId xmlns:a16="http://schemas.microsoft.com/office/drawing/2014/main" val="2018033538"/>
                    </a:ext>
                  </a:extLst>
                </a:gridCol>
                <a:gridCol w="2682648">
                  <a:extLst>
                    <a:ext uri="{9D8B030D-6E8A-4147-A177-3AD203B41FA5}">
                      <a16:colId xmlns:a16="http://schemas.microsoft.com/office/drawing/2014/main" val="1938285227"/>
                    </a:ext>
                  </a:extLst>
                </a:gridCol>
                <a:gridCol w="2682648">
                  <a:extLst>
                    <a:ext uri="{9D8B030D-6E8A-4147-A177-3AD203B41FA5}">
                      <a16:colId xmlns:a16="http://schemas.microsoft.com/office/drawing/2014/main" val="2386666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Проектный</a:t>
                      </a:r>
                      <a:r>
                        <a:rPr lang="ru-RU" baseline="0" dirty="0" smtClean="0"/>
                        <a:t> трек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Методический трек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Лидерский трек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067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035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3995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43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50937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450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Партнеры и ресурсы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Партнеры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580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Тиражируемость</a:t>
            </a:r>
            <a:r>
              <a:rPr lang="ru-RU" dirty="0" smtClean="0"/>
              <a:t> </a:t>
            </a:r>
            <a:r>
              <a:rPr lang="en-US" dirty="0" smtClean="0"/>
              <a:t>/</a:t>
            </a:r>
            <a:r>
              <a:rPr lang="ru-RU" dirty="0" smtClean="0"/>
              <a:t> Масштабируемость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Тиржируемость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Масштабируемость</a:t>
            </a:r>
            <a:endParaRPr lang="ru-RU" dirty="0"/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3953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Достижения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14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9338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15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63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16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361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58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2951" y="1681163"/>
            <a:ext cx="5157787" cy="478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951" y="2505075"/>
            <a:ext cx="5157787" cy="36845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5363" y="1681163"/>
            <a:ext cx="5183188" cy="47856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5363" y="2505075"/>
            <a:ext cx="5183188" cy="3684588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79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3"/>
          </p:nvPr>
        </p:nvSpPr>
        <p:spPr/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01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Название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Тематика: </a:t>
            </a:r>
          </a:p>
          <a:p>
            <a:pPr lvl="1"/>
            <a:r>
              <a:rPr lang="ru-RU" dirty="0" smtClean="0"/>
              <a:t>ИТ, Маркетинг, Менеджмент, Проекты, Финансы…</a:t>
            </a:r>
            <a:endParaRPr lang="ru-RU" dirty="0" smtClean="0"/>
          </a:p>
          <a:p>
            <a:r>
              <a:rPr lang="ru-RU" dirty="0" smtClean="0"/>
              <a:t>Дата </a:t>
            </a:r>
            <a:r>
              <a:rPr lang="ru-RU" dirty="0" smtClean="0"/>
              <a:t>старта</a:t>
            </a:r>
            <a:endParaRPr lang="ru-RU" dirty="0" smtClean="0"/>
          </a:p>
          <a:p>
            <a:r>
              <a:rPr lang="ru-RU" dirty="0" smtClean="0"/>
              <a:t>Программы</a:t>
            </a:r>
            <a:r>
              <a:rPr lang="ru-RU" dirty="0" smtClean="0"/>
              <a:t>, в которых </a:t>
            </a:r>
            <a:r>
              <a:rPr lang="ru-RU" dirty="0" smtClean="0"/>
              <a:t>применяется:</a:t>
            </a:r>
          </a:p>
          <a:p>
            <a:pPr lvl="1"/>
            <a:r>
              <a:rPr lang="ru-RU" dirty="0" smtClean="0"/>
              <a:t>Повышение квалификации, </a:t>
            </a:r>
            <a:r>
              <a:rPr lang="ru-RU" dirty="0" err="1" smtClean="0"/>
              <a:t>профпереподготовка</a:t>
            </a:r>
            <a:r>
              <a:rPr lang="ru-RU" dirty="0" smtClean="0"/>
              <a:t>, МВА</a:t>
            </a:r>
            <a:r>
              <a:rPr lang="ru-RU" dirty="0" smtClean="0"/>
              <a:t>…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smtClean="0"/>
              <a:t>Позиция Практики в программе:</a:t>
            </a:r>
          </a:p>
          <a:p>
            <a:pPr lvl="1"/>
            <a:r>
              <a:rPr lang="ru-RU" dirty="0" smtClean="0"/>
              <a:t>В дисциплине, Дисциплина, </a:t>
            </a:r>
            <a:r>
              <a:rPr lang="ru-RU" dirty="0" err="1" smtClean="0"/>
              <a:t>Междисциплин</a:t>
            </a:r>
            <a:r>
              <a:rPr lang="ru-RU" dirty="0" smtClean="0"/>
              <a:t>, Модуль, Программа, Проект, Вне программы, Постпрограмма</a:t>
            </a:r>
            <a:endParaRPr lang="ru-RU" dirty="0" smtClean="0"/>
          </a:p>
          <a:p>
            <a:r>
              <a:rPr lang="ru-RU" dirty="0" smtClean="0"/>
              <a:t>Продукт </a:t>
            </a:r>
            <a:r>
              <a:rPr lang="en-US" dirty="0" smtClean="0"/>
              <a:t>/</a:t>
            </a:r>
            <a:r>
              <a:rPr lang="ru-RU" dirty="0" smtClean="0"/>
              <a:t> Результат</a:t>
            </a:r>
            <a:r>
              <a:rPr lang="en-US" dirty="0" smtClean="0"/>
              <a:t> (</a:t>
            </a:r>
            <a:r>
              <a:rPr lang="ru-RU" dirty="0" smtClean="0"/>
              <a:t>для реальной жизни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093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20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431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Команда практики и роли в команде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z="180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3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032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аудитория: потребности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6529194"/>
              </p:ext>
            </p:extLst>
          </p:nvPr>
        </p:nvGraphicFramePr>
        <p:xfrm>
          <a:off x="438150" y="180657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9559">
                  <a:extLst>
                    <a:ext uri="{9D8B030D-6E8A-4147-A177-3AD203B41FA5}">
                      <a16:colId xmlns:a16="http://schemas.microsoft.com/office/drawing/2014/main" val="950643965"/>
                    </a:ext>
                  </a:extLst>
                </a:gridCol>
                <a:gridCol w="7116041">
                  <a:extLst>
                    <a:ext uri="{9D8B030D-6E8A-4147-A177-3AD203B41FA5}">
                      <a16:colId xmlns:a16="http://schemas.microsoft.com/office/drawing/2014/main" val="31628831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Портрет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ru-RU" dirty="0" smtClean="0"/>
                        <a:t>Потребности: боли, задачи, выгоды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32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8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263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91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29389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788ED60D-6415-4DB8-A90C-F137BA48B0F1}" type="slidenum">
              <a:rPr lang="ru-RU" sz="180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4</a:t>
            </a:fld>
            <a:endParaRPr lang="ru-RU" sz="18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373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Ценностное предложение Практики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563120"/>
              </p:ext>
            </p:extLst>
          </p:nvPr>
        </p:nvGraphicFramePr>
        <p:xfrm>
          <a:off x="438150" y="1806575"/>
          <a:ext cx="10515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4250">
                  <a:extLst>
                    <a:ext uri="{9D8B030D-6E8A-4147-A177-3AD203B41FA5}">
                      <a16:colId xmlns:a16="http://schemas.microsoft.com/office/drawing/2014/main" val="3258729599"/>
                    </a:ext>
                  </a:extLst>
                </a:gridCol>
                <a:gridCol w="6991350">
                  <a:extLst>
                    <a:ext uri="{9D8B030D-6E8A-4147-A177-3AD203B41FA5}">
                      <a16:colId xmlns:a16="http://schemas.microsoft.com/office/drawing/2014/main" val="6258746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Ценностное предложение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994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Практика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21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Научит КОГО</a:t>
                      </a:r>
                      <a:r>
                        <a:rPr lang="en-US" sz="240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1001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Делать</a:t>
                      </a:r>
                      <a:r>
                        <a:rPr lang="ru-RU" sz="2400" baseline="0" dirty="0" smtClean="0"/>
                        <a:t> ЧТО</a:t>
                      </a:r>
                      <a:r>
                        <a:rPr lang="en-US" sz="2400" baseline="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9223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Для</a:t>
                      </a:r>
                      <a:r>
                        <a:rPr lang="ru-RU" sz="2400" baseline="0" dirty="0" smtClean="0"/>
                        <a:t> чего</a:t>
                      </a:r>
                      <a:r>
                        <a:rPr lang="en-US" sz="2400" baseline="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5151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400" dirty="0" smtClean="0"/>
                        <a:t>Как</a:t>
                      </a:r>
                      <a:r>
                        <a:rPr lang="en-US" sz="2400" baseline="0" dirty="0" smtClean="0"/>
                        <a:t>?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5097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029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и промежуточные результаты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9320793"/>
              </p:ext>
            </p:extLst>
          </p:nvPr>
        </p:nvGraphicFramePr>
        <p:xfrm>
          <a:off x="438150" y="1806575"/>
          <a:ext cx="1126943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887">
                  <a:extLst>
                    <a:ext uri="{9D8B030D-6E8A-4147-A177-3AD203B41FA5}">
                      <a16:colId xmlns:a16="http://schemas.microsoft.com/office/drawing/2014/main" val="169133006"/>
                    </a:ext>
                  </a:extLst>
                </a:gridCol>
                <a:gridCol w="2253887">
                  <a:extLst>
                    <a:ext uri="{9D8B030D-6E8A-4147-A177-3AD203B41FA5}">
                      <a16:colId xmlns:a16="http://schemas.microsoft.com/office/drawing/2014/main" val="409078991"/>
                    </a:ext>
                  </a:extLst>
                </a:gridCol>
                <a:gridCol w="2253887">
                  <a:extLst>
                    <a:ext uri="{9D8B030D-6E8A-4147-A177-3AD203B41FA5}">
                      <a16:colId xmlns:a16="http://schemas.microsoft.com/office/drawing/2014/main" val="1877932714"/>
                    </a:ext>
                  </a:extLst>
                </a:gridCol>
                <a:gridCol w="2253887">
                  <a:extLst>
                    <a:ext uri="{9D8B030D-6E8A-4147-A177-3AD203B41FA5}">
                      <a16:colId xmlns:a16="http://schemas.microsoft.com/office/drawing/2014/main" val="1008967204"/>
                    </a:ext>
                  </a:extLst>
                </a:gridCol>
                <a:gridCol w="2253887">
                  <a:extLst>
                    <a:ext uri="{9D8B030D-6E8A-4147-A177-3AD203B41FA5}">
                      <a16:colId xmlns:a16="http://schemas.microsoft.com/office/drawing/2014/main" val="20576394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Этап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Результат 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 Продукт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Метрики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Для кого</a:t>
                      </a:r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661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89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0990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9926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0190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1361034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429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Эффекты для </a:t>
            </a:r>
            <a:r>
              <a:rPr lang="ru-RU" dirty="0" smtClean="0"/>
              <a:t>руководителей, </a:t>
            </a:r>
            <a:r>
              <a:rPr lang="ru-RU" dirty="0" smtClean="0"/>
              <a:t>предприятий</a:t>
            </a:r>
            <a:r>
              <a:rPr lang="ru-RU" dirty="0" smtClean="0"/>
              <a:t>, отрасли, </a:t>
            </a:r>
            <a:r>
              <a:rPr lang="ru-RU" dirty="0" smtClean="0"/>
              <a:t>региона</a:t>
            </a:r>
            <a:r>
              <a:rPr lang="ru-RU" dirty="0" smtClean="0"/>
              <a:t>, страны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7740368"/>
              </p:ext>
            </p:extLst>
          </p:nvPr>
        </p:nvGraphicFramePr>
        <p:xfrm>
          <a:off x="438150" y="1806575"/>
          <a:ext cx="10515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17991729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99230462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3997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Интересант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Количественные эффекты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Качественные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91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638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839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8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44457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61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Уникальность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530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Образовательный проект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234892"/>
              </p:ext>
            </p:extLst>
          </p:nvPr>
        </p:nvGraphicFramePr>
        <p:xfrm>
          <a:off x="438150" y="1806575"/>
          <a:ext cx="105156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>
                  <a:extLst>
                    <a:ext uri="{9D8B030D-6E8A-4147-A177-3AD203B41FA5}">
                      <a16:colId xmlns:a16="http://schemas.microsoft.com/office/drawing/2014/main" val="3927154919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142848153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87239987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706882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Степень влияния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Интересант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Требование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Цели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190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598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6178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558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773662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ED60D-6415-4DB8-A90C-F137BA48B0F1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6045920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186</Words>
  <Application>Microsoft Office PowerPoint</Application>
  <PresentationFormat>Широкоэкранный</PresentationFormat>
  <Paragraphs>75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Montserrat</vt:lpstr>
      <vt:lpstr>Calibri Light</vt:lpstr>
      <vt:lpstr>Calibri</vt:lpstr>
      <vt:lpstr>Специальное оформление</vt:lpstr>
      <vt:lpstr>НАЗВАНИЕ ПРАКТИКИ</vt:lpstr>
      <vt:lpstr>Название практики</vt:lpstr>
      <vt:lpstr>Команда практики и роли в команде</vt:lpstr>
      <vt:lpstr>Целевая аудитория: потребности</vt:lpstr>
      <vt:lpstr>Ценностное предложение Практики</vt:lpstr>
      <vt:lpstr>Этапы и промежуточные результаты</vt:lpstr>
      <vt:lpstr>Эффекты для руководителей, предприятий, отрасли, региона, страны</vt:lpstr>
      <vt:lpstr>Уникальность</vt:lpstr>
      <vt:lpstr>Образовательный проект</vt:lpstr>
      <vt:lpstr>Цели Проекта</vt:lpstr>
      <vt:lpstr>Концепт Практики</vt:lpstr>
      <vt:lpstr>Партнеры и ресурсы</vt:lpstr>
      <vt:lpstr>Тиражируемость / Масштабируемость</vt:lpstr>
      <vt:lpstr>Достижения</vt:lpstr>
      <vt:lpstr>Полезные ссылки</vt:lpstr>
      <vt:lpstr>Контакты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LEE</dc:creator>
  <cp:lastModifiedBy>User</cp:lastModifiedBy>
  <cp:revision>152</cp:revision>
  <dcterms:created xsi:type="dcterms:W3CDTF">2022-09-19T10:28:43Z</dcterms:created>
  <dcterms:modified xsi:type="dcterms:W3CDTF">2025-03-08T15:57:28Z</dcterms:modified>
</cp:coreProperties>
</file>