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56" r:id="rId5"/>
    <p:sldId id="470" r:id="rId6"/>
    <p:sldId id="3324" r:id="rId7"/>
    <p:sldId id="3314" r:id="rId8"/>
    <p:sldId id="3325" r:id="rId9"/>
    <p:sldId id="3326" r:id="rId10"/>
    <p:sldId id="3327" r:id="rId11"/>
    <p:sldId id="3328" r:id="rId12"/>
    <p:sldId id="3329" r:id="rId13"/>
    <p:sldId id="3330" r:id="rId14"/>
    <p:sldId id="3331" r:id="rId15"/>
    <p:sldId id="3332" r:id="rId16"/>
    <p:sldId id="3333" r:id="rId17"/>
    <p:sldId id="3319" r:id="rId18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2E481D"/>
    <a:srgbClr val="CCECFF"/>
    <a:srgbClr val="66CCFF"/>
    <a:srgbClr val="00B0F0"/>
    <a:srgbClr val="000000"/>
    <a:srgbClr val="00D05E"/>
    <a:srgbClr val="007E39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2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24" y="53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microsoft.com/office/2018/10/relationships/authors" Target="authors.xml" /><Relationship Id="rId3" Type="http://schemas.openxmlformats.org/officeDocument/2006/relationships/customXml" Target="../customXml/item3.xml" /><Relationship Id="rId21" Type="http://schemas.openxmlformats.org/officeDocument/2006/relationships/commentAuthors" Target="commentAuthor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 /><Relationship Id="rId7" Type="http://schemas.openxmlformats.org/officeDocument/2006/relationships/image" Target="../media/image20.sv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9.png" /><Relationship Id="rId5" Type="http://schemas.openxmlformats.org/officeDocument/2006/relationships/image" Target="../media/image18.svg" /><Relationship Id="rId4" Type="http://schemas.openxmlformats.org/officeDocument/2006/relationships/image" Target="../media/image17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 /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 /><Relationship Id="rId2" Type="http://schemas.openxmlformats.org/officeDocument/2006/relationships/image" Target="../media/image2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 /><Relationship Id="rId2" Type="http://schemas.openxmlformats.org/officeDocument/2006/relationships/image" Target="../media/image25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 /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6661059-04A4-4A07-9D80-7B996D748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F159-9E9A-4572-A103-4BEDB112D624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A9C346-E2EF-4150-8F15-EE4DBA23B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B5956FA-C382-463D-970D-404B3B2C1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BB43-DA89-4B7E-BDAA-A5CC76B47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896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6684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4347C-DED0-9576-D553-A8326DB7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614F-DB72-44C4-8922-1DD1F45C07BD}" type="datetime1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E3736-072C-8EF4-4C32-1745C777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3E960-D8DE-68A1-7CB3-986B1627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C2EF-A96F-4FAD-B14D-6D83BB6A8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9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3" r:id="rId20"/>
    <p:sldLayoutId id="214748370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0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0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0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0.xml" /><Relationship Id="rId4" Type="http://schemas.openxmlformats.org/officeDocument/2006/relationships/image" Target="../media/image3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0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0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B68227-AAC7-4E94-9E5D-FA1385E8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28" y="1179369"/>
            <a:ext cx="11484344" cy="22496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FFFF"/>
                </a:solidFill>
                <a:latin typeface="Arial" charset="0"/>
              </a:rPr>
              <a:t>ОСНОВЫ МЕНЕДЖМЕНТА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FFFF"/>
                </a:solidFill>
                <a:latin typeface="Arial" charset="0"/>
              </a:rPr>
              <a:t>НОВОЕ ПРОЧТЕНИЕ: 10 АКЦЕНТОВ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B84B5-7C93-5062-2A62-907B6682044D}"/>
              </a:ext>
            </a:extLst>
          </p:cNvPr>
          <p:cNvSpPr/>
          <p:nvPr/>
        </p:nvSpPr>
        <p:spPr>
          <a:xfrm>
            <a:off x="6743114" y="5572933"/>
            <a:ext cx="5095058" cy="1071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D16BEA-9419-5F3A-F62C-D0C380D8823A}"/>
              </a:ext>
            </a:extLst>
          </p:cNvPr>
          <p:cNvSpPr/>
          <p:nvPr/>
        </p:nvSpPr>
        <p:spPr>
          <a:xfrm>
            <a:off x="2514600" y="3718432"/>
            <a:ext cx="7851913" cy="853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Презентация нового учебника «Основы менеджмента»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2025 год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CD8ABAA-4E09-5924-95AD-10B303C9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956"/>
            <a:ext cx="3700315" cy="81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E5038-91C9-6D05-E692-16B3CB6E067E}"/>
              </a:ext>
            </a:extLst>
          </p:cNvPr>
          <p:cNvSpPr txBox="1"/>
          <p:nvPr/>
        </p:nvSpPr>
        <p:spPr>
          <a:xfrm>
            <a:off x="353828" y="4989443"/>
            <a:ext cx="457598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b="1" i="1" kern="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Школы менеджмента ИБДА РАНХиГС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i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400" i="1" kern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i="1" kern="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C73A-A664-AE61-50E7-C3860C2A7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EFF7B74-2CA3-BEA4-4602-E2F46CD5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AE3DC5-EEBF-D576-9401-B7B7DB9B8D85}"/>
              </a:ext>
            </a:extLst>
          </p:cNvPr>
          <p:cNvSpPr txBox="1">
            <a:spLocks noChangeArrowheads="1"/>
          </p:cNvSpPr>
          <p:nvPr/>
        </p:nvSpPr>
        <p:spPr>
          <a:xfrm>
            <a:off x="360719" y="265707"/>
            <a:ext cx="11301305" cy="108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7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365FD5-43EC-920E-3483-61F7654E53B4}"/>
              </a:ext>
            </a:extLst>
          </p:cNvPr>
          <p:cNvSpPr/>
          <p:nvPr/>
        </p:nvSpPr>
        <p:spPr>
          <a:xfrm>
            <a:off x="360720" y="1550894"/>
            <a:ext cx="11301305" cy="5041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МЕНЯЕТСЯ РОЛЬ КРУПНЫХ И СРЕДНИХ СУБЪЕКТОВ СОЦИАЛЬНО-ЭКОНОМИЧЕСКОЙ ДЕЯТЕЛЬНОСТИ</a:t>
            </a:r>
          </a:p>
          <a:p>
            <a:pPr lvl="0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Наряду с крупнейшими компаниями и банками, на протяжении десятилетий определявших развитие национальных и мировой экономик, всё более активную роль и взрывное развитие демонстрируют средние и крупные компании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Их деятельность традиционно привлекает мало внимания средств массовой информации, за что в литературе по менеджменту их часто называют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«скрытыми чемпионами </a:t>
            </a: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XXI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века»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Опережающее освоение прорывных технологий, формирование собственной уникальной бизнес-модели и корпоративной культуры, построенной на основе прогрессивных методов и подходов в менеджменте, позволило этим субъектам за два-три последних десятилетия увеличить долю в ВНП ведущих стран мира до 40-50 процентов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Это обусловливает необходимость изучения лучших практик, активной работы с ними, их поддержки.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0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A343-0208-529A-B305-26C9F3BB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58634798-3D9E-4E43-4831-7CC65043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F9CFFD-EBCF-B196-B9E6-2990E16F1FD7}"/>
              </a:ext>
            </a:extLst>
          </p:cNvPr>
          <p:cNvSpPr txBox="1">
            <a:spLocks noChangeArrowheads="1"/>
          </p:cNvSpPr>
          <p:nvPr/>
        </p:nvSpPr>
        <p:spPr>
          <a:xfrm>
            <a:off x="360719" y="304800"/>
            <a:ext cx="11301305" cy="1102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0221E7-7FCA-8F28-E254-190DDD86717B}"/>
              </a:ext>
            </a:extLst>
          </p:cNvPr>
          <p:cNvSpPr/>
          <p:nvPr/>
        </p:nvSpPr>
        <p:spPr>
          <a:xfrm>
            <a:off x="360720" y="1640540"/>
            <a:ext cx="11301305" cy="4715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«УНИВЕРСАЛЬНАЯ» УПРАВЛЕНЧЕСКАЯ МОДЕЛЬ, РАЗРАБОТАННАЯ УЧЁНЫМИ И ПРАКТИКАМИ «КОЛЛЕКТИВНОГО ЗАПАДА», ВСЕ ЧАЩЕ СТАНОВИТСЯ НЕДОСТАТОЧНОЙ ДЛЯ ОБЪЯСНЕНИЯ ПРОЦЕССОВ И ОСОБЕННОСТЕЙ РОССИИ</a:t>
            </a:r>
          </a:p>
          <a:p>
            <a:pPr lvl="0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Наряду с учётом вклада в теорию менеджмента таких всемирно известных авторитетов, как Ф. Тейлор, </a:t>
            </a:r>
            <a:r>
              <a:rPr lang="ru-RU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А. Маслоу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П. Друкер, Т. Питерс, необходимо дополнить учебные программы и курсы лучшими теоретическими исследованиями и практиками современных российских экспертов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 таким учёным и практикам, формирующим русскую модель менеджмента, адекватную нынешнему этапу социально-экономического развития страны, можно отнести выдающихся управленцев-практиков и руководителей крупнейших отечественных социально-экономических проектов –</a:t>
            </a:r>
            <a:b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Сергея Кириенко, Михаила Мишустина, Сергея Собянина, Эльвиру </a:t>
            </a:r>
            <a:r>
              <a:rPr lang="ru-RU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Набиулину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Германа Грефа, Вагита Алекперова и др.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Необходимо внимание к работам учёных и методологов управленческого образования – </a:t>
            </a:r>
            <a:b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Тахира Базарова, Аркадия Пригожина, Михаила Кларина, Марка Розина, Марии Мелия и др.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84B8-AF0F-1A2B-67C8-1C10C5C5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00E0E2B-8B5B-7828-BAF4-BAE77ED1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BE2344-0069-1529-9466-0D5D0D22CFFF}"/>
              </a:ext>
            </a:extLst>
          </p:cNvPr>
          <p:cNvSpPr txBox="1">
            <a:spLocks noChangeArrowheads="1"/>
          </p:cNvSpPr>
          <p:nvPr/>
        </p:nvSpPr>
        <p:spPr>
          <a:xfrm>
            <a:off x="360720" y="265706"/>
            <a:ext cx="11301304" cy="118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</a:t>
            </a:r>
          </a:p>
          <a:p>
            <a:pPr algn="ctr"/>
            <a:r>
              <a:rPr lang="ru-RU" altLang="ru-RU" dirty="0"/>
              <a:t>АКЦЕНТ 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1B650D-D6DF-DD78-55A3-64BE6C229833}"/>
              </a:ext>
            </a:extLst>
          </p:cNvPr>
          <p:cNvSpPr/>
          <p:nvPr/>
        </p:nvSpPr>
        <p:spPr>
          <a:xfrm>
            <a:off x="360720" y="1640541"/>
            <a:ext cx="10993081" cy="3146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ГЛАВНОЙ ОСОБЕННОСТЬЮ СОВРЕМЕННОГО МЕНЕДЖМЕНТА СТАНОВИТСЯ ЕГО ГИБКОСТЬ И РАСПРОСТРАНЕНИЕ ПРОЕКТНЫХ ФОРМ СОВМЕСТНОЙ РАБОТЫ</a:t>
            </a:r>
          </a:p>
          <a:p>
            <a:pPr lvl="0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Применение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Agile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СКРАМ технологий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Внедрение системы управления по ценностям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Проектное обучение и воспитание чувства сохозяев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Формирование клиентоцентричной организационной культуры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565ED8-B086-081E-2802-D43E8602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66"/>
          <a:stretch/>
        </p:blipFill>
        <p:spPr>
          <a:xfrm>
            <a:off x="7037294" y="4894731"/>
            <a:ext cx="3558988" cy="18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45B47-2449-BE6E-7B01-AE363275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ACCB9C02-B05F-BC34-5D3F-8C53400E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A18AF6-F783-0843-BA12-A56B294E8160}"/>
              </a:ext>
            </a:extLst>
          </p:cNvPr>
          <p:cNvSpPr txBox="1">
            <a:spLocks noChangeArrowheads="1"/>
          </p:cNvSpPr>
          <p:nvPr/>
        </p:nvSpPr>
        <p:spPr>
          <a:xfrm>
            <a:off x="360718" y="265706"/>
            <a:ext cx="10993082" cy="101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10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93437E-F070-12BF-4164-43295FF4A622}"/>
              </a:ext>
            </a:extLst>
          </p:cNvPr>
          <p:cNvSpPr/>
          <p:nvPr/>
        </p:nvSpPr>
        <p:spPr>
          <a:xfrm>
            <a:off x="360718" y="1326776"/>
            <a:ext cx="11273819" cy="1017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МЕНЕДЖМЕНТ СТАНОВИТСЯ НЕОТЪЕМЛЕМОЙ ЧАСТЬЮ МЕЖПРЕДМЕТНОЙ ПОДГОТОВКИ СПЕЦИАЛИСТОВ ВСЕХ ОТРАСЛЕЙ ЭКОНОМИКИ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Изображение выглядит как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CD759-B68F-DEB1-E0DB-75398150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73033" y="2049453"/>
            <a:ext cx="3544037" cy="3356266"/>
          </a:xfrm>
          <a:prstGeom prst="ellipse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FAEB3-9617-AC68-CE5F-43B6F1B0B186}"/>
              </a:ext>
            </a:extLst>
          </p:cNvPr>
          <p:cNvSpPr/>
          <p:nvPr/>
        </p:nvSpPr>
        <p:spPr>
          <a:xfrm>
            <a:off x="360718" y="2101869"/>
            <a:ext cx="7698553" cy="4254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Помогает выстраивать логическую связь между ориентацией на нужный результат и минимизацией затрат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Акцентирует внимание на конкретном предназначении продукта или услуги и их связи с общественной пользой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Воспитывает у людей чувство хозяина продукта, ответственного на своём участке за социально-экономическое развитие страны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Развитие менеджмента должно опираться на ценностную систему и традиции русской деловой культуры.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Необходимо изучать сильные и слабые стороны русской модели управления, развивая и усиливая первые и нивелируя вторые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Сильные стороны русской модели управления должны выступать как эталон управленческой теории и практики и получать известность в стране и за рубежом.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4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A664A6-2DB6-4C8C-8FEE-9D8B8B6048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F8172C-1A27-95DF-E0D0-11805523DE57}"/>
              </a:ext>
            </a:extLst>
          </p:cNvPr>
          <p:cNvSpPr/>
          <p:nvPr/>
        </p:nvSpPr>
        <p:spPr>
          <a:xfrm>
            <a:off x="457200" y="403412"/>
            <a:ext cx="11069053" cy="59529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10 акцентов – не догма.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Должны появиться новые.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Вероятно уже в следующем году выйдет дополненная и исправленная версия учебника.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Присоединяйтесь к обсуждению важных вопросов русской модели управления!!!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К преподаванию менеджмента на основе российской системы ценностей и целей.</a:t>
            </a:r>
          </a:p>
        </p:txBody>
      </p:sp>
    </p:spTree>
    <p:extLst>
      <p:ext uri="{BB962C8B-B14F-4D97-AF65-F5344CB8AC3E}">
        <p14:creationId xmlns:p14="http://schemas.microsoft.com/office/powerpoint/2010/main" val="19105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500715D-0274-4317-92AB-661E0CE4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816" y="206557"/>
            <a:ext cx="11487383" cy="1135223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ПЕРЕСБОРКА учебников социального и гуманитарного профиля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465DBF61-D431-3478-045B-3D624DE9E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9882F-E245-4E60-96B9-C3FF2E1431DA}" type="slidenum">
              <a:rPr lang="ru-RU" altLang="ru-RU" sz="1200">
                <a:latin typeface="Verdana" panose="020B0604030504040204" pitchFamily="34" charset="0"/>
              </a:rPr>
              <a:pPr/>
              <a:t>2</a:t>
            </a:fld>
            <a:endParaRPr lang="ru-RU" altLang="ru-RU" sz="1200">
              <a:latin typeface="Verdana" panose="020B060403050404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676F599-928E-E836-35A2-5501707F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7" y="1341782"/>
            <a:ext cx="11616591" cy="50145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556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ru-RU" sz="2400" b="1" i="0" dirty="0">
              <a:effectLst/>
              <a:latin typeface="+mj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EF2B4B-3B01-4481-B513-69D73F5F7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6" y="1510749"/>
            <a:ext cx="11186595" cy="4901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3556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000" b="0" dirty="0">
                <a:latin typeface="+mj-lt"/>
              </a:rPr>
              <a:t>После распада СССР на протяжении нескольких десятилетий - вакуум при смысловой оценке происходящего в стране. Доминировали ценности других культур. Затем «счастливое опьянение» от глянца иной системы сменилось похмельем.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000" b="0" dirty="0">
                <a:latin typeface="+mj-lt"/>
              </a:rPr>
              <a:t>Система с</a:t>
            </a:r>
            <a:r>
              <a:rPr lang="ru-RU" sz="2000" b="0" i="0" dirty="0">
                <a:effectLst/>
                <a:latin typeface="+mj-lt"/>
              </a:rPr>
              <a:t>оциальных и гуманитарных наук в России – присутствуют одновременно четыре взаимоисключающие парадигмы: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b="0" i="1" dirty="0">
                <a:latin typeface="+mj-lt"/>
              </a:rPr>
              <a:t>С</a:t>
            </a:r>
            <a:r>
              <a:rPr lang="ru-RU" sz="2000" b="0" i="1" dirty="0">
                <a:effectLst/>
                <a:latin typeface="+mj-lt"/>
              </a:rPr>
              <a:t>оветская (марксистско-ленинская)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b="0" i="1" dirty="0">
                <a:latin typeface="+mj-lt"/>
              </a:rPr>
              <a:t>Н</a:t>
            </a:r>
            <a:r>
              <a:rPr lang="ru-RU" sz="2000" b="0" i="1" dirty="0">
                <a:effectLst/>
                <a:latin typeface="+mj-lt"/>
              </a:rPr>
              <a:t>еолиберальная (постмодернистская)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b="0" i="1" dirty="0">
                <a:latin typeface="+mj-lt"/>
              </a:rPr>
              <a:t>П</a:t>
            </a:r>
            <a:r>
              <a:rPr lang="ru-RU" sz="2000" b="0" i="1" dirty="0">
                <a:effectLst/>
                <a:latin typeface="+mj-lt"/>
              </a:rPr>
              <a:t>очвенническая (сформированная русскими мыслителями)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000" b="0" i="1" dirty="0">
                <a:latin typeface="+mj-lt"/>
              </a:rPr>
              <a:t>Собственные теории авторов </a:t>
            </a:r>
            <a:endParaRPr lang="ru-RU" sz="2000" b="0" i="1" dirty="0"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000" b="0" i="0" dirty="0">
                <a:effectLst/>
                <a:latin typeface="+mj-lt"/>
              </a:rPr>
              <a:t>Проблема –  даже в рамках одной организации люди не могут договориться, поскольку у них абсолютно разные взгляды и установки по управлению из-за разных подходов и различных источников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000" b="0" dirty="0">
                <a:latin typeface="+mj-lt"/>
              </a:rPr>
              <a:t>Социальные и гуманитарные дисциплины, которые мы преподаем, должны опираться  базовые на ценности, по которым достигнут консенсус.</a:t>
            </a:r>
            <a:endParaRPr lang="ru-RU" sz="2000" b="0" i="0" dirty="0">
              <a:effectLst/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ru-RU" sz="2000" b="0" i="0" dirty="0">
              <a:effectLst/>
              <a:latin typeface="+mj-lt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6CD3-9031-321D-5BFE-67547DAC0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6E6070C-62AB-9D20-F15E-71B76FEA3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503" y="206558"/>
            <a:ext cx="11459819" cy="940924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КУЛЬТУРА, ЦЕННОСТНАЯ СИСТЕМА, МОДЕЛЬ УПРАВЛЕНИЯ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2B025970-2042-7F74-0B56-68780616D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9882F-E245-4E60-96B9-C3FF2E1431DA}" type="slidenum">
              <a:rPr lang="ru-RU" altLang="ru-RU" sz="1200">
                <a:latin typeface="Verdana" panose="020B0604030504040204" pitchFamily="34" charset="0"/>
              </a:rPr>
              <a:pPr/>
              <a:t>3</a:t>
            </a:fld>
            <a:endParaRPr lang="ru-RU" altLang="ru-RU" sz="1200">
              <a:latin typeface="Verdana" panose="020B060403050404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CDFB2E5-D151-E64D-E509-FC470610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" y="951971"/>
            <a:ext cx="10690864" cy="1076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556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ru-RU" altLang="ru-RU" sz="2400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14E616-3A2A-1A1F-9CFB-88625CF5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3" y="1308847"/>
            <a:ext cx="11212567" cy="5047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3556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Aft>
                <a:spcPts val="1500"/>
              </a:spcAft>
              <a:buNone/>
            </a:pPr>
            <a:endParaRPr lang="ru-RU" sz="1000" b="0" i="0" dirty="0">
              <a:effectLst/>
              <a:latin typeface="+mj-lt"/>
            </a:endParaRPr>
          </a:p>
          <a:p>
            <a:pPr algn="l">
              <a:spcAft>
                <a:spcPts val="1500"/>
              </a:spcAft>
              <a:buNone/>
            </a:pPr>
            <a:r>
              <a:rPr lang="ru-RU" sz="2000" b="0" i="0" dirty="0">
                <a:effectLst/>
                <a:latin typeface="+mj-lt"/>
              </a:rPr>
              <a:t>1. РАБОТА СО СМЫСЛАМИ </a:t>
            </a:r>
            <a:r>
              <a:rPr lang="ru-RU" sz="1600" b="0" i="0" dirty="0">
                <a:effectLst/>
                <a:latin typeface="+mj-lt"/>
              </a:rPr>
              <a:t>(</a:t>
            </a:r>
            <a:r>
              <a:rPr lang="ru-RU" sz="1600" b="0" i="1" dirty="0">
                <a:effectLst/>
                <a:latin typeface="+mj-lt"/>
              </a:rPr>
              <a:t>Михаил Таль и положение фигур на доске</a:t>
            </a:r>
            <a:r>
              <a:rPr lang="ru-RU" sz="1600" b="0" i="0" dirty="0">
                <a:effectLst/>
                <a:latin typeface="+mj-lt"/>
              </a:rPr>
              <a:t>)</a:t>
            </a:r>
          </a:p>
          <a:p>
            <a:pPr algn="l">
              <a:spcAft>
                <a:spcPts val="1500"/>
              </a:spcAft>
              <a:buNone/>
            </a:pPr>
            <a:r>
              <a:rPr lang="ru-RU" sz="2000" b="0" i="0" dirty="0">
                <a:effectLst/>
                <a:latin typeface="+mj-lt"/>
              </a:rPr>
              <a:t>2.  Указ Президента Российской Федерации </a:t>
            </a:r>
            <a:r>
              <a:rPr lang="en-US" sz="2000" b="0" i="0" dirty="0">
                <a:effectLst/>
                <a:latin typeface="+mj-lt"/>
              </a:rPr>
              <a:t>N </a:t>
            </a:r>
            <a:r>
              <a:rPr lang="ru-RU" sz="2000" b="0" i="0" dirty="0">
                <a:effectLst/>
                <a:latin typeface="+mj-lt"/>
              </a:rPr>
              <a:t>809 от 9 ноября 2022года «Об утверждении Основ государственной политики по сохранению и укреплению </a:t>
            </a:r>
            <a:r>
              <a:rPr lang="ru-RU" sz="2000" b="0" i="0" dirty="0" err="1">
                <a:effectLst/>
                <a:latin typeface="+mj-lt"/>
              </a:rPr>
              <a:t>традционных</a:t>
            </a:r>
            <a:r>
              <a:rPr lang="ru-RU" sz="2000" b="0" i="0" dirty="0">
                <a:effectLst/>
                <a:latin typeface="+mj-lt"/>
              </a:rPr>
              <a:t> российских духовно-нравственных ценностей»</a:t>
            </a:r>
          </a:p>
          <a:p>
            <a:pPr algn="l">
              <a:spcAft>
                <a:spcPts val="1500"/>
              </a:spcAft>
              <a:buNone/>
            </a:pPr>
            <a:r>
              <a:rPr lang="ru-RU" sz="2000" b="0" i="0" dirty="0">
                <a:effectLst/>
                <a:latin typeface="+mj-lt"/>
              </a:rPr>
              <a:t>3.  </a:t>
            </a:r>
            <a:r>
              <a:rPr lang="ru-RU" sz="2000" b="0" dirty="0">
                <a:latin typeface="+mj-lt"/>
              </a:rPr>
              <a:t>Как это связано с управлением? </a:t>
            </a:r>
            <a:r>
              <a:rPr lang="ru-RU" sz="2000" dirty="0">
                <a:latin typeface="+mj-lt"/>
              </a:rPr>
              <a:t>Ценности формируют культуру </a:t>
            </a:r>
            <a:r>
              <a:rPr lang="ru-RU" sz="2000" b="0" dirty="0">
                <a:latin typeface="+mj-lt"/>
              </a:rPr>
              <a:t>и, прежде всего, поведенческую. Люди не рождаются со сложившейся ценностной системой. </a:t>
            </a:r>
          </a:p>
          <a:p>
            <a:pPr algn="l">
              <a:spcAft>
                <a:spcPts val="1500"/>
              </a:spcAft>
              <a:buNone/>
            </a:pPr>
            <a:r>
              <a:rPr lang="ru-RU" sz="2000" b="0" dirty="0">
                <a:latin typeface="+mj-lt"/>
              </a:rPr>
              <a:t>4. Общество программирует на 3,5 этапах социального становления и развития: семья, образование, работа, друзья и хобби. </a:t>
            </a:r>
          </a:p>
          <a:p>
            <a:pPr algn="l">
              <a:spcAft>
                <a:spcPts val="1500"/>
              </a:spcAft>
              <a:buNone/>
            </a:pPr>
            <a:r>
              <a:rPr lang="ru-RU" sz="2000" b="0" dirty="0">
                <a:latin typeface="+mj-lt"/>
              </a:rPr>
              <a:t>5. Подсознательное понимание: что такое хорошо, и что такое плохо; как себя вести можно и нужно, и как себя вести нельзя. Это поддерживается традициями и нормативными актами. Фиксация ценностей – основа пословиц и поговорок. </a:t>
            </a:r>
          </a:p>
          <a:p>
            <a:pPr algn="l">
              <a:spcAft>
                <a:spcPts val="1500"/>
              </a:spcAft>
              <a:buNone/>
            </a:pPr>
            <a:r>
              <a:rPr lang="ru-RU" sz="2000" b="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126013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15C7FA-F873-50CC-068D-90549FCAE792}"/>
              </a:ext>
            </a:extLst>
          </p:cNvPr>
          <p:cNvSpPr txBox="1">
            <a:spLocks noChangeArrowheads="1"/>
          </p:cNvSpPr>
          <p:nvPr/>
        </p:nvSpPr>
        <p:spPr>
          <a:xfrm>
            <a:off x="360719" y="265707"/>
            <a:ext cx="11320291" cy="1043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– АКЦЕНТ 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367CBC-1A50-0180-A9CA-A8A693A2B608}"/>
              </a:ext>
            </a:extLst>
          </p:cNvPr>
          <p:cNvSpPr/>
          <p:nvPr/>
        </p:nvSpPr>
        <p:spPr>
          <a:xfrm>
            <a:off x="360720" y="1577788"/>
            <a:ext cx="11320292" cy="4778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РОССИЙСКИЙ МЕНЕДЖМЕНТ И РУССКАЯ МОДЕЛЬ УПРАВЛЕНИЯ ДОЛЖНЫ РАЗВИВАТЬСЯ НА ЦЕННОСТНОЙ ОСНОВЕ ОТЕЧЕСТВЕННОЙ ДЕЛОВОЙ КУЛЬТУРЫ</a:t>
            </a:r>
          </a:p>
          <a:p>
            <a:pPr lvl="0">
              <a:lnSpc>
                <a:spcPct val="107000"/>
              </a:lnSpc>
            </a:pP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Единые ценностные корни национальной культуры являются корневой системой российской деловой культуры – она оказывает определяющее воздействие на построение </a:t>
            </a:r>
            <a:r>
              <a:rPr lang="ru-RU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культуры организации и её модель управления</a:t>
            </a:r>
            <a:endParaRPr lang="en-US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</a:pPr>
            <a:endParaRPr lang="ru-RU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 менеджмента, его задачи, система мотивации, нормы поведения, социальная ответственность бизнеса, готовность служить людям, государству и стране – всё это, в конечном счете, опирается на </a:t>
            </a:r>
            <a:r>
              <a:rPr lang="ru-RU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ценностную систему отечественной деловой культуры и отражается в русской модели управления</a:t>
            </a:r>
            <a:endParaRPr lang="en-US" sz="20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80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727D-8539-9D33-234E-95D0520E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5AF3DFD-DABA-7D42-2FD8-64A419C4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BF0EF8-075E-3315-487F-FCD3C51F7C8C}"/>
              </a:ext>
            </a:extLst>
          </p:cNvPr>
          <p:cNvSpPr txBox="1">
            <a:spLocks noChangeArrowheads="1"/>
          </p:cNvSpPr>
          <p:nvPr/>
        </p:nvSpPr>
        <p:spPr>
          <a:xfrm>
            <a:off x="360719" y="265707"/>
            <a:ext cx="11301306" cy="109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C56413-E3B7-6BCE-5063-811DAAF15B8B}"/>
              </a:ext>
            </a:extLst>
          </p:cNvPr>
          <p:cNvSpPr/>
          <p:nvPr/>
        </p:nvSpPr>
        <p:spPr>
          <a:xfrm>
            <a:off x="360719" y="1506070"/>
            <a:ext cx="11301307" cy="2653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ЦЕЛЕПОЛАГАНИЕ МЕНЕДЖМЕНТА И ПРЕДПРИНИМАТЕЛЬСТВА НЕ ВЕРНРО СВОДИТЬ К ПОЛУЧЕНИЮ ПРИБЫЛИ. ТЕМ БОЛЕЕ В РОССИИ</a:t>
            </a:r>
          </a:p>
          <a:p>
            <a:pPr lvl="0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Цель менеджмента и предпринимательства неверно сводить только к зарабатыванию денег. Цель современного менеджера – не прибыль, а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клиентоцентричность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качестве клиентов выступают не только люди, но и организации, регионы, государство, страна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Прибыль же – это инструмент развития организации, которую последняя получает за счёт работы на потребности клиентов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 descr="Изображение выглядит как человек, одежда, ру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36641B-E180-756A-2325-4C101E3C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871" y="4446494"/>
            <a:ext cx="3978493" cy="21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F829-DDF7-11EE-892C-CF615B585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A1DD9701-6043-5455-FF95-B52F2BE1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FED944-CB03-B9F0-DCED-3B7C3BC5ED70}"/>
              </a:ext>
            </a:extLst>
          </p:cNvPr>
          <p:cNvSpPr txBox="1">
            <a:spLocks noChangeArrowheads="1"/>
          </p:cNvSpPr>
          <p:nvPr/>
        </p:nvSpPr>
        <p:spPr>
          <a:xfrm>
            <a:off x="360720" y="265707"/>
            <a:ext cx="11301304" cy="1126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ACB867-2F07-CC05-4F66-8257DF576DE4}"/>
              </a:ext>
            </a:extLst>
          </p:cNvPr>
          <p:cNvSpPr/>
          <p:nvPr/>
        </p:nvSpPr>
        <p:spPr>
          <a:xfrm>
            <a:off x="360720" y="1649506"/>
            <a:ext cx="11301305" cy="2802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В РУССКОЙ МОДЕЛИ МЕНЕДЖМЕНТА ИСТОРИЧЕСКИ И В НАСТОЯЩЕЕ ВРЕМЯ ВСЕГДА ПРИСУТСТВОВАЛИ ТАКИЕ ЦЕННОСТИ КАК ПОРЯДОЧНОСТЬ, ОТКРЫТОСТЬ, ПОМОЩЬ ЛЮДЯМ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последние десятилетия важнейшим направлением деятельности организаций вновь становится социальная ответственность бизнеса и менеджмента, меценатство и социальная благотворительность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Эти постулаты опираются на богатые традиции русских промышленников и купцов-меценатов, таких как С.Т. Морозов, С.И. Мамонтов, П.М. Третьяков и другие</a:t>
            </a:r>
          </a:p>
        </p:txBody>
      </p:sp>
      <p:pic>
        <p:nvPicPr>
          <p:cNvPr id="5" name="Рисунок 4" descr="Изображение выглядит как человек, Человеческое лицо, одежда, джентльме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7C6067-2DA9-D88D-8977-CDC65068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r="24298"/>
          <a:stretch/>
        </p:blipFill>
        <p:spPr>
          <a:xfrm>
            <a:off x="2514111" y="4451684"/>
            <a:ext cx="1797915" cy="221505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человек, портрет, Борода челове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D30367-A7D7-6F5F-59FB-F988C936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05"/>
          <a:stretch/>
        </p:blipFill>
        <p:spPr>
          <a:xfrm>
            <a:off x="5033912" y="4572000"/>
            <a:ext cx="1689617" cy="2020293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ортрет, Человеческое лицо, Борода человека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56F87F-2225-D805-1B0B-4764FAA31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975" y="4572000"/>
            <a:ext cx="1958929" cy="20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7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063D5-57A5-1096-63A1-E1C84718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F8AE85E-4CA0-548C-32E3-4EEBA826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7B08D4-0003-F1FE-9390-9257D1E1FECE}"/>
              </a:ext>
            </a:extLst>
          </p:cNvPr>
          <p:cNvSpPr txBox="1">
            <a:spLocks noChangeArrowheads="1"/>
          </p:cNvSpPr>
          <p:nvPr/>
        </p:nvSpPr>
        <p:spPr>
          <a:xfrm>
            <a:off x="360720" y="265706"/>
            <a:ext cx="10993080" cy="118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3248F0-D90A-1079-C7B1-91C765165586}"/>
              </a:ext>
            </a:extLst>
          </p:cNvPr>
          <p:cNvSpPr/>
          <p:nvPr/>
        </p:nvSpPr>
        <p:spPr>
          <a:xfrm>
            <a:off x="360720" y="1739153"/>
            <a:ext cx="11311327" cy="2289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НЕВЕРНО СЧИТАТЬ, ЧТО СОЦИАЛЬНАЯ ДЕЯТЕЛЬНОСТЬ И БЛАГОТВОРИТЕЛЬНОСТЬ ПРИШЛИ В РОССИЮ В ПОСЛЕДНИЕ ГОДЫ</a:t>
            </a:r>
          </a:p>
          <a:p>
            <a:pPr lvl="0">
              <a:lnSpc>
                <a:spcPct val="107000"/>
              </a:lnSpc>
            </a:pPr>
            <a:endParaRPr lang="ru-RU" sz="11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Наука управления НЕ пришла в Россию в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XX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веке с учебниками менеджмента Питера Друкера о «стейкхолдерах»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Российская модель управления зародилась и получила бурное развитие в России уже в середине 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XIX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века, то есть на столетие раньше, чем в странах так называемого «коллективного Запада»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одежда, картина, искусство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F18C21-DFD2-9812-0F2C-E7DDA71D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24" y="4303059"/>
            <a:ext cx="5782235" cy="22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1F303-4E94-2856-B783-88626838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857DB5F-E7A8-21A1-5131-56D6CF33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E4C5B0-49EA-7D2E-98FD-96139ACC4281}"/>
              </a:ext>
            </a:extLst>
          </p:cNvPr>
          <p:cNvSpPr txBox="1">
            <a:spLocks noChangeArrowheads="1"/>
          </p:cNvSpPr>
          <p:nvPr/>
        </p:nvSpPr>
        <p:spPr>
          <a:xfrm>
            <a:off x="475129" y="199032"/>
            <a:ext cx="11032783" cy="1047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 </a:t>
            </a:r>
          </a:p>
          <a:p>
            <a:pPr algn="ctr"/>
            <a:r>
              <a:rPr lang="ru-RU" altLang="ru-RU" dirty="0"/>
              <a:t>АКЦЕНТ 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6517DC-93CB-54B8-D431-252AA199658F}"/>
              </a:ext>
            </a:extLst>
          </p:cNvPr>
          <p:cNvSpPr/>
          <p:nvPr/>
        </p:nvSpPr>
        <p:spPr>
          <a:xfrm>
            <a:off x="360721" y="1434353"/>
            <a:ext cx="11147192" cy="329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В ПОСЛЕДНИЕ ГОДЫ МЕНЯЕТСЯ ВОСПРИЯТИЕ И РОЛЬ МЕНЕДЖЕРОВ И ПРЕДПРИНИМАТЕЛЕЙ В РОССИЙСКОЙ ДЕЛОВОЙ КУЛЬТУРЕ</a:t>
            </a:r>
          </a:p>
          <a:p>
            <a:pPr lvl="0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Это не эксплуататоры, которые грабят трудящихся и думают только о деньгах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Это такие же профессионалы и труженики, как все остальные социальные группы россиян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Они нередко работают больше и интенсивнее представителей других профессий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Их ненормированный рабочий день длится 24х7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Они организуют сложную проектную работу и создают своим трудом новые рабочие места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Их цель – служение интересам клиентов: индивидуумов, организаций, государству, обществу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графический дизайн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B0D253-AC0E-5856-5CA7-6E0F02E1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46"/>
          <a:stretch/>
        </p:blipFill>
        <p:spPr>
          <a:xfrm>
            <a:off x="3765176" y="4947754"/>
            <a:ext cx="4078942" cy="17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DC0F-9F5D-6D05-D300-7009BCB62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0D33F29-26CA-9345-DBCE-68A193DF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CDEF3-866E-75BD-73C9-08CC835ACD5B}"/>
              </a:ext>
            </a:extLst>
          </p:cNvPr>
          <p:cNvSpPr txBox="1">
            <a:spLocks noChangeArrowheads="1"/>
          </p:cNvSpPr>
          <p:nvPr/>
        </p:nvSpPr>
        <p:spPr>
          <a:xfrm>
            <a:off x="360720" y="265707"/>
            <a:ext cx="11329256" cy="1105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pPr algn="ctr"/>
            <a:r>
              <a:rPr lang="ru-RU" altLang="ru-RU" dirty="0"/>
              <a:t>10 акцентов учебника «основы менеджмента</a:t>
            </a:r>
          </a:p>
          <a:p>
            <a:pPr algn="ctr"/>
            <a:r>
              <a:rPr lang="ru-RU" altLang="ru-RU" dirty="0"/>
              <a:t>АКЦЕНТ 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2FBD50-35E2-09CC-CE3E-D7E70BF4DED3}"/>
              </a:ext>
            </a:extLst>
          </p:cNvPr>
          <p:cNvSpPr/>
          <p:nvPr/>
        </p:nvSpPr>
        <p:spPr>
          <a:xfrm>
            <a:off x="360720" y="1685365"/>
            <a:ext cx="11329256" cy="5036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07000"/>
              </a:lnSpc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ОСОБЕННОСТЬ СОВРЕМЕННОГО ЭКОНОМИЧЕСКОГО РАЗВИТИЯ – ИЗМЕНЕНИЕ ФАКТОРОВ КОНКУРЕНТОСПОСОБНОСТИ</a:t>
            </a:r>
          </a:p>
          <a:p>
            <a:pPr lvl="0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Традиционные факторы – новые продукты и новые технологии – во многих отраслях стали настолько краткосрочными, что потеряли свою былую значимость. Краткосрочность объясняется прежде всего информационной революцией, которая привела к ускорению передачи новых так называемых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явных знаний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те, которые можно передать на том или ином носителе. </a:t>
            </a: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первый план выходят факторы, основанные на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неявных знаниях.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Особенно важны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коллективные (КОМАНДНЫЕ) неявные знания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основа для управленческих прорывов (ЛИДЕР+ТАЛАНТЫ+ЕДИНАЯ ЦЕЛЬ+ЧУВСТВО СОХОЗЯИНА).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Среди факторов конкурентоспособности, основанных на неявных знаниях: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клиентоцентричность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корпоративная культура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эффективные команды и лидерство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современные формы обучения персонала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пространство, Вселенна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A68EADF-F297-FFE4-52BE-25D4968C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937" y="4941354"/>
            <a:ext cx="2935003" cy="16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788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Другая 9">
      <a:dk1>
        <a:sysClr val="windowText" lastClr="000000"/>
      </a:dk1>
      <a:lt1>
        <a:srgbClr val="C46E30"/>
      </a:lt1>
      <a:dk2>
        <a:srgbClr val="44546A"/>
      </a:dk2>
      <a:lt2>
        <a:srgbClr val="E2B08C"/>
      </a:lt2>
      <a:accent1>
        <a:srgbClr val="E2EFD9"/>
      </a:accent1>
      <a:accent2>
        <a:srgbClr val="3E6027"/>
      </a:accent2>
      <a:accent3>
        <a:srgbClr val="935223"/>
      </a:accent3>
      <a:accent4>
        <a:srgbClr val="538135"/>
      </a:accent4>
      <a:accent5>
        <a:srgbClr val="3E6027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10848</TotalTime>
  <Words>1323</Words>
  <Application>Microsoft Office PowerPoint</Application>
  <PresentationFormat>Широкоэкранный</PresentationFormat>
  <Paragraphs>134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Одиночная линия</vt:lpstr>
      <vt:lpstr>Презентация PowerPoint</vt:lpstr>
      <vt:lpstr>ПЕРЕСБОРКА учебников социального и гуманитарного профиля</vt:lpstr>
      <vt:lpstr>КУЛЬТУРА, ЦЕННОСТНАЯ СИСТЕМА, МОДЕЛЬ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слайдов для презентации</dc:title>
  <dc:creator>Наталья Евтихиева</dc:creator>
  <cp:lastModifiedBy>Тружеников Артём Витальевич</cp:lastModifiedBy>
  <cp:revision>180</cp:revision>
  <cp:lastPrinted>2025-02-05T10:40:36Z</cp:lastPrinted>
  <dcterms:created xsi:type="dcterms:W3CDTF">2022-02-10T15:37:52Z</dcterms:created>
  <dcterms:modified xsi:type="dcterms:W3CDTF">2025-05-28T09:59:08Z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