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8" r:id="rId4"/>
    <p:sldId id="257" r:id="rId5"/>
    <p:sldId id="262" r:id="rId6"/>
    <p:sldId id="269" r:id="rId7"/>
    <p:sldId id="270" r:id="rId8"/>
    <p:sldId id="290" r:id="rId9"/>
    <p:sldId id="291" r:id="rId10"/>
    <p:sldId id="292" r:id="rId11"/>
    <p:sldId id="283" r:id="rId12"/>
    <p:sldId id="289" r:id="rId13"/>
    <p:sldId id="284" r:id="rId14"/>
    <p:sldId id="285" r:id="rId15"/>
    <p:sldId id="286" r:id="rId16"/>
    <p:sldId id="277" r:id="rId17"/>
  </p:sldIdLst>
  <p:sldSz cx="10160000" cy="5715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3274" userDrawn="1">
          <p15:clr>
            <a:srgbClr val="A4A3A4"/>
          </p15:clr>
        </p15:guide>
        <p15:guide id="4" orient="horz" pos="666" userDrawn="1">
          <p15:clr>
            <a:srgbClr val="A4A3A4"/>
          </p15:clr>
        </p15:guide>
        <p15:guide id="5" pos="501" userDrawn="1">
          <p15:clr>
            <a:srgbClr val="A4A3A4"/>
          </p15:clr>
        </p15:guide>
        <p15:guide id="6" pos="5922" userDrawn="1">
          <p15:clr>
            <a:srgbClr val="A4A3A4"/>
          </p15:clr>
        </p15:guide>
        <p15:guide id="7" pos="6400" userDrawn="1">
          <p15:clr>
            <a:srgbClr val="A4A3A4"/>
          </p15:clr>
        </p15:guide>
        <p15:guide id="8" orient="horz" pos="1800" userDrawn="1">
          <p15:clr>
            <a:srgbClr val="A4A3A4"/>
          </p15:clr>
        </p15:guide>
        <p15:guide id="9" pos="1408" userDrawn="1">
          <p15:clr>
            <a:srgbClr val="A4A3A4"/>
          </p15:clr>
        </p15:guide>
        <p15:guide id="10" orient="horz" pos="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770"/>
    <a:srgbClr val="009CAB"/>
    <a:srgbClr val="343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2" y="-570"/>
      </p:cViewPr>
      <p:guideLst>
        <p:guide orient="horz" pos="303"/>
        <p:guide pos="3200"/>
        <p:guide orient="horz" pos="3274"/>
        <p:guide orient="horz" pos="666"/>
        <p:guide pos="501"/>
        <p:guide pos="5922"/>
        <p:guide pos="6400"/>
        <p:guide orient="horz" pos="1800"/>
        <p:guide pos="1408"/>
        <p:guide orient="horz" pos="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747FD-C1DF-45FE-9160-4C84646A2ED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F93BD-6454-46EA-A872-07469F981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F93BD-6454-46EA-A872-07469F9811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0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4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2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2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0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8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113A-F7E5-427B-9C28-0B895AE51CA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F3F4-AA4F-491C-9ECD-455E75EC6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B2EF86-E1FB-4014-96CB-AACB61ACFD32}"/>
              </a:ext>
            </a:extLst>
          </p:cNvPr>
          <p:cNvSpPr/>
          <p:nvPr/>
        </p:nvSpPr>
        <p:spPr>
          <a:xfrm>
            <a:off x="0" y="3792772"/>
            <a:ext cx="10160000" cy="1922228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E22170-37B8-4A16-9D4C-97E6C5AF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2" y="809626"/>
            <a:ext cx="5749830" cy="523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04608A-1CD3-48E9-8747-BD7F51DA0FD9}"/>
              </a:ext>
            </a:extLst>
          </p:cNvPr>
          <p:cNvSpPr txBox="1">
            <a:spLocks/>
          </p:cNvSpPr>
          <p:nvPr/>
        </p:nvSpPr>
        <p:spPr>
          <a:xfrm>
            <a:off x="6124268" y="4422044"/>
            <a:ext cx="2517058" cy="459671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cap="all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ФУМО по ГМУ</a:t>
            </a:r>
          </a:p>
          <a:p>
            <a:r>
              <a:rPr lang="ru-RU" sz="1100" cap="all" spc="1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РАНЕПА, </a:t>
            </a:r>
            <a:r>
              <a:rPr lang="ru-RU" sz="1100" cap="all" spc="1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мая 2019</a:t>
            </a:r>
            <a:endParaRPr lang="en-GB" sz="1100" b="1" cap="all" spc="1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10741B-5739-4028-98D3-A23DF529B5F9}"/>
              </a:ext>
            </a:extLst>
          </p:cNvPr>
          <p:cNvCxnSpPr>
            <a:cxnSpLocks/>
          </p:cNvCxnSpPr>
          <p:nvPr/>
        </p:nvCxnSpPr>
        <p:spPr>
          <a:xfrm>
            <a:off x="5936226" y="2315393"/>
            <a:ext cx="2708500" cy="0"/>
          </a:xfrm>
          <a:prstGeom prst="line">
            <a:avLst/>
          </a:prstGeom>
          <a:ln w="9525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1F6681B-E636-4A23-BA72-C630E2545681}"/>
              </a:ext>
            </a:extLst>
          </p:cNvPr>
          <p:cNvCxnSpPr>
            <a:cxnSpLocks/>
          </p:cNvCxnSpPr>
          <p:nvPr/>
        </p:nvCxnSpPr>
        <p:spPr>
          <a:xfrm>
            <a:off x="8644726" y="2315393"/>
            <a:ext cx="0" cy="1477379"/>
          </a:xfrm>
          <a:prstGeom prst="line">
            <a:avLst/>
          </a:prstGeom>
          <a:ln w="9525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2EC25E-2569-42B6-82DE-A2B29D05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666" y="1723289"/>
            <a:ext cx="3947069" cy="734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8850" y="2876550"/>
            <a:ext cx="535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Рейтинг университетов по программам ГМУ. Направления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7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79" y="890602"/>
            <a:ext cx="8781099" cy="730975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9CAB"/>
                </a:solidFill>
              </a:rPr>
              <a:t>Россия страна возможностей</a:t>
            </a:r>
            <a:endParaRPr lang="ru-RU" sz="2400" dirty="0">
              <a:solidFill>
                <a:srgbClr val="009C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080" y="4809431"/>
            <a:ext cx="5092723" cy="668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dirty="0" smtClean="0"/>
              <a:t>Победители: пройти </a:t>
            </a:r>
            <a:r>
              <a:rPr lang="ru-RU" sz="900" dirty="0"/>
              <a:t>недельную стажировку в российской </a:t>
            </a:r>
            <a:r>
              <a:rPr lang="ru-RU" sz="900" dirty="0" smtClean="0"/>
              <a:t>компании, получить </a:t>
            </a:r>
            <a:r>
              <a:rPr lang="ru-RU" sz="900" dirty="0"/>
              <a:t>работу в крупнейших компаниях, выиграть грант на обучение в магистратуре любого вуза страны и другие </a:t>
            </a:r>
            <a:r>
              <a:rPr lang="ru-RU" sz="900" dirty="0" smtClean="0"/>
              <a:t>призы. Войти </a:t>
            </a:r>
            <a:r>
              <a:rPr lang="ru-RU" sz="900" dirty="0"/>
              <a:t>в национальную сборную и побороться в финале </a:t>
            </a:r>
            <a:r>
              <a:rPr lang="ru-RU" sz="900" dirty="0" err="1"/>
              <a:t>Global</a:t>
            </a:r>
            <a:r>
              <a:rPr lang="ru-RU" sz="900" dirty="0"/>
              <a:t> </a:t>
            </a:r>
            <a:r>
              <a:rPr lang="ru-RU" sz="900" dirty="0" err="1"/>
              <a:t>Management</a:t>
            </a:r>
            <a:r>
              <a:rPr lang="ru-RU" sz="900" dirty="0"/>
              <a:t> </a:t>
            </a:r>
            <a:r>
              <a:rPr lang="ru-RU" sz="900" dirty="0" err="1"/>
              <a:t>Challenge</a:t>
            </a:r>
            <a:r>
              <a:rPr lang="ru-RU" sz="900" dirty="0"/>
              <a:t> — крупнейшем в мире первенстве по стратегическому </a:t>
            </a:r>
            <a:r>
              <a:rPr lang="ru-RU" sz="900" dirty="0" smtClean="0"/>
              <a:t>менеджменту</a:t>
            </a:r>
            <a:endParaRPr lang="ru-RU" sz="9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6" y="1473909"/>
            <a:ext cx="4670989" cy="2163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20" y="890602"/>
            <a:ext cx="4155658" cy="1837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3903487"/>
            <a:ext cx="3698013" cy="1754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20" y="2728138"/>
            <a:ext cx="4034644" cy="20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8" y="2652185"/>
            <a:ext cx="1946239" cy="287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94" y="2610653"/>
            <a:ext cx="1520307" cy="587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77" y="1398374"/>
            <a:ext cx="1331899" cy="410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3844" y="1421078"/>
            <a:ext cx="3894015" cy="990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67" dirty="0"/>
              <a:t>Рейтинг </a:t>
            </a:r>
            <a:r>
              <a:rPr lang="ru-RU" sz="1167" b="1" dirty="0" err="1"/>
              <a:t>Public</a:t>
            </a:r>
            <a:r>
              <a:rPr lang="ru-RU" sz="1167" b="1" dirty="0"/>
              <a:t> </a:t>
            </a:r>
            <a:r>
              <a:rPr lang="ru-RU" sz="1167" b="1" dirty="0" err="1"/>
              <a:t>Administration</a:t>
            </a:r>
            <a:endParaRPr lang="ru-RU" sz="1167" b="1" dirty="0"/>
          </a:p>
          <a:p>
            <a:r>
              <a:rPr lang="ru-RU" sz="1167" dirty="0"/>
              <a:t>201 г. - </a:t>
            </a:r>
            <a:r>
              <a:rPr lang="ru-RU" sz="1167" dirty="0"/>
              <a:t> </a:t>
            </a:r>
            <a:r>
              <a:rPr lang="ru-RU" sz="1167" dirty="0"/>
              <a:t>100 университетов</a:t>
            </a:r>
          </a:p>
          <a:p>
            <a:r>
              <a:rPr lang="ru-RU" sz="1167" dirty="0"/>
              <a:t>2018 г. - </a:t>
            </a:r>
            <a:r>
              <a:rPr lang="ru-RU" sz="1167" dirty="0"/>
              <a:t> </a:t>
            </a:r>
            <a:r>
              <a:rPr lang="ru-RU" sz="1167" dirty="0"/>
              <a:t>200 университетов</a:t>
            </a:r>
          </a:p>
          <a:p>
            <a:r>
              <a:rPr lang="ru-RU" sz="1167" dirty="0"/>
              <a:t>4 </a:t>
            </a:r>
            <a:r>
              <a:rPr lang="ru-RU" sz="1167" dirty="0" err="1"/>
              <a:t>наукометрических</a:t>
            </a:r>
            <a:r>
              <a:rPr lang="ru-RU" sz="1167" dirty="0"/>
              <a:t> </a:t>
            </a:r>
            <a:r>
              <a:rPr lang="ru-RU" sz="1167" b="1" dirty="0"/>
              <a:t>индикатора</a:t>
            </a:r>
            <a:r>
              <a:rPr lang="ru-RU" sz="1167" dirty="0"/>
              <a:t> (</a:t>
            </a:r>
            <a:r>
              <a:rPr lang="ru-RU" sz="1167" dirty="0" err="1"/>
              <a:t>Web</a:t>
            </a:r>
            <a:r>
              <a:rPr lang="ru-RU" sz="1167" dirty="0"/>
              <a:t> </a:t>
            </a:r>
            <a:r>
              <a:rPr lang="ru-RU" sz="1167" dirty="0" err="1"/>
              <a:t>of</a:t>
            </a:r>
            <a:r>
              <a:rPr lang="ru-RU" sz="1167" dirty="0"/>
              <a:t> </a:t>
            </a:r>
            <a:r>
              <a:rPr lang="ru-RU" sz="1167" dirty="0" err="1"/>
              <a:t>Science</a:t>
            </a:r>
            <a:r>
              <a:rPr lang="ru-RU" sz="1167" dirty="0"/>
              <a:t> и </a:t>
            </a:r>
            <a:r>
              <a:rPr lang="ru-RU" sz="1167" dirty="0" err="1"/>
              <a:t>InCites</a:t>
            </a:r>
            <a:r>
              <a:rPr lang="ru-RU" sz="1167" dirty="0"/>
              <a:t>)</a:t>
            </a:r>
          </a:p>
          <a:p>
            <a:r>
              <a:rPr lang="ru-RU" sz="1167" dirty="0">
                <a:solidFill>
                  <a:srgbClr val="FF0000"/>
                </a:solidFill>
              </a:rPr>
              <a:t>Университеты РФ отсутствуют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3844" y="2511653"/>
            <a:ext cx="4426212" cy="1529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67" dirty="0"/>
              <a:t>Отраслевой рейтинг </a:t>
            </a:r>
            <a:r>
              <a:rPr lang="ru-RU" sz="1167" b="1" dirty="0" err="1"/>
              <a:t>Business</a:t>
            </a:r>
            <a:r>
              <a:rPr lang="ru-RU" sz="1167" b="1" dirty="0"/>
              <a:t> </a:t>
            </a:r>
            <a:r>
              <a:rPr lang="ru-RU" sz="1167" b="1" dirty="0" err="1"/>
              <a:t>and</a:t>
            </a:r>
            <a:r>
              <a:rPr lang="ru-RU" sz="1167" b="1" dirty="0"/>
              <a:t> </a:t>
            </a:r>
            <a:r>
              <a:rPr lang="ru-RU" sz="1167" b="1" dirty="0" err="1"/>
              <a:t>Economics</a:t>
            </a:r>
            <a:r>
              <a:rPr lang="ru-RU" sz="1167" b="1" dirty="0"/>
              <a:t> </a:t>
            </a:r>
          </a:p>
          <a:p>
            <a:r>
              <a:rPr lang="ru-RU" sz="1167" dirty="0"/>
              <a:t>(включает в себя </a:t>
            </a:r>
            <a:r>
              <a:rPr lang="en-US" sz="1167" b="1" dirty="0" smtClean="0"/>
              <a:t>B</a:t>
            </a:r>
            <a:r>
              <a:rPr lang="ru-RU" sz="1167" b="1" dirty="0" err="1"/>
              <a:t>usiness</a:t>
            </a:r>
            <a:r>
              <a:rPr lang="ru-RU" sz="1167" b="1" dirty="0"/>
              <a:t> </a:t>
            </a:r>
            <a:r>
              <a:rPr lang="ru-RU" sz="1167" b="1" dirty="0" err="1"/>
              <a:t>and</a:t>
            </a:r>
            <a:r>
              <a:rPr lang="ru-RU" sz="1167" b="1" dirty="0"/>
              <a:t> </a:t>
            </a:r>
            <a:r>
              <a:rPr lang="en-US" sz="1167" b="1" dirty="0" err="1"/>
              <a:t>M</a:t>
            </a:r>
            <a:r>
              <a:rPr lang="ru-RU" sz="1167" b="1" dirty="0" err="1"/>
              <a:t>anagement</a:t>
            </a:r>
            <a:r>
              <a:rPr lang="ru-RU" sz="1167" dirty="0"/>
              <a:t>)</a:t>
            </a:r>
          </a:p>
          <a:p>
            <a:r>
              <a:rPr lang="ru-RU" sz="1167" dirty="0"/>
              <a:t>2017 – 100 университетов (1 российский)</a:t>
            </a:r>
          </a:p>
          <a:p>
            <a:r>
              <a:rPr lang="ru-RU" sz="1167" dirty="0"/>
              <a:t>2018 – 200 университетов (4 российских)</a:t>
            </a:r>
          </a:p>
          <a:p>
            <a:r>
              <a:rPr lang="ru-RU" sz="1167" dirty="0"/>
              <a:t>2019 – 573 университета (4 российских)</a:t>
            </a:r>
          </a:p>
          <a:p>
            <a:r>
              <a:rPr lang="ru-RU" sz="1167" dirty="0"/>
              <a:t>Применяются </a:t>
            </a:r>
            <a:r>
              <a:rPr lang="ru-RU" sz="1167" b="1" dirty="0"/>
              <a:t>индикаторы</a:t>
            </a:r>
            <a:r>
              <a:rPr lang="ru-RU" sz="1167" dirty="0"/>
              <a:t> рейтинга мировых университетов ТНЕ, </a:t>
            </a:r>
            <a:endParaRPr lang="en-US" sz="1167" dirty="0"/>
          </a:p>
          <a:p>
            <a:r>
              <a:rPr lang="ru-RU" sz="1167" dirty="0"/>
              <a:t>с </a:t>
            </a:r>
            <a:r>
              <a:rPr lang="ru-RU" sz="1167" dirty="0"/>
              <a:t>откорректированные под научное направление </a:t>
            </a:r>
            <a:endParaRPr lang="en-US" sz="1167" dirty="0"/>
          </a:p>
          <a:p>
            <a:r>
              <a:rPr lang="ru-RU" sz="1167" dirty="0"/>
              <a:t>весовыми коэффициентами.</a:t>
            </a:r>
            <a:endParaRPr lang="ru-RU" sz="1167" dirty="0"/>
          </a:p>
        </p:txBody>
      </p:sp>
      <p:sp>
        <p:nvSpPr>
          <p:cNvPr id="7" name="TextBox 6"/>
          <p:cNvSpPr txBox="1"/>
          <p:nvPr/>
        </p:nvSpPr>
        <p:spPr>
          <a:xfrm>
            <a:off x="67619" y="2989952"/>
            <a:ext cx="3720610" cy="206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67" b="1" dirty="0" err="1" smtClean="0"/>
              <a:t>Social</a:t>
            </a:r>
            <a:r>
              <a:rPr lang="ru-RU" sz="1167" b="1" dirty="0" smtClean="0"/>
              <a:t> </a:t>
            </a:r>
            <a:r>
              <a:rPr lang="ru-RU" sz="1167" b="1" dirty="0" err="1"/>
              <a:t>Policy</a:t>
            </a:r>
            <a:r>
              <a:rPr lang="ru-RU" sz="1167" b="1" dirty="0"/>
              <a:t> </a:t>
            </a:r>
            <a:r>
              <a:rPr lang="ru-RU" sz="1167" b="1" dirty="0" err="1"/>
              <a:t>and</a:t>
            </a:r>
            <a:r>
              <a:rPr lang="ru-RU" sz="1167" b="1" dirty="0"/>
              <a:t> </a:t>
            </a:r>
            <a:r>
              <a:rPr lang="ru-RU" sz="1167" b="1" dirty="0" err="1"/>
              <a:t>Administration</a:t>
            </a:r>
            <a:endParaRPr lang="ru-RU" sz="1167" b="1" dirty="0"/>
          </a:p>
          <a:p>
            <a:r>
              <a:rPr lang="ru-RU" sz="1167" dirty="0"/>
              <a:t>С 2016 по 2019 – включают по 100 университетов</a:t>
            </a:r>
          </a:p>
          <a:p>
            <a:r>
              <a:rPr lang="ru-RU" sz="1167" dirty="0">
                <a:solidFill>
                  <a:srgbClr val="FF0000"/>
                </a:solidFill>
              </a:rPr>
              <a:t>Российские вузы </a:t>
            </a:r>
            <a:r>
              <a:rPr lang="ru-RU" sz="1167" dirty="0">
                <a:solidFill>
                  <a:srgbClr val="FF0000"/>
                </a:solidFill>
              </a:rPr>
              <a:t>отсутствуют</a:t>
            </a:r>
            <a:endParaRPr lang="en-US" sz="1167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1167" b="1" dirty="0" err="1" smtClean="0"/>
              <a:t>Business</a:t>
            </a:r>
            <a:r>
              <a:rPr lang="ru-RU" sz="1167" b="1" dirty="0" smtClean="0"/>
              <a:t> </a:t>
            </a:r>
            <a:r>
              <a:rPr lang="ru-RU" sz="1167" b="1" dirty="0"/>
              <a:t>&amp; </a:t>
            </a:r>
            <a:r>
              <a:rPr lang="ru-RU" sz="1167" b="1" dirty="0" err="1"/>
              <a:t>Management</a:t>
            </a:r>
            <a:r>
              <a:rPr lang="ru-RU" sz="1167" b="1" dirty="0"/>
              <a:t> </a:t>
            </a:r>
            <a:r>
              <a:rPr lang="ru-RU" sz="1167" b="1" dirty="0" err="1"/>
              <a:t>Studies</a:t>
            </a:r>
            <a:endParaRPr lang="ru-RU" sz="1167" b="1" dirty="0"/>
          </a:p>
          <a:p>
            <a:r>
              <a:rPr lang="ru-RU" sz="1167" dirty="0"/>
              <a:t>2016 – 200 университетов (1 российский)</a:t>
            </a:r>
          </a:p>
          <a:p>
            <a:r>
              <a:rPr lang="ru-RU" sz="1167" dirty="0"/>
              <a:t>2017 – 302 университетов (3 российских)</a:t>
            </a:r>
          </a:p>
          <a:p>
            <a:r>
              <a:rPr lang="ru-RU" sz="1167" dirty="0"/>
              <a:t>2018 – 302 университетов (3 российских)</a:t>
            </a:r>
          </a:p>
          <a:p>
            <a:r>
              <a:rPr lang="ru-RU" sz="1167" dirty="0"/>
              <a:t>2019 – 504 университетов (7 российских)</a:t>
            </a:r>
          </a:p>
          <a:p>
            <a:r>
              <a:rPr lang="ru-RU" sz="1167" dirty="0"/>
              <a:t>4 </a:t>
            </a:r>
            <a:r>
              <a:rPr lang="ru-RU" sz="1167" b="1" dirty="0"/>
              <a:t>индикатора</a:t>
            </a:r>
            <a:r>
              <a:rPr lang="ru-RU" sz="1167" dirty="0"/>
              <a:t>: 2 – экспертные оценки, </a:t>
            </a:r>
            <a:endParaRPr lang="en-US" sz="1167" dirty="0"/>
          </a:p>
          <a:p>
            <a:r>
              <a:rPr lang="ru-RU" sz="1167" dirty="0"/>
              <a:t>2 </a:t>
            </a:r>
            <a:r>
              <a:rPr lang="ru-RU" sz="1167" dirty="0"/>
              <a:t>– </a:t>
            </a:r>
            <a:r>
              <a:rPr lang="ru-RU" sz="1167" dirty="0" err="1"/>
              <a:t>наукометрические</a:t>
            </a:r>
            <a:r>
              <a:rPr lang="ru-RU" sz="1167" dirty="0"/>
              <a:t> (</a:t>
            </a:r>
            <a:r>
              <a:rPr lang="ru-RU" sz="1167" dirty="0" err="1"/>
              <a:t>Scopus</a:t>
            </a:r>
            <a:r>
              <a:rPr lang="en-US" sz="1167" dirty="0"/>
              <a:t>)</a:t>
            </a:r>
            <a:endParaRPr lang="ru-RU" sz="1167" dirty="0"/>
          </a:p>
        </p:txBody>
      </p:sp>
      <p:sp>
        <p:nvSpPr>
          <p:cNvPr id="8" name="TextBox 7"/>
          <p:cNvSpPr txBox="1"/>
          <p:nvPr/>
        </p:nvSpPr>
        <p:spPr>
          <a:xfrm>
            <a:off x="123952" y="1322996"/>
            <a:ext cx="360794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67" dirty="0">
                <a:solidFill>
                  <a:srgbClr val="002060"/>
                </a:solidFill>
              </a:rPr>
              <a:t>Рейтинги ГМУ или смежных предметных областей </a:t>
            </a:r>
            <a:endParaRPr lang="en-US" sz="1167" dirty="0">
              <a:solidFill>
                <a:srgbClr val="002060"/>
              </a:solidFill>
            </a:endParaRPr>
          </a:p>
          <a:p>
            <a:r>
              <a:rPr lang="ru-RU" sz="1167" dirty="0">
                <a:solidFill>
                  <a:srgbClr val="002060"/>
                </a:solidFill>
              </a:rPr>
              <a:t>есть </a:t>
            </a:r>
            <a:r>
              <a:rPr lang="ru-RU" sz="1167" dirty="0">
                <a:solidFill>
                  <a:srgbClr val="002060"/>
                </a:solidFill>
              </a:rPr>
              <a:t>в каждом </a:t>
            </a:r>
            <a:r>
              <a:rPr lang="ru-RU" sz="1167" dirty="0">
                <a:solidFill>
                  <a:srgbClr val="002060"/>
                </a:solidFill>
              </a:rPr>
              <a:t>международном авторитетном рейтинге. </a:t>
            </a:r>
            <a:endParaRPr lang="en-US" sz="1167" dirty="0">
              <a:solidFill>
                <a:srgbClr val="002060"/>
              </a:solidFill>
            </a:endParaRPr>
          </a:p>
          <a:p>
            <a:r>
              <a:rPr lang="ru-RU" sz="1167" dirty="0">
                <a:solidFill>
                  <a:srgbClr val="002060"/>
                </a:solidFill>
              </a:rPr>
              <a:t>Охват </a:t>
            </a:r>
            <a:r>
              <a:rPr lang="ru-RU" sz="1167" dirty="0">
                <a:solidFill>
                  <a:srgbClr val="002060"/>
                </a:solidFill>
              </a:rPr>
              <a:t>университетов </a:t>
            </a:r>
            <a:r>
              <a:rPr lang="ru-RU" sz="1167" dirty="0">
                <a:solidFill>
                  <a:srgbClr val="002060"/>
                </a:solidFill>
              </a:rPr>
              <a:t>постепенно расширяется.</a:t>
            </a:r>
          </a:p>
          <a:p>
            <a:r>
              <a:rPr lang="ru-RU" sz="1167" dirty="0">
                <a:solidFill>
                  <a:srgbClr val="002060"/>
                </a:solidFill>
              </a:rPr>
              <a:t>Основные индикаторы – </a:t>
            </a:r>
            <a:r>
              <a:rPr lang="ru-RU" sz="1167" dirty="0" err="1">
                <a:solidFill>
                  <a:srgbClr val="002060"/>
                </a:solidFill>
              </a:rPr>
              <a:t>наукометрические</a:t>
            </a:r>
            <a:r>
              <a:rPr lang="ru-RU" sz="1167" dirty="0">
                <a:solidFill>
                  <a:srgbClr val="002060"/>
                </a:solidFill>
              </a:rPr>
              <a:t> данные </a:t>
            </a:r>
          </a:p>
          <a:p>
            <a:r>
              <a:rPr lang="ru-RU" sz="1167" dirty="0">
                <a:solidFill>
                  <a:srgbClr val="002060"/>
                </a:solidFill>
              </a:rPr>
              <a:t>и данные экспертных опросов</a:t>
            </a:r>
            <a:endParaRPr lang="ru-RU" sz="1167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680" y="902455"/>
            <a:ext cx="721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9CAB"/>
                </a:solidFill>
                <a:latin typeface="+mj-lt"/>
              </a:rPr>
              <a:t>ГМУ в авторитетных мировых рейтингах</a:t>
            </a:r>
            <a:endParaRPr lang="ru-RU" sz="2400" dirty="0">
              <a:solidFill>
                <a:srgbClr val="009CAB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07" y="4040790"/>
            <a:ext cx="1000429" cy="8806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82951" y="4325701"/>
            <a:ext cx="3836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Affairs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троится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экспертных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опросах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него – рейтинг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экспертная оценка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249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49" y="2075964"/>
            <a:ext cx="7877175" cy="3235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рейтинга образовательных программ университетов по ГМУ: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err="1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Продолжение с возможным расширением числа участников (от Топ-50 к Топ-100?)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Магистратура. Обсуждение предлагаемых критериев входа в рейтинг, обсуждение списка потенциальных участников. ОП </a:t>
            </a:r>
            <a:r>
              <a:rPr lang="en-US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оцениваем среди списка магистерских программ или списка программ ДПО?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 ГМУ. Возникшие и планируемые сообщества выпускников программ определенных университетов. Планирование наблюдений за этими сообществами. Определение возможности участия сообществ выпускников в оценках ОП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ДПО. Определение связей с другими участниками управленческого образования – корпоративными университетами, институтами повышения квалификации, … </a:t>
            </a:r>
            <a:endParaRPr lang="ru-RU" sz="1200" dirty="0" smtClean="0">
              <a:solidFill>
                <a:srgbClr val="5D67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оценке ОП </a:t>
            </a: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экспертизы, 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формируемой в процессе многолетнего наблюдения «Лучшие образовательные программы инновационной России</a:t>
            </a: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«Банк лучших практик ДПО России» 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(журнал Аккредитация в образовании)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разработки Атласа ГМУ России как части платформы «Россия – страна возможностей</a:t>
            </a: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(??)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возможностей 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вхождения, закрепления и продвижения российских университетов в </a:t>
            </a: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международных </a:t>
            </a:r>
            <a:r>
              <a:rPr lang="ru-RU" sz="1200" dirty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предметных </a:t>
            </a:r>
            <a:r>
              <a:rPr lang="ru-RU" sz="1200" dirty="0" err="1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рэнкингах</a:t>
            </a:r>
            <a:r>
              <a:rPr lang="ru-RU" sz="1200" dirty="0" smtClean="0">
                <a:solidFill>
                  <a:srgbClr val="5D67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(Управление)</a:t>
            </a:r>
            <a:endParaRPr lang="ru-RU" sz="1200" dirty="0">
              <a:solidFill>
                <a:srgbClr val="5D6770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786679" y="997740"/>
            <a:ext cx="8734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9CAB"/>
                </a:solidFill>
              </a:rPr>
              <a:t>Возможные пути развития ГМУ-РЭНК</a:t>
            </a:r>
            <a:endParaRPr lang="ru-RU" sz="2400" dirty="0">
              <a:solidFill>
                <a:srgbClr val="009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7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6679" y="997740"/>
            <a:ext cx="873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9CAB"/>
                </a:solidFill>
              </a:rPr>
              <a:t>Российские университеты в международных рейтингах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19" y="2408705"/>
            <a:ext cx="34754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Business &amp; Management Studies 2019 QS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23" y="198275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843214" y="2408705"/>
            <a:ext cx="3192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Business </a:t>
            </a:r>
            <a:r>
              <a:rPr lang="en-US" sz="1500" dirty="0"/>
              <a:t>and </a:t>
            </a:r>
            <a:r>
              <a:rPr lang="en-US" sz="1500" dirty="0"/>
              <a:t>Economics</a:t>
            </a:r>
            <a:r>
              <a:rPr lang="ru-RU" sz="1500" dirty="0"/>
              <a:t> </a:t>
            </a:r>
            <a:r>
              <a:rPr lang="en-US" sz="1500" dirty="0"/>
              <a:t>THE</a:t>
            </a:r>
            <a:r>
              <a:rPr lang="ru-RU" sz="1500" dirty="0"/>
              <a:t> 2019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20959" y="401216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5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843214" y="2834654"/>
          <a:ext cx="4661407" cy="1500675"/>
        </p:xfrm>
        <a:graphic>
          <a:graphicData uri="http://schemas.openxmlformats.org/drawingml/2006/table">
            <a:tbl>
              <a:tblPr firstRow="1" bandRow="1"/>
              <a:tblGrid>
                <a:gridCol w="84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101–125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101–125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Lomonosov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Moscow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niversity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251–300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Petersburg State University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301–400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Kazan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83819" y="2834654"/>
          <a:ext cx="4327058" cy="1982966"/>
        </p:xfrm>
        <a:graphic>
          <a:graphicData uri="http://schemas.openxmlformats.org/drawingml/2006/table">
            <a:tbl>
              <a:tblPr firstRow="1" bandRow="1"/>
              <a:tblGrid>
                <a:gridCol w="84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101-150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Research University Higher School of Economics (HSE University)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151-200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Lomonosov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Moscow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151-200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Petersburg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251-300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Plekhanov Russian University of Economics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351-400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University under the Government of the Russian Federation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401-450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Kazan (Volga region) Federal University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451-500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Research Tomsk Polytechnic University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786679" y="997740"/>
            <a:ext cx="873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CAB"/>
                </a:solidFill>
              </a:rPr>
              <a:t>RANEPA</a:t>
            </a:r>
            <a:r>
              <a:rPr lang="ru-RU" sz="2800" dirty="0" smtClean="0">
                <a:solidFill>
                  <a:srgbClr val="009CAB"/>
                </a:solidFill>
              </a:rPr>
              <a:t>. Интерпретация </a:t>
            </a:r>
            <a:r>
              <a:rPr lang="en-US" sz="2800" dirty="0" err="1" smtClean="0">
                <a:solidFill>
                  <a:srgbClr val="009CAB"/>
                </a:solidFill>
              </a:rPr>
              <a:t>Wolfram|Alpha</a:t>
            </a:r>
            <a:endParaRPr lang="ru-RU" sz="2800" dirty="0">
              <a:solidFill>
                <a:srgbClr val="009CA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2" y="1740905"/>
            <a:ext cx="7471611" cy="3620696"/>
          </a:xfrm>
          <a:prstGeom prst="rect">
            <a:avLst/>
          </a:prstGeom>
          <a:ln>
            <a:solidFill>
              <a:srgbClr val="009CAB"/>
            </a:solidFill>
          </a:ln>
        </p:spPr>
      </p:pic>
    </p:spTree>
    <p:extLst>
      <p:ext uri="{BB962C8B-B14F-4D97-AF65-F5344CB8AC3E}">
        <p14:creationId xmlns:p14="http://schemas.microsoft.com/office/powerpoint/2010/main" val="280165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786679" y="997740"/>
            <a:ext cx="873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CAB"/>
                </a:solidFill>
              </a:rPr>
              <a:t>RANEPA</a:t>
            </a:r>
            <a:r>
              <a:rPr lang="ru-RU" sz="2800" dirty="0" smtClean="0">
                <a:solidFill>
                  <a:srgbClr val="009CAB"/>
                </a:solidFill>
              </a:rPr>
              <a:t>. Интерпретация </a:t>
            </a:r>
            <a:r>
              <a:rPr lang="en-US" sz="2800" dirty="0" err="1" smtClean="0">
                <a:solidFill>
                  <a:srgbClr val="009CAB"/>
                </a:solidFill>
              </a:rPr>
              <a:t>Wolfram|Alpha</a:t>
            </a:r>
            <a:endParaRPr lang="ru-RU" sz="2800" dirty="0">
              <a:solidFill>
                <a:srgbClr val="009CA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40" y="1650756"/>
            <a:ext cx="7717539" cy="3803905"/>
          </a:xfrm>
          <a:prstGeom prst="rect">
            <a:avLst/>
          </a:prstGeom>
          <a:ln>
            <a:solidFill>
              <a:srgbClr val="009CAB"/>
            </a:solidFill>
          </a:ln>
        </p:spPr>
      </p:pic>
    </p:spTree>
    <p:extLst>
      <p:ext uri="{BB962C8B-B14F-4D97-AF65-F5344CB8AC3E}">
        <p14:creationId xmlns:p14="http://schemas.microsoft.com/office/powerpoint/2010/main" val="81965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B2EF86-E1FB-4014-96CB-AACB61ACFD32}"/>
              </a:ext>
            </a:extLst>
          </p:cNvPr>
          <p:cNvSpPr/>
          <p:nvPr/>
        </p:nvSpPr>
        <p:spPr>
          <a:xfrm>
            <a:off x="1" y="3792772"/>
            <a:ext cx="10160000" cy="1922228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E22170-37B8-4A16-9D4C-97E6C5AF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61" y="809626"/>
            <a:ext cx="5749830" cy="523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04608A-1CD3-48E9-8747-BD7F51DA0FD9}"/>
              </a:ext>
            </a:extLst>
          </p:cNvPr>
          <p:cNvSpPr txBox="1">
            <a:spLocks/>
          </p:cNvSpPr>
          <p:nvPr/>
        </p:nvSpPr>
        <p:spPr>
          <a:xfrm>
            <a:off x="6734754" y="4422044"/>
            <a:ext cx="1906571" cy="459671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cap="all" spc="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www.interfax.ru</a:t>
            </a:r>
            <a:endParaRPr lang="en-GB" sz="1100" cap="all" spc="1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2CFC8-D779-403A-AD09-9EB33E7D61FE}"/>
              </a:ext>
            </a:extLst>
          </p:cNvPr>
          <p:cNvSpPr txBox="1"/>
          <p:nvPr/>
        </p:nvSpPr>
        <p:spPr>
          <a:xfrm>
            <a:off x="1793986" y="2201616"/>
            <a:ext cx="4384167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b="1" cap="all" spc="150" dirty="0">
                <a:solidFill>
                  <a:srgbClr val="5D6770"/>
                </a:solidFill>
                <a:latin typeface="+mj-lt"/>
                <a:cs typeface="Arial" panose="020B0604020202020204" pitchFamily="34" charset="0"/>
              </a:rPr>
              <a:t>СПАСИБО ЗА ВНИМАНИЕ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10741B-5739-4028-98D3-A23DF529B5F9}"/>
              </a:ext>
            </a:extLst>
          </p:cNvPr>
          <p:cNvCxnSpPr>
            <a:cxnSpLocks/>
          </p:cNvCxnSpPr>
          <p:nvPr/>
        </p:nvCxnSpPr>
        <p:spPr>
          <a:xfrm>
            <a:off x="6114553" y="2315393"/>
            <a:ext cx="2530173" cy="0"/>
          </a:xfrm>
          <a:prstGeom prst="line">
            <a:avLst/>
          </a:prstGeom>
          <a:ln w="9525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1F6681B-E636-4A23-BA72-C630E2545681}"/>
              </a:ext>
            </a:extLst>
          </p:cNvPr>
          <p:cNvCxnSpPr>
            <a:cxnSpLocks/>
          </p:cNvCxnSpPr>
          <p:nvPr/>
        </p:nvCxnSpPr>
        <p:spPr>
          <a:xfrm>
            <a:off x="8644726" y="2315393"/>
            <a:ext cx="0" cy="1477379"/>
          </a:xfrm>
          <a:prstGeom prst="line">
            <a:avLst/>
          </a:prstGeom>
          <a:ln w="9525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329A25-7196-4C14-8444-CC545D8FA16F}"/>
              </a:ext>
            </a:extLst>
          </p:cNvPr>
          <p:cNvSpPr txBox="1"/>
          <p:nvPr/>
        </p:nvSpPr>
        <p:spPr>
          <a:xfrm>
            <a:off x="1817838" y="2705183"/>
            <a:ext cx="326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100" cap="all" dirty="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ЧАПЛЫГИН</a:t>
            </a:r>
            <a:r>
              <a:rPr lang="x-none" sz="1100" cap="all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x-none" sz="1100" cap="all" dirty="0">
              <a:solidFill>
                <a:srgbClr val="5D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</a:t>
            </a:r>
          </a:p>
          <a:p>
            <a:r>
              <a:rPr lang="ru-RU" sz="1100" dirty="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«Национальный  рейтинг университетов»,</a:t>
            </a:r>
            <a:endParaRPr lang="x-none" sz="1100" dirty="0">
              <a:solidFill>
                <a:srgbClr val="5D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10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</a:t>
            </a:r>
            <a:r>
              <a:rPr lang="ru-RU" sz="1100" dirty="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10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100" dirty="0">
                <a:solidFill>
                  <a:srgbClr val="5D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«Интерфакс»</a:t>
            </a:r>
            <a:endParaRPr lang="ru-RU" sz="1100" dirty="0">
              <a:solidFill>
                <a:srgbClr val="5D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9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E1F438-7E08-4C8F-BA21-E121EA2E303B}"/>
              </a:ext>
            </a:extLst>
          </p:cNvPr>
          <p:cNvSpPr/>
          <p:nvPr/>
        </p:nvSpPr>
        <p:spPr>
          <a:xfrm>
            <a:off x="798283" y="1637211"/>
            <a:ext cx="8602891" cy="3237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0" y="857111"/>
            <a:ext cx="9144000" cy="818885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rgbClr val="009CAB"/>
                </a:solidFill>
              </a:rPr>
              <a:t>В.Мау</a:t>
            </a:r>
            <a:r>
              <a:rPr lang="ru-RU" sz="2400" dirty="0" smtClean="0">
                <a:solidFill>
                  <a:srgbClr val="009CAB"/>
                </a:solidFill>
              </a:rPr>
              <a:t>. </a:t>
            </a:r>
            <a:r>
              <a:rPr lang="ru-RU" sz="2400" dirty="0" smtClean="0">
                <a:solidFill>
                  <a:srgbClr val="009CAB"/>
                </a:solidFill>
              </a:rPr>
              <a:t>Государственное </a:t>
            </a:r>
            <a:r>
              <a:rPr lang="ru-RU" sz="2400" dirty="0">
                <a:solidFill>
                  <a:srgbClr val="009CAB"/>
                </a:solidFill>
              </a:rPr>
              <a:t>управление и человеческий капитал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83" y="1657967"/>
            <a:ext cx="8614494" cy="32167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5D6770"/>
                </a:solidFill>
              </a:rPr>
              <a:t>«В </a:t>
            </a:r>
            <a:r>
              <a:rPr lang="ru-RU" sz="2000" dirty="0">
                <a:solidFill>
                  <a:srgbClr val="5D6770"/>
                </a:solidFill>
              </a:rPr>
              <a:t>наше время страны и организации конкурируют людьми и моделями </a:t>
            </a:r>
            <a:r>
              <a:rPr lang="ru-RU" sz="2000" dirty="0" smtClean="0">
                <a:solidFill>
                  <a:srgbClr val="5D6770"/>
                </a:solidFill>
              </a:rPr>
              <a:t>управления»</a:t>
            </a:r>
          </a:p>
          <a:p>
            <a:pPr marL="0" indent="0">
              <a:buNone/>
            </a:pPr>
            <a:endParaRPr lang="ru-RU" sz="2000" dirty="0" smtClean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5D6770"/>
                </a:solidFill>
              </a:rPr>
              <a:t>Управление </a:t>
            </a:r>
            <a:r>
              <a:rPr lang="ru-RU" sz="2000" dirty="0">
                <a:solidFill>
                  <a:srgbClr val="5D6770"/>
                </a:solidFill>
              </a:rPr>
              <a:t>кадровым потенциалом государственного </a:t>
            </a:r>
            <a:r>
              <a:rPr lang="ru-RU" sz="2000" dirty="0" smtClean="0">
                <a:solidFill>
                  <a:srgbClr val="5D6770"/>
                </a:solidFill>
              </a:rPr>
              <a:t>сектора: необходим единый цифровой ресурс </a:t>
            </a:r>
            <a:r>
              <a:rPr lang="ru-RU" sz="2000" dirty="0">
                <a:solidFill>
                  <a:srgbClr val="5D6770"/>
                </a:solidFill>
              </a:rPr>
              <a:t>оценки кадрового </a:t>
            </a:r>
            <a:r>
              <a:rPr lang="ru-RU" sz="2000" dirty="0" smtClean="0">
                <a:solidFill>
                  <a:srgbClr val="5D6770"/>
                </a:solidFill>
              </a:rPr>
              <a:t>потенциала.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5D6770"/>
                </a:solidFill>
              </a:rPr>
              <a:t>Развитие процесса </a:t>
            </a:r>
            <a:r>
              <a:rPr lang="ru-RU" sz="2000" dirty="0">
                <a:solidFill>
                  <a:srgbClr val="5D6770"/>
                </a:solidFill>
              </a:rPr>
              <a:t>обучения на государственной </a:t>
            </a:r>
            <a:r>
              <a:rPr lang="ru-RU" sz="2000" dirty="0" smtClean="0">
                <a:solidFill>
                  <a:srgbClr val="5D6770"/>
                </a:solidFill>
              </a:rPr>
              <a:t>службе: от </a:t>
            </a:r>
            <a:r>
              <a:rPr lang="ru-RU" sz="2000" dirty="0">
                <a:solidFill>
                  <a:srgbClr val="5D6770"/>
                </a:solidFill>
              </a:rPr>
              <a:t>традиционного «</a:t>
            </a:r>
            <a:r>
              <a:rPr lang="ru-RU" sz="2000" dirty="0" err="1">
                <a:solidFill>
                  <a:srgbClr val="5D6770"/>
                </a:solidFill>
              </a:rPr>
              <a:t>начитывания</a:t>
            </a:r>
            <a:r>
              <a:rPr lang="ru-RU" sz="2000" dirty="0">
                <a:solidFill>
                  <a:srgbClr val="5D6770"/>
                </a:solidFill>
              </a:rPr>
              <a:t> лекций» к практико-ориентированному развитию навыков и компетенций госслужащих, включая формирование навыков проектного управления и </a:t>
            </a:r>
            <a:r>
              <a:rPr lang="ru-RU" sz="2000" b="1" dirty="0">
                <a:solidFill>
                  <a:srgbClr val="5D6770"/>
                </a:solidFill>
              </a:rPr>
              <a:t>обеспечение цифровой трансформации органов власти. </a:t>
            </a:r>
            <a:r>
              <a:rPr lang="ru-RU" sz="2000" dirty="0" smtClean="0">
                <a:solidFill>
                  <a:srgbClr val="5D6770"/>
                </a:solidFill>
              </a:rPr>
              <a:t>(Позитивный </a:t>
            </a:r>
            <a:r>
              <a:rPr lang="ru-RU" sz="2000" dirty="0">
                <a:solidFill>
                  <a:srgbClr val="5D6770"/>
                </a:solidFill>
              </a:rPr>
              <a:t>опыт </a:t>
            </a:r>
            <a:r>
              <a:rPr lang="ru-RU" sz="2000" dirty="0" smtClean="0">
                <a:solidFill>
                  <a:srgbClr val="5D6770"/>
                </a:solidFill>
              </a:rPr>
              <a:t>корпораций и </a:t>
            </a:r>
            <a:r>
              <a:rPr lang="ru-RU" sz="2000" dirty="0" err="1" smtClean="0">
                <a:solidFill>
                  <a:srgbClr val="5D6770"/>
                </a:solidFill>
              </a:rPr>
              <a:t>КорпУнив</a:t>
            </a:r>
            <a:r>
              <a:rPr lang="ru-RU" sz="2000" dirty="0" smtClean="0">
                <a:solidFill>
                  <a:srgbClr val="5D6770"/>
                </a:solidFill>
              </a:rPr>
              <a:t>?).</a:t>
            </a:r>
            <a:endParaRPr lang="ru-RU" sz="2000" dirty="0" smtClean="0">
              <a:solidFill>
                <a:srgbClr val="5D677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5D6770"/>
                </a:solidFill>
              </a:rPr>
              <a:t>Максимальный </a:t>
            </a:r>
            <a:r>
              <a:rPr lang="ru-RU" sz="2000" dirty="0">
                <a:solidFill>
                  <a:srgbClr val="5D6770"/>
                </a:solidFill>
              </a:rPr>
              <a:t>эффект </a:t>
            </a:r>
            <a:r>
              <a:rPr lang="ru-RU" sz="2000" dirty="0" smtClean="0">
                <a:solidFill>
                  <a:srgbClr val="5D6770"/>
                </a:solidFill>
              </a:rPr>
              <a:t>может дать </a:t>
            </a:r>
            <a:r>
              <a:rPr lang="ru-RU" sz="2000" dirty="0">
                <a:solidFill>
                  <a:srgbClr val="5D6770"/>
                </a:solidFill>
              </a:rPr>
              <a:t>внедрение целостного кадрового цикла как такового: от кадрового планирования до </a:t>
            </a:r>
            <a:r>
              <a:rPr lang="ru-RU" sz="2000" dirty="0" err="1">
                <a:solidFill>
                  <a:srgbClr val="5D6770"/>
                </a:solidFill>
              </a:rPr>
              <a:t>цифровизации</a:t>
            </a:r>
            <a:r>
              <a:rPr lang="ru-RU" sz="2000" dirty="0">
                <a:solidFill>
                  <a:srgbClr val="5D6770"/>
                </a:solidFill>
              </a:rPr>
              <a:t> всех </a:t>
            </a:r>
            <a:r>
              <a:rPr lang="ru-RU" sz="2000" dirty="0" smtClean="0">
                <a:solidFill>
                  <a:srgbClr val="5D6770"/>
                </a:solidFill>
              </a:rPr>
              <a:t>процессов.</a:t>
            </a:r>
            <a:endParaRPr lang="ru-RU" sz="2000" dirty="0">
              <a:solidFill>
                <a:srgbClr val="5D677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5D677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C01909-12E3-4AD5-A2AE-0196AE5A6897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C8A8E-A3BD-4A97-80C0-632221C2C797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7A4F5B4-0664-4DF2-9784-8CCC68F7C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E90D92-146E-416A-B248-6A92D4122909}"/>
              </a:ext>
            </a:extLst>
          </p:cNvPr>
          <p:cNvSpPr/>
          <p:nvPr/>
        </p:nvSpPr>
        <p:spPr>
          <a:xfrm>
            <a:off x="0" y="4895461"/>
            <a:ext cx="1016000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P.Diamandis</a:t>
            </a:r>
            <a:r>
              <a:rPr lang="en-US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cofounder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are one of the last strongholds of an undigitized, linear sector of humanity, and they are falling behind fast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100" dirty="0"/>
              <a:t>And as decentralized systems, digital disruption, and private sector leadership take the world by storm, traditional forms of government are beginning to fear irrelevance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pPr>
              <a:lnSpc>
                <a:spcPct val="107000"/>
              </a:lnSpc>
            </a:pP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en-US" sz="1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Stonia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/>
              <a:t>over 5,000 e-residents have already established companies within Estonia’s </a:t>
            </a:r>
            <a:r>
              <a:rPr lang="en-US" sz="1100" dirty="0" smtClean="0"/>
              <a:t>jurisdiction</a:t>
            </a:r>
            <a:r>
              <a:rPr lang="ru-RU" sz="1100" dirty="0" smtClean="0"/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E1F438-7E08-4C8F-BA21-E121EA2E303B}"/>
              </a:ext>
            </a:extLst>
          </p:cNvPr>
          <p:cNvSpPr/>
          <p:nvPr/>
        </p:nvSpPr>
        <p:spPr>
          <a:xfrm>
            <a:off x="798283" y="1637211"/>
            <a:ext cx="8602891" cy="356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0" y="990016"/>
            <a:ext cx="8614494" cy="64719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9CAB"/>
                </a:solidFill>
              </a:rPr>
              <a:t>Проблемы</a:t>
            </a:r>
            <a:endParaRPr lang="ru-RU" sz="2800" dirty="0">
              <a:solidFill>
                <a:srgbClr val="009C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82" y="1637211"/>
            <a:ext cx="8614495" cy="34679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5D6770"/>
                </a:solidFill>
              </a:rPr>
              <a:t>Премьер-Министр: </a:t>
            </a: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В</a:t>
            </a:r>
            <a:r>
              <a:rPr lang="ru-RU" dirty="0" smtClean="0">
                <a:solidFill>
                  <a:srgbClr val="5D6770"/>
                </a:solidFill>
              </a:rPr>
              <a:t> </a:t>
            </a:r>
            <a:r>
              <a:rPr lang="ru-RU" dirty="0">
                <a:solidFill>
                  <a:srgbClr val="5D6770"/>
                </a:solidFill>
              </a:rPr>
              <a:t>России существует катастрофический дефицит компетенций в сфере </a:t>
            </a:r>
            <a:r>
              <a:rPr lang="ru-RU" dirty="0" smtClean="0">
                <a:solidFill>
                  <a:srgbClr val="5D6770"/>
                </a:solidFill>
              </a:rPr>
              <a:t>управления</a:t>
            </a:r>
            <a:endParaRPr lang="ru-RU" dirty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1 млн чиновников требуется переучивать</a:t>
            </a:r>
          </a:p>
          <a:p>
            <a:pPr marL="0" indent="0">
              <a:buNone/>
            </a:pPr>
            <a:endParaRPr lang="ru-RU" dirty="0" smtClean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5D6770"/>
                </a:solidFill>
              </a:rPr>
              <a:t>Траектории </a:t>
            </a:r>
            <a:r>
              <a:rPr lang="ru-RU" u="sng" dirty="0">
                <a:solidFill>
                  <a:srgbClr val="5D6770"/>
                </a:solidFill>
              </a:rPr>
              <a:t>развития </a:t>
            </a:r>
            <a:r>
              <a:rPr lang="ru-RU" u="sng" dirty="0" err="1" smtClean="0">
                <a:solidFill>
                  <a:srgbClr val="5D6770"/>
                </a:solidFill>
              </a:rPr>
              <a:t>госуправления</a:t>
            </a:r>
            <a:r>
              <a:rPr lang="ru-RU" u="sng" dirty="0" smtClean="0">
                <a:solidFill>
                  <a:srgbClr val="5D677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D6770"/>
                </a:solidFill>
              </a:rPr>
              <a:t>1</a:t>
            </a:r>
            <a:r>
              <a:rPr lang="ru-RU" dirty="0">
                <a:solidFill>
                  <a:srgbClr val="5D6770"/>
                </a:solidFill>
              </a:rPr>
              <a:t>. Социальные лифты для управленцев – во главе с «Лидерами России</a:t>
            </a:r>
            <a:r>
              <a:rPr lang="ru-RU" dirty="0" smtClean="0">
                <a:solidFill>
                  <a:srgbClr val="5D6770"/>
                </a:solidFill>
              </a:rPr>
              <a:t>»</a:t>
            </a:r>
            <a:endParaRPr lang="ru-RU" dirty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2. Профессиональные конкурсы (отраслевые лифты), в том числе, для управленцев в этих </a:t>
            </a:r>
            <a:r>
              <a:rPr lang="ru-RU" dirty="0" smtClean="0">
                <a:solidFill>
                  <a:srgbClr val="5D6770"/>
                </a:solidFill>
              </a:rPr>
              <a:t>сферах</a:t>
            </a:r>
            <a:endParaRPr lang="ru-RU" dirty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3. Массовые конкурсы в рамках проекта «Равные возможности для каждого</a:t>
            </a:r>
            <a:r>
              <a:rPr lang="ru-RU" dirty="0" smtClean="0">
                <a:solidFill>
                  <a:srgbClr val="5D6770"/>
                </a:solidFill>
              </a:rPr>
              <a:t>»</a:t>
            </a:r>
            <a:endParaRPr lang="ru-RU" dirty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4. Курсы высшего кадрового резерва (школы губернаторов) – для чиновников </a:t>
            </a:r>
            <a:r>
              <a:rPr lang="ru-RU" dirty="0" smtClean="0">
                <a:solidFill>
                  <a:srgbClr val="5D6770"/>
                </a:solidFill>
              </a:rPr>
              <a:t>топ-уровней</a:t>
            </a:r>
            <a:endParaRPr lang="ru-RU" dirty="0">
              <a:solidFill>
                <a:srgbClr val="5D677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5D6770"/>
                </a:solidFill>
              </a:rPr>
              <a:t>5. Цифровая «перезагрузка» </a:t>
            </a:r>
            <a:r>
              <a:rPr lang="ru-RU" dirty="0" smtClean="0">
                <a:solidFill>
                  <a:srgbClr val="5D6770"/>
                </a:solidFill>
              </a:rPr>
              <a:t>чиновничества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D6770"/>
                </a:solidFill>
              </a:rPr>
              <a:t>6</a:t>
            </a:r>
            <a:r>
              <a:rPr lang="ru-RU" dirty="0">
                <a:solidFill>
                  <a:srgbClr val="5D6770"/>
                </a:solidFill>
              </a:rPr>
              <a:t>. Изменение самого содержания чиновничьей работы – «поворот к людям», идея «служения</a:t>
            </a:r>
            <a:r>
              <a:rPr lang="ru-RU" dirty="0" smtClean="0">
                <a:solidFill>
                  <a:srgbClr val="5D6770"/>
                </a:solidFill>
              </a:rPr>
              <a:t>»</a:t>
            </a:r>
            <a:endParaRPr lang="ru-RU" dirty="0">
              <a:solidFill>
                <a:srgbClr val="5D677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C01909-12E3-4AD5-A2AE-0196AE5A6897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C8A8E-A3BD-4A97-80C0-632221C2C797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7A4F5B4-0664-4DF2-9784-8CCC68F7C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038475" y="4743312"/>
            <a:ext cx="6714123" cy="915635"/>
          </a:xfrm>
          <a:prstGeom prst="rect">
            <a:avLst/>
          </a:prstGeom>
          <a:ln>
            <a:solidFill>
              <a:srgbClr val="009CA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3500 государственных и муниципальных </a:t>
            </a:r>
            <a:r>
              <a:rPr lang="ru-RU" sz="1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служащих:</a:t>
            </a:r>
          </a:p>
          <a:p>
            <a:pPr>
              <a:lnSpc>
                <a:spcPct val="107000"/>
              </a:lnSpc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осознают, что они служат обществу, людям.</a:t>
            </a:r>
          </a:p>
          <a:p>
            <a:pPr>
              <a:lnSpc>
                <a:spcPct val="107000"/>
              </a:lnSpc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руководителей не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интересуется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тем, как себя проявил его подчиненный во время прохождения обучения (переподготовки, повышения квалификации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никакой роли в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карьере госслужащего не играет (только обмен опытом и новые контакты)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8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40" y="835634"/>
            <a:ext cx="7992910" cy="46929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Участие университета в селекции элит </a:t>
            </a:r>
            <a:r>
              <a:rPr lang="ru-RU" sz="2800" dirty="0" err="1" smtClean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госуправления</a:t>
            </a:r>
            <a:endParaRPr lang="ru-RU" sz="2800" dirty="0">
              <a:solidFill>
                <a:srgbClr val="009CA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C01909-12E3-4AD5-A2AE-0196AE5A6897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8C8A8E-A3BD-4A97-80C0-632221C2C797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7A4F5B4-0664-4DF2-9784-8CCC68F7C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73950"/>
              </p:ext>
            </p:extLst>
          </p:nvPr>
        </p:nvGraphicFramePr>
        <p:xfrm>
          <a:off x="2867023" y="1304925"/>
          <a:ext cx="6300423" cy="42481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5913">
                  <a:extLst>
                    <a:ext uri="{9D8B030D-6E8A-4147-A177-3AD203B41FA5}">
                      <a16:colId xmlns:a16="http://schemas.microsoft.com/office/drawing/2014/main" val="2961086281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3989193378"/>
                    </a:ext>
                  </a:extLst>
                </a:gridCol>
                <a:gridCol w="1226330">
                  <a:extLst>
                    <a:ext uri="{9D8B030D-6E8A-4147-A177-3AD203B41FA5}">
                      <a16:colId xmlns:a16="http://schemas.microsoft.com/office/drawing/2014/main" val="4065874370"/>
                    </a:ext>
                  </a:extLst>
                </a:gridCol>
                <a:gridCol w="1902267">
                  <a:extLst>
                    <a:ext uri="{9D8B030D-6E8A-4147-A177-3AD203B41FA5}">
                      <a16:colId xmlns:a16="http://schemas.microsoft.com/office/drawing/2014/main" val="860021343"/>
                    </a:ext>
                  </a:extLst>
                </a:gridCol>
              </a:tblGrid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RANK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Университет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СТАТУС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Оценка, Балл.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5735517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МГУЛомоносов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0286441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СПбГУ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5889482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РЭУПлеханов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8949796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4-5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9618710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4-5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МГИМО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162095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МГЮАКутафин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0617674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УрГЮУ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9080144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РАНХиГС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4554488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МГТУБауман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3339995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7787415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11-14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УГНТУ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9010349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11-14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ДагГУ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5310595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11-14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ЮФУ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2436057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11-14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РГАУТимирязев</a:t>
                      </a:r>
                      <a:r>
                        <a:rPr lang="ru-RU" sz="1000" u="none" strike="noStrike" dirty="0">
                          <a:effectLst/>
                        </a:rPr>
                        <a:t>-МСХА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8681809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15-19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СПбГЭУ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5467413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15-19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ННГУЛобачевский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НИУ, 5-100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0899546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15-19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КФУ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Ф, 5-100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3692907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15-19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СФУ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Ф, 5-100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0761008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15-19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МПУ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2578152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НИУ ВШЭ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НИУ, 5-100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9242096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ГУУ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0071145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УрФУ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Ф, 5-100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3187151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Академия ФСБ России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7779949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ВКАМожайский МО РФ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9080047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20-25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КубГУ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4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5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E1F438-7E08-4C8F-BA21-E121EA2E303B}"/>
              </a:ext>
            </a:extLst>
          </p:cNvPr>
          <p:cNvSpPr/>
          <p:nvPr/>
        </p:nvSpPr>
        <p:spPr>
          <a:xfrm>
            <a:off x="798283" y="1637211"/>
            <a:ext cx="8602891" cy="356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182" y="1962603"/>
            <a:ext cx="7959635" cy="3175458"/>
          </a:xfrm>
        </p:spPr>
        <p:txBody>
          <a:bodyPr>
            <a:normAutofit lnSpcReduction="10000"/>
          </a:bodyPr>
          <a:lstStyle/>
          <a:p>
            <a:pPr>
              <a:buClr>
                <a:srgbClr val="009CAB"/>
              </a:buClr>
            </a:pPr>
            <a:r>
              <a:rPr lang="ru-RU" sz="1400" dirty="0" smtClean="0">
                <a:solidFill>
                  <a:srgbClr val="5D6770"/>
                </a:solidFill>
              </a:rPr>
              <a:t>Внесение </a:t>
            </a:r>
            <a:r>
              <a:rPr lang="ru-RU" sz="1400" dirty="0">
                <a:solidFill>
                  <a:srgbClr val="5D6770"/>
                </a:solidFill>
              </a:rPr>
              <a:t>новизны в деятельность ФУМО, повышение качества реализуемых ОП</a:t>
            </a:r>
            <a:endParaRPr lang="en-US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None/>
            </a:pPr>
            <a:endParaRPr lang="ru-RU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D6770"/>
                </a:solidFill>
              </a:rPr>
              <a:t>Формирование </a:t>
            </a:r>
            <a:r>
              <a:rPr lang="ru-RU" sz="1400" dirty="0">
                <a:solidFill>
                  <a:srgbClr val="5D6770"/>
                </a:solidFill>
              </a:rPr>
              <a:t>рейтинга университетов (их подразделений) по нескольким признакам качественности реализуемых ОП по направлению ГМУ</a:t>
            </a:r>
            <a:endParaRPr lang="en-US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None/>
            </a:pPr>
            <a:endParaRPr lang="ru-RU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D6770"/>
                </a:solidFill>
              </a:rPr>
              <a:t>Позиционирование нескольких статусных университетов (и/или их профильных подразделений) </a:t>
            </a:r>
            <a:r>
              <a:rPr lang="en-US" sz="1400" dirty="0">
                <a:solidFill>
                  <a:srgbClr val="5D6770"/>
                </a:solidFill>
              </a:rPr>
              <a:t/>
            </a:r>
            <a:br>
              <a:rPr lang="en-US" sz="1400" dirty="0">
                <a:solidFill>
                  <a:srgbClr val="5D6770"/>
                </a:solidFill>
              </a:rPr>
            </a:br>
            <a:r>
              <a:rPr lang="ru-RU" sz="1400" dirty="0">
                <a:solidFill>
                  <a:srgbClr val="5D6770"/>
                </a:solidFill>
              </a:rPr>
              <a:t>в качестве главных игроков в российском пространстве ВО и </a:t>
            </a:r>
            <a:r>
              <a:rPr lang="en-US" sz="1400" dirty="0">
                <a:solidFill>
                  <a:srgbClr val="5D6770"/>
                </a:solidFill>
              </a:rPr>
              <a:t>R</a:t>
            </a:r>
            <a:r>
              <a:rPr lang="ru-RU" sz="1400" dirty="0">
                <a:solidFill>
                  <a:srgbClr val="5D6770"/>
                </a:solidFill>
              </a:rPr>
              <a:t>&amp;</a:t>
            </a:r>
            <a:r>
              <a:rPr lang="en-US" sz="1400" dirty="0">
                <a:solidFill>
                  <a:srgbClr val="5D6770"/>
                </a:solidFill>
              </a:rPr>
              <a:t>D</a:t>
            </a:r>
            <a:r>
              <a:rPr lang="ru-RU" sz="1400" dirty="0">
                <a:solidFill>
                  <a:srgbClr val="5D6770"/>
                </a:solidFill>
              </a:rPr>
              <a:t> по направлению ГМУ и смежным направлениям</a:t>
            </a:r>
            <a:endParaRPr lang="en-US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None/>
            </a:pPr>
            <a:endParaRPr lang="ru-RU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5D6770"/>
                </a:solidFill>
              </a:rPr>
              <a:t>Активизация дискуссии о необходимости и достаточности общественного заказа на управленцев; </a:t>
            </a:r>
            <a:r>
              <a:rPr lang="en-US" sz="1400" dirty="0">
                <a:solidFill>
                  <a:srgbClr val="5D6770"/>
                </a:solidFill>
              </a:rPr>
              <a:t/>
            </a:r>
            <a:br>
              <a:rPr lang="en-US" sz="1400" dirty="0">
                <a:solidFill>
                  <a:srgbClr val="5D6770"/>
                </a:solidFill>
              </a:rPr>
            </a:br>
            <a:r>
              <a:rPr lang="ru-RU" sz="1400" dirty="0">
                <a:solidFill>
                  <a:srgbClr val="5D6770"/>
                </a:solidFill>
              </a:rPr>
              <a:t>связь с будущим мироустройством; карьеры и селекция элит; ОП ДПО университетов; корпоративные </a:t>
            </a:r>
            <a:r>
              <a:rPr lang="ru-RU" sz="1400" dirty="0" smtClean="0">
                <a:solidFill>
                  <a:srgbClr val="5D6770"/>
                </a:solidFill>
              </a:rPr>
              <a:t>университеты</a:t>
            </a: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rgbClr val="5D6770"/>
                </a:solidFill>
              </a:rPr>
              <a:t>Дигитализация</a:t>
            </a:r>
            <a:endParaRPr lang="ru-RU" sz="1400" dirty="0">
              <a:solidFill>
                <a:srgbClr val="5D677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39604-1450-422D-8378-7C1B1AEEC863}"/>
              </a:ext>
            </a:extLst>
          </p:cNvPr>
          <p:cNvSpPr txBox="1">
            <a:spLocks/>
          </p:cNvSpPr>
          <p:nvPr/>
        </p:nvSpPr>
        <p:spPr>
          <a:xfrm>
            <a:off x="695522" y="847649"/>
            <a:ext cx="5879228" cy="695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ОП ГМУ: цели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576B7E8-7F44-41CF-A95B-8A5C013A0130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20C37F-B223-45FA-9EBC-45BE62CD8C6A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4D82DF-86CD-4CB2-AD58-0FC72572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56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E1F438-7E08-4C8F-BA21-E121EA2E303B}"/>
              </a:ext>
            </a:extLst>
          </p:cNvPr>
          <p:cNvSpPr/>
          <p:nvPr/>
        </p:nvSpPr>
        <p:spPr>
          <a:xfrm>
            <a:off x="798283" y="1637211"/>
            <a:ext cx="8602891" cy="3560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182" y="1844363"/>
            <a:ext cx="8073315" cy="3251206"/>
          </a:xfrm>
        </p:spPr>
        <p:txBody>
          <a:bodyPr>
            <a:noAutofit/>
          </a:bodyPr>
          <a:lstStyle/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Создание и развитие информационно-аналитической системы, концентрирующей все доступные данные о реализуемых ОП </a:t>
            </a:r>
            <a:br>
              <a:rPr lang="ru-RU" sz="1100" dirty="0">
                <a:solidFill>
                  <a:srgbClr val="5D6770"/>
                </a:solidFill>
              </a:rPr>
            </a:br>
            <a:r>
              <a:rPr lang="ru-RU" sz="1100" dirty="0">
                <a:solidFill>
                  <a:srgbClr val="5D6770"/>
                </a:solidFill>
              </a:rPr>
              <a:t>с сервисами, позволяющими всесторонне оценивать эти программы и поддерживать выбор как самих программ потенциальными абитуриентами, так и выбор выпускников программ потенциальными работодателями («Очеловечивание» программ)</a:t>
            </a: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Развитие коммуникаций университетов и их структурных подразделений, реализующих ОП по ГМУ, со всеми заинтересованными сторонами</a:t>
            </a: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Анкетирование администраций вузов, факультетов, администраций ОП: сбор, обработка и </a:t>
            </a:r>
            <a:r>
              <a:rPr lang="ru-RU" sz="1100" dirty="0" smtClean="0">
                <a:solidFill>
                  <a:srgbClr val="5D6770"/>
                </a:solidFill>
              </a:rPr>
              <a:t>анализ количественных данных</a:t>
            </a:r>
            <a:endParaRPr lang="ru-RU" sz="11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Репутационные замеры: сбор, обработка и анализ качественных показателей</a:t>
            </a: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Интервьюирование представителей федеральных, региональных, муниципальных органов управления, госкорпораций, частного бизнеса, профессиональных сообществ: сбор, обработка и анализ проблемной информации</a:t>
            </a: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Разработка публичных материалов по тематике образования и исследований в сфере ГМУ для дальнейших действий </a:t>
            </a:r>
            <a:br>
              <a:rPr lang="ru-RU" sz="1100" dirty="0">
                <a:solidFill>
                  <a:srgbClr val="5D6770"/>
                </a:solidFill>
              </a:rPr>
            </a:br>
            <a:r>
              <a:rPr lang="ru-RU" sz="1100" dirty="0">
                <a:solidFill>
                  <a:srgbClr val="5D6770"/>
                </a:solidFill>
              </a:rPr>
              <a:t>по продвижению темы в массовые аудитории </a:t>
            </a:r>
            <a:r>
              <a:rPr lang="ru-RU" sz="1100" dirty="0" smtClean="0">
                <a:solidFill>
                  <a:srgbClr val="5D6770"/>
                </a:solidFill>
              </a:rPr>
              <a:t>(популяризация)</a:t>
            </a:r>
            <a:endParaRPr lang="ru-RU" sz="11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None/>
            </a:pPr>
            <a:endParaRPr lang="ru-RU" sz="6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5D6770"/>
                </a:solidFill>
              </a:rPr>
              <a:t>Институционализация рэнкинга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39604-1450-422D-8378-7C1B1AEEC863}"/>
              </a:ext>
            </a:extLst>
          </p:cNvPr>
          <p:cNvSpPr txBox="1">
            <a:spLocks/>
          </p:cNvSpPr>
          <p:nvPr/>
        </p:nvSpPr>
        <p:spPr>
          <a:xfrm>
            <a:off x="695522" y="847649"/>
            <a:ext cx="5879228" cy="695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ОП ГМУ: задачи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561FD93-51FA-468F-B49A-51EE1F1507E3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1795BD-5B19-4017-9C26-C4AF2C371EB9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0022D3B-51BB-4EE7-B778-851F690B7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54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E1F438-7E08-4C8F-BA21-E121EA2E303B}"/>
              </a:ext>
            </a:extLst>
          </p:cNvPr>
          <p:cNvSpPr/>
          <p:nvPr/>
        </p:nvSpPr>
        <p:spPr>
          <a:xfrm>
            <a:off x="798283" y="1637210"/>
            <a:ext cx="8602891" cy="3658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183" y="1844363"/>
            <a:ext cx="7970076" cy="3345454"/>
          </a:xfrm>
        </p:spPr>
        <p:txBody>
          <a:bodyPr>
            <a:noAutofit/>
          </a:bodyPr>
          <a:lstStyle/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5D6770"/>
                </a:solidFill>
              </a:rPr>
              <a:t>Развитие связей </a:t>
            </a:r>
            <a:r>
              <a:rPr lang="ru-RU" sz="1300" dirty="0" smtClean="0">
                <a:solidFill>
                  <a:srgbClr val="5D6770"/>
                </a:solidFill>
              </a:rPr>
              <a:t>Академического сообщества в сфере ГМУ с органами управления страной, регионами, поселениями, корпорациями</a:t>
            </a: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5D6770"/>
                </a:solidFill>
              </a:rPr>
              <a:t>ИАС</a:t>
            </a:r>
            <a:r>
              <a:rPr lang="ru-RU" sz="1300" dirty="0">
                <a:solidFill>
                  <a:srgbClr val="5D6770"/>
                </a:solidFill>
              </a:rPr>
              <a:t>, концентрирующей все доступные данные о реализуемых ОП с сервисами, позволяющими всесторонне оценивать эти программы и поддерживать выбор как самих программ потенциальными абитуриентами, так и выбор выпускников программ потенциальными работодателями </a:t>
            </a:r>
            <a:r>
              <a:rPr lang="ru-RU" sz="1300" dirty="0" smtClean="0">
                <a:solidFill>
                  <a:srgbClr val="5D6770"/>
                </a:solidFill>
              </a:rPr>
              <a:t>(органы ГМУ, ГК, возможно бизнес). Частичная интеграция с ЕИСУКС и/или ее будущими вариантами</a:t>
            </a:r>
            <a:endParaRPr lang="ru-RU" sz="1300" dirty="0">
              <a:solidFill>
                <a:srgbClr val="5D6770"/>
              </a:solidFill>
            </a:endParaRPr>
          </a:p>
          <a:p>
            <a:pPr marL="176213" indent="-176213">
              <a:buClr>
                <a:srgbClr val="009CAB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5D6770"/>
                </a:solidFill>
              </a:rPr>
              <a:t>Примерные </a:t>
            </a:r>
            <a:r>
              <a:rPr lang="ru-RU" sz="1300" dirty="0">
                <a:solidFill>
                  <a:srgbClr val="5D6770"/>
                </a:solidFill>
              </a:rPr>
              <a:t>направления деятельности системы:</a:t>
            </a:r>
          </a:p>
          <a:p>
            <a:pPr marL="176213" lvl="0" indent="0">
              <a:buClr>
                <a:srgbClr val="009CAB"/>
              </a:buClr>
              <a:buNone/>
            </a:pPr>
            <a:r>
              <a:rPr lang="ru-RU" sz="1300" dirty="0">
                <a:solidFill>
                  <a:srgbClr val="5D6770"/>
                </a:solidFill>
              </a:rPr>
              <a:t>— Сбор, обработка и анализ количественных, качественных, проблемных данных по реализуемым ОП </a:t>
            </a:r>
          </a:p>
          <a:p>
            <a:pPr marL="176213" lvl="0" indent="0">
              <a:buClr>
                <a:srgbClr val="009CAB"/>
              </a:buClr>
              <a:buNone/>
            </a:pPr>
            <a:r>
              <a:rPr lang="ru-RU" sz="1300" dirty="0">
                <a:solidFill>
                  <a:srgbClr val="5D6770"/>
                </a:solidFill>
              </a:rPr>
              <a:t>— Разработка и дистрибуция тематических он-</a:t>
            </a:r>
            <a:r>
              <a:rPr lang="ru-RU" sz="1300" dirty="0" err="1">
                <a:solidFill>
                  <a:srgbClr val="5D6770"/>
                </a:solidFill>
              </a:rPr>
              <a:t>лайн</a:t>
            </a:r>
            <a:r>
              <a:rPr lang="ru-RU" sz="1300" dirty="0">
                <a:solidFill>
                  <a:srgbClr val="5D6770"/>
                </a:solidFill>
              </a:rPr>
              <a:t> курсов с применением самых современных технологий</a:t>
            </a:r>
          </a:p>
          <a:p>
            <a:pPr marL="176213" indent="0">
              <a:buClr>
                <a:srgbClr val="009CAB"/>
              </a:buClr>
              <a:buNone/>
            </a:pPr>
            <a:r>
              <a:rPr lang="ru-RU" sz="1300" dirty="0">
                <a:solidFill>
                  <a:srgbClr val="5D6770"/>
                </a:solidFill>
              </a:rPr>
              <a:t>— Формирование и развитие экспертной системы по направлению ГМУ, наделение системы элементами </a:t>
            </a:r>
            <a:r>
              <a:rPr lang="en-US" sz="1300" dirty="0">
                <a:solidFill>
                  <a:srgbClr val="5D6770"/>
                </a:solidFill>
              </a:rPr>
              <a:t>Think Tank</a:t>
            </a:r>
            <a:r>
              <a:rPr lang="ru-RU" sz="1300" dirty="0">
                <a:solidFill>
                  <a:srgbClr val="5D6770"/>
                </a:solidFill>
              </a:rPr>
              <a:t> в сфере публичной политики и публичного </a:t>
            </a:r>
            <a:r>
              <a:rPr lang="ru-RU" sz="1300" dirty="0" smtClean="0">
                <a:solidFill>
                  <a:srgbClr val="5D6770"/>
                </a:solidFill>
              </a:rPr>
              <a:t>управления</a:t>
            </a:r>
          </a:p>
          <a:p>
            <a:pPr marL="176213" indent="0">
              <a:buClr>
                <a:srgbClr val="009CAB"/>
              </a:buClr>
              <a:buNone/>
            </a:pPr>
            <a:r>
              <a:rPr lang="ru-RU" sz="1300" dirty="0" smtClean="0">
                <a:solidFill>
                  <a:srgbClr val="5D6770"/>
                </a:solidFill>
              </a:rPr>
              <a:t>- </a:t>
            </a:r>
            <a:r>
              <a:rPr lang="ru-RU" sz="1300" dirty="0" err="1" smtClean="0">
                <a:solidFill>
                  <a:srgbClr val="5D6770"/>
                </a:solidFill>
              </a:rPr>
              <a:t>Цифровизация</a:t>
            </a:r>
            <a:r>
              <a:rPr lang="ru-RU" sz="1300" dirty="0" smtClean="0">
                <a:solidFill>
                  <a:srgbClr val="5D6770"/>
                </a:solidFill>
              </a:rPr>
              <a:t> ОП ГМУ, взаимное «</a:t>
            </a:r>
            <a:r>
              <a:rPr lang="ru-RU" sz="1300" dirty="0" err="1" smtClean="0">
                <a:solidFill>
                  <a:srgbClr val="5D6770"/>
                </a:solidFill>
              </a:rPr>
              <a:t>цифрообогащение</a:t>
            </a:r>
            <a:r>
              <a:rPr lang="ru-RU" sz="1300" dirty="0" smtClean="0">
                <a:solidFill>
                  <a:srgbClr val="5D6770"/>
                </a:solidFill>
              </a:rPr>
              <a:t>» университетов и органов ГМУ вплоть до опытов с применением ИИ в сфере </a:t>
            </a:r>
            <a:r>
              <a:rPr lang="ru-RU" sz="1300" dirty="0" err="1" smtClean="0">
                <a:solidFill>
                  <a:srgbClr val="5D6770"/>
                </a:solidFill>
              </a:rPr>
              <a:t>госуправления</a:t>
            </a:r>
            <a:endParaRPr lang="ru-RU" sz="1300" dirty="0">
              <a:solidFill>
                <a:srgbClr val="5D677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39604-1450-422D-8378-7C1B1AEEC863}"/>
              </a:ext>
            </a:extLst>
          </p:cNvPr>
          <p:cNvSpPr txBox="1">
            <a:spLocks/>
          </p:cNvSpPr>
          <p:nvPr/>
        </p:nvSpPr>
        <p:spPr>
          <a:xfrm>
            <a:off x="695522" y="847649"/>
            <a:ext cx="5879228" cy="695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Развитие системы оценки ОП ГМУ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17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39604-1450-422D-8378-7C1B1AEEC863}"/>
              </a:ext>
            </a:extLst>
          </p:cNvPr>
          <p:cNvSpPr txBox="1">
            <a:spLocks/>
          </p:cNvSpPr>
          <p:nvPr/>
        </p:nvSpPr>
        <p:spPr>
          <a:xfrm>
            <a:off x="695521" y="847649"/>
            <a:ext cx="7981753" cy="69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15990" rtl="0" eaLnBrk="1" latinLnBrk="0" hangingPunct="1">
              <a:spcBef>
                <a:spcPct val="0"/>
              </a:spcBef>
              <a:buNone/>
              <a:defRPr sz="4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Atlas101 PM</a:t>
            </a:r>
          </a:p>
          <a:p>
            <a:pPr algn="l"/>
            <a:r>
              <a:rPr lang="en-US" sz="2000" dirty="0" smtClean="0">
                <a:solidFill>
                  <a:srgbClr val="009CA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rgbClr val="009CAB"/>
                </a:solidFill>
              </a:rPr>
              <a:t>… concepts, topics, and courses taught in leading MPP and MPA programs</a:t>
            </a:r>
            <a:endParaRPr lang="ru-RU" sz="2000" dirty="0">
              <a:solidFill>
                <a:srgbClr val="009CA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35" y="1834342"/>
            <a:ext cx="6486525" cy="3468189"/>
          </a:xfrm>
          <a:prstGeom prst="rect">
            <a:avLst/>
          </a:prstGeom>
          <a:ln w="38100" cap="sq">
            <a:solidFill>
              <a:srgbClr val="009CA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50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316" y="1022949"/>
            <a:ext cx="9023684" cy="7938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009CAB"/>
                </a:solidFill>
              </a:rPr>
              <a:t>Единая информационная система управления кадровым составом (ЕИСУКС)</a:t>
            </a:r>
            <a:br>
              <a:rPr lang="ru-RU" sz="2400" dirty="0">
                <a:solidFill>
                  <a:srgbClr val="009CAB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316" y="1816768"/>
            <a:ext cx="3450389" cy="1737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000" b="1" cap="all" dirty="0" smtClean="0"/>
              <a:t>Открытый контур:</a:t>
            </a:r>
          </a:p>
          <a:p>
            <a:pPr marL="0" lvl="0" indent="0">
              <a:buNone/>
            </a:pPr>
            <a:r>
              <a:rPr lang="ru-RU" sz="1000" dirty="0"/>
              <a:t>Новости – важные события, связанные с гражданской службой;</a:t>
            </a:r>
          </a:p>
          <a:p>
            <a:pPr marL="0" lvl="0" indent="0">
              <a:buNone/>
            </a:pPr>
            <a:r>
              <a:rPr lang="ru-RU" sz="1000" dirty="0"/>
              <a:t>Документы – документы в сфере гражданской службы;</a:t>
            </a:r>
          </a:p>
          <a:p>
            <a:pPr marL="0" lvl="0" indent="0">
              <a:buNone/>
            </a:pPr>
            <a:r>
              <a:rPr lang="ru-RU" sz="1000" dirty="0"/>
              <a:t>Вакансии – информация о вакантных должностях гражданской и муниципальной службы;</a:t>
            </a:r>
          </a:p>
          <a:p>
            <a:pPr marL="0" lvl="0" indent="0">
              <a:buNone/>
            </a:pPr>
            <a:r>
              <a:rPr lang="ru-RU" sz="1000" dirty="0"/>
              <a:t>Аналитика – статистическая и аналитическая информация о гражданской службе;</a:t>
            </a:r>
          </a:p>
          <a:p>
            <a:pPr marL="0" lvl="0" indent="0">
              <a:buNone/>
            </a:pPr>
            <a:r>
              <a:rPr lang="ru-RU" sz="1000" dirty="0"/>
              <a:t>Резерв кадров – информация о федеральном резерве управленческих </a:t>
            </a:r>
            <a:r>
              <a:rPr lang="ru-RU" sz="1000" dirty="0" smtClean="0"/>
              <a:t>кадров</a:t>
            </a:r>
            <a:endParaRPr lang="ru-RU" sz="10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E99AFF-3CB4-437E-BB25-4E9D0FB82429}"/>
              </a:ext>
            </a:extLst>
          </p:cNvPr>
          <p:cNvGrpSpPr/>
          <p:nvPr/>
        </p:nvGrpSpPr>
        <p:grpSpPr>
          <a:xfrm>
            <a:off x="786680" y="289152"/>
            <a:ext cx="8734921" cy="488643"/>
            <a:chOff x="786680" y="289152"/>
            <a:chExt cx="8734921" cy="488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3F46BB-2617-4AB7-8A70-6B63F0FBB0D2}"/>
                </a:ext>
              </a:extLst>
            </p:cNvPr>
            <p:cNvSpPr txBox="1"/>
            <p:nvPr/>
          </p:nvSpPr>
          <p:spPr>
            <a:xfrm>
              <a:off x="7001320" y="340826"/>
              <a:ext cx="2520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cap="all" spc="200" dirty="0">
                  <a:solidFill>
                    <a:srgbClr val="009CA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academia.interfax.ru</a:t>
              </a:r>
              <a:endParaRPr lang="ru-RU" sz="800" cap="all" spc="200" dirty="0">
                <a:solidFill>
                  <a:srgbClr val="009CA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7B75388-8DCD-4E22-8348-AE047DCE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680" y="289152"/>
              <a:ext cx="2443217" cy="488643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441601" y="1419858"/>
            <a:ext cx="5080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cap="all" dirty="0" err="1"/>
              <a:t>ЗАкрытый</a:t>
            </a:r>
            <a:r>
              <a:rPr lang="ru-RU" sz="1000" b="1" cap="all" dirty="0"/>
              <a:t> контур:</a:t>
            </a:r>
          </a:p>
          <a:p>
            <a:pPr lvl="0"/>
            <a:r>
              <a:rPr lang="ru-RU" sz="1000" dirty="0"/>
              <a:t>Формирование штатного расписания;</a:t>
            </a:r>
          </a:p>
          <a:p>
            <a:pPr lvl="0"/>
            <a:r>
              <a:rPr lang="ru-RU" sz="1000" dirty="0"/>
              <a:t>Формирование организационной структуры;</a:t>
            </a:r>
          </a:p>
          <a:p>
            <a:pPr lvl="0"/>
            <a:r>
              <a:rPr lang="ru-RU" sz="1000" dirty="0"/>
              <a:t>Ведение электронных личных дел и учет персональных данных гражданских служащих;</a:t>
            </a:r>
          </a:p>
          <a:p>
            <a:pPr lvl="0"/>
            <a:r>
              <a:rPr lang="ru-RU" sz="1000" dirty="0"/>
              <a:t>Ведение реестра гражданских служащих государственного органа;</a:t>
            </a:r>
          </a:p>
          <a:p>
            <a:pPr lvl="0"/>
            <a:r>
              <a:rPr lang="ru-RU" sz="1000" dirty="0"/>
              <a:t>Проведение конкурса на замещение вакантной должности;</a:t>
            </a:r>
          </a:p>
          <a:p>
            <a:pPr lvl="0"/>
            <a:r>
              <a:rPr lang="ru-RU" sz="1000" dirty="0"/>
              <a:t>Назначение на должность;</a:t>
            </a:r>
          </a:p>
          <a:p>
            <a:pPr lvl="0"/>
            <a:r>
              <a:rPr lang="ru-RU" sz="1000" dirty="0"/>
              <a:t>Перевод на должность в ином государственном органе;</a:t>
            </a:r>
          </a:p>
          <a:p>
            <a:pPr lvl="0"/>
            <a:r>
              <a:rPr lang="ru-RU" sz="1000" dirty="0"/>
              <a:t>Формирование кадрового резерва;</a:t>
            </a:r>
          </a:p>
          <a:p>
            <a:pPr lvl="0"/>
            <a:r>
              <a:rPr lang="ru-RU" sz="1000" dirty="0"/>
              <a:t>Ротация;</a:t>
            </a:r>
          </a:p>
          <a:p>
            <a:pPr lvl="0"/>
            <a:r>
              <a:rPr lang="ru-RU" sz="1000" dirty="0"/>
              <a:t>Увольнение с гражданской службы, расторжение служебного контракта;</a:t>
            </a:r>
          </a:p>
          <a:p>
            <a:pPr lvl="0"/>
            <a:r>
              <a:rPr lang="ru-RU" sz="1000" b="1" dirty="0"/>
              <a:t>Аттестация;</a:t>
            </a:r>
          </a:p>
          <a:p>
            <a:pPr lvl="0"/>
            <a:r>
              <a:rPr lang="ru-RU" sz="1000" b="1" dirty="0"/>
              <a:t>Квалификационный экзамен;</a:t>
            </a:r>
          </a:p>
          <a:p>
            <a:pPr lvl="0"/>
            <a:r>
              <a:rPr lang="ru-RU" sz="1000" dirty="0"/>
              <a:t>Поощрения;</a:t>
            </a:r>
          </a:p>
          <a:p>
            <a:pPr lvl="0"/>
            <a:r>
              <a:rPr lang="ru-RU" sz="1000" dirty="0"/>
              <a:t>Присвоение классных чинов;</a:t>
            </a:r>
          </a:p>
          <a:p>
            <a:pPr lvl="0"/>
            <a:r>
              <a:rPr lang="ru-RU" sz="1000" dirty="0"/>
              <a:t>Отпуска на государственной гражданской службе;</a:t>
            </a:r>
          </a:p>
          <a:p>
            <a:pPr lvl="0"/>
            <a:r>
              <a:rPr lang="ru-RU" sz="1000" dirty="0"/>
              <a:t>Командировки;</a:t>
            </a:r>
          </a:p>
          <a:p>
            <a:pPr lvl="0"/>
            <a:r>
              <a:rPr lang="ru-RU" sz="1000" dirty="0"/>
              <a:t>Учет периодов нетрудоспособности;</a:t>
            </a:r>
          </a:p>
          <a:p>
            <a:pPr lvl="0"/>
            <a:r>
              <a:rPr lang="ru-RU" sz="1000" dirty="0"/>
              <a:t>Диспансеризация;</a:t>
            </a:r>
          </a:p>
          <a:p>
            <a:pPr lvl="0"/>
            <a:r>
              <a:rPr lang="ru-RU" sz="1000" dirty="0"/>
              <a:t>Дисциплинарные взыскания;</a:t>
            </a:r>
          </a:p>
          <a:p>
            <a:pPr lvl="0"/>
            <a:r>
              <a:rPr lang="ru-RU" sz="1000" dirty="0"/>
              <a:t>Служебные удостоверения;</a:t>
            </a:r>
          </a:p>
          <a:p>
            <a:pPr lvl="0"/>
            <a:r>
              <a:rPr lang="ru-RU" sz="1000" dirty="0"/>
              <a:t>Пенсионное обеспечение;</a:t>
            </a:r>
          </a:p>
          <a:p>
            <a:pPr lvl="0"/>
            <a:r>
              <a:rPr lang="ru-RU" sz="1000" dirty="0"/>
              <a:t>Учет информации о социальном обеспечении государственных гражданских служащих и членов их семей</a:t>
            </a:r>
            <a:r>
              <a:rPr lang="ru-RU" sz="1000" dirty="0" smtClean="0"/>
              <a:t>;</a:t>
            </a:r>
          </a:p>
          <a:p>
            <a:pPr lvl="0"/>
            <a:r>
              <a:rPr lang="ru-RU" sz="1000" dirty="0" smtClean="0"/>
              <a:t>…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411" y="3690417"/>
            <a:ext cx="3493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b="1" dirty="0" smtClean="0">
                <a:ea typeface="Times New Roman" panose="02020603050405020304" pitchFamily="18" charset="0"/>
              </a:rPr>
              <a:t>Персональный данные:</a:t>
            </a: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 smtClean="0">
                <a:ea typeface="Times New Roman" panose="02020603050405020304" pitchFamily="18" charset="0"/>
              </a:rPr>
              <a:t>Трудовая </a:t>
            </a:r>
            <a:r>
              <a:rPr lang="ru-RU" sz="1200" dirty="0">
                <a:ea typeface="Times New Roman" panose="02020603050405020304" pitchFamily="18" charset="0"/>
              </a:rPr>
              <a:t>деятельность до замещения должности в государственном </a:t>
            </a:r>
            <a:r>
              <a:rPr lang="ru-RU" sz="1200" dirty="0" smtClean="0">
                <a:ea typeface="Times New Roman" panose="02020603050405020304" pitchFamily="18" charset="0"/>
              </a:rPr>
              <a:t>органе</a:t>
            </a: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 smtClean="0">
                <a:ea typeface="Times New Roman" panose="02020603050405020304" pitchFamily="18" charset="0"/>
              </a:rPr>
              <a:t>Знание </a:t>
            </a:r>
            <a:r>
              <a:rPr lang="ru-RU" sz="1200" dirty="0">
                <a:ea typeface="Times New Roman" panose="02020603050405020304" pitchFamily="18" charset="0"/>
              </a:rPr>
              <a:t>иностранного </a:t>
            </a:r>
            <a:r>
              <a:rPr lang="ru-RU" sz="1200" dirty="0" smtClean="0">
                <a:ea typeface="Times New Roman" panose="02020603050405020304" pitchFamily="18" charset="0"/>
              </a:rPr>
              <a:t>языка</a:t>
            </a:r>
            <a:endParaRPr lang="ru-RU" sz="1200" dirty="0"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 smtClean="0">
                <a:ea typeface="Times New Roman" panose="02020603050405020304" pitchFamily="18" charset="0"/>
              </a:rPr>
              <a:t>Образование</a:t>
            </a: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 smtClean="0">
                <a:ea typeface="Times New Roman" panose="02020603050405020304" pitchFamily="18" charset="0"/>
              </a:rPr>
              <a:t>Послевузовское </a:t>
            </a:r>
            <a:r>
              <a:rPr lang="ru-RU" sz="1200" dirty="0">
                <a:ea typeface="Times New Roman" panose="02020603050405020304" pitchFamily="18" charset="0"/>
              </a:rPr>
              <a:t>профессиональное </a:t>
            </a:r>
            <a:r>
              <a:rPr lang="ru-RU" sz="1200" dirty="0" smtClean="0">
                <a:ea typeface="Times New Roman" panose="02020603050405020304" pitchFamily="18" charset="0"/>
              </a:rPr>
              <a:t>образование</a:t>
            </a: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/>
              <a:t>Повышение квалификации, Профессиональная </a:t>
            </a:r>
            <a:r>
              <a:rPr lang="ru-RU" sz="1200" dirty="0" smtClean="0"/>
              <a:t>переподготовка</a:t>
            </a:r>
          </a:p>
          <a:p>
            <a:pPr lvl="1">
              <a:spcAft>
                <a:spcPts val="0"/>
              </a:spcAft>
              <a:tabLst>
                <a:tab pos="2034540" algn="l"/>
              </a:tabLst>
            </a:pPr>
            <a:r>
              <a:rPr lang="ru-RU" sz="1200" dirty="0" smtClean="0">
                <a:effectLst/>
                <a:ea typeface="Times New Roman" panose="02020603050405020304" pitchFamily="18" charset="0"/>
              </a:rPr>
              <a:t>Награды, чины, …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52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1423</Words>
  <Application>Microsoft Office PowerPoint</Application>
  <PresentationFormat>Произвольный</PresentationFormat>
  <Paragraphs>305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В.Мау. Государственное управление и человеческий капитал</vt:lpstr>
      <vt:lpstr>Проблемы</vt:lpstr>
      <vt:lpstr>Участие университета в селекции элит госуправления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Единая информационная система управления кадровым составом (ЕИСУКС) </vt:lpstr>
      <vt:lpstr>Россия страна возможностей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Interfax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университетов, реализующих бакалаврские программы по направлению Государственное и Муниципальное Управление</dc:title>
  <dc:creator>Алексей Чаплыгин</dc:creator>
  <cp:lastModifiedBy>Алексей Чаплыгин</cp:lastModifiedBy>
  <cp:revision>102</cp:revision>
  <dcterms:created xsi:type="dcterms:W3CDTF">2019-01-09T08:54:26Z</dcterms:created>
  <dcterms:modified xsi:type="dcterms:W3CDTF">2019-05-21T14:04:53Z</dcterms:modified>
</cp:coreProperties>
</file>