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73" r:id="rId2"/>
    <p:sldId id="268" r:id="rId3"/>
    <p:sldId id="264" r:id="rId4"/>
    <p:sldId id="278" r:id="rId5"/>
    <p:sldId id="266" r:id="rId6"/>
    <p:sldId id="259" r:id="rId7"/>
    <p:sldId id="265" r:id="rId8"/>
    <p:sldId id="275" r:id="rId9"/>
    <p:sldId id="271" r:id="rId10"/>
    <p:sldId id="272" r:id="rId11"/>
    <p:sldId id="258" r:id="rId12"/>
    <p:sldId id="276" r:id="rId13"/>
    <p:sldId id="279" r:id="rId14"/>
    <p:sldId id="262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9C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50" d="100"/>
          <a:sy n="150" d="100"/>
        </p:scale>
        <p:origin x="-420" y="14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9DF6E9-ABCA-4DCD-96BB-1151BFB970D2}" type="datetimeFigureOut">
              <a:rPr lang="ru-RU" smtClean="0"/>
              <a:t>21.03.2018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0264A7-EC5C-4275-B031-2BE0FCED81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17408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4D2B97-3848-4CD7-BD5D-B158CF17A98E}" type="datetimeFigureOut">
              <a:rPr lang="ru-RU" smtClean="0"/>
              <a:t>21.03.2018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A0DF5F-ED3E-4D08-815F-8CFC319A9A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04012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962520-08E8-4EE0-88B9-024E8885AE5B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01014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8C526-7167-4372-9FFC-B467A0D8CB08}" type="datetimeFigureOut">
              <a:rPr lang="ru-RU" smtClean="0"/>
              <a:t>21.03.2018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D8E65-1320-4A96-82BE-A195F9E73E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071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8C526-7167-4372-9FFC-B467A0D8CB08}" type="datetimeFigureOut">
              <a:rPr lang="ru-RU" smtClean="0"/>
              <a:t>21.03.2018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D8E65-1320-4A96-82BE-A195F9E73E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84253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8C526-7167-4372-9FFC-B467A0D8CB08}" type="datetimeFigureOut">
              <a:rPr lang="ru-RU" smtClean="0"/>
              <a:t>21.03.2018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D8E65-1320-4A96-82BE-A195F9E73E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87528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5862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2338" y="1981200"/>
            <a:ext cx="3815862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377BB29D-65D3-43EB-8C45-CF4BD3DF90F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065673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8C526-7167-4372-9FFC-B467A0D8CB08}" type="datetimeFigureOut">
              <a:rPr lang="ru-RU" smtClean="0"/>
              <a:t>21.03.2018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D8E65-1320-4A96-82BE-A195F9E73E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7219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8C526-7167-4372-9FFC-B467A0D8CB08}" type="datetimeFigureOut">
              <a:rPr lang="ru-RU" smtClean="0"/>
              <a:t>21.03.2018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D8E65-1320-4A96-82BE-A195F9E73E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42617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8C526-7167-4372-9FFC-B467A0D8CB08}" type="datetimeFigureOut">
              <a:rPr lang="ru-RU" smtClean="0"/>
              <a:t>21.03.2018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D8E65-1320-4A96-82BE-A195F9E73E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6316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8C526-7167-4372-9FFC-B467A0D8CB08}" type="datetimeFigureOut">
              <a:rPr lang="ru-RU" smtClean="0"/>
              <a:t>21.03.2018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D8E65-1320-4A96-82BE-A195F9E73E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44348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8C526-7167-4372-9FFC-B467A0D8CB08}" type="datetimeFigureOut">
              <a:rPr lang="ru-RU" smtClean="0"/>
              <a:t>21.03.2018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D8E65-1320-4A96-82BE-A195F9E73E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96161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8C526-7167-4372-9FFC-B467A0D8CB08}" type="datetimeFigureOut">
              <a:rPr lang="ru-RU" smtClean="0"/>
              <a:t>21.03.2018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D8E65-1320-4A96-82BE-A195F9E73E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780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8C526-7167-4372-9FFC-B467A0D8CB08}" type="datetimeFigureOut">
              <a:rPr lang="ru-RU" smtClean="0"/>
              <a:t>21.03.2018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D8E65-1320-4A96-82BE-A195F9E73E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04293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8C526-7167-4372-9FFC-B467A0D8CB08}" type="datetimeFigureOut">
              <a:rPr lang="ru-RU" smtClean="0"/>
              <a:t>21.03.2018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D8E65-1320-4A96-82BE-A195F9E73E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85318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F8C526-7167-4372-9FFC-B467A0D8CB08}" type="datetimeFigureOut">
              <a:rPr lang="ru-RU" smtClean="0"/>
              <a:t>21.03.2018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FD8E65-1320-4A96-82BE-A195F9E73E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70329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1628800"/>
            <a:ext cx="9144000" cy="2481921"/>
          </a:xfrm>
          <a:prstGeom prst="rect">
            <a:avLst/>
          </a:prstGeom>
          <a:solidFill>
            <a:srgbClr val="0079C1"/>
          </a:solidFill>
          <a:ln>
            <a:solidFill>
              <a:srgbClr val="0079C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2400" dirty="0">
              <a:solidFill>
                <a:srgbClr val="3399FF"/>
              </a:solidFill>
            </a:endParaRPr>
          </a:p>
        </p:txBody>
      </p:sp>
      <p:sp>
        <p:nvSpPr>
          <p:cNvPr id="15362" name="TextBox 4"/>
          <p:cNvSpPr txBox="1">
            <a:spLocks noChangeArrowheads="1"/>
          </p:cNvSpPr>
          <p:nvPr/>
        </p:nvSpPr>
        <p:spPr bwMode="auto">
          <a:xfrm>
            <a:off x="268555" y="1715598"/>
            <a:ext cx="864235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3600" dirty="0" smtClean="0">
                <a:solidFill>
                  <a:schemeClr val="bg1"/>
                </a:solidFill>
                <a:latin typeface="Arial Black" pitchFamily="34" charset="0"/>
              </a:rPr>
              <a:t>Современное </a:t>
            </a:r>
          </a:p>
          <a:p>
            <a:pPr algn="ctr"/>
            <a:r>
              <a:rPr lang="ru-RU" sz="3600" dirty="0" smtClean="0">
                <a:solidFill>
                  <a:schemeClr val="bg1"/>
                </a:solidFill>
                <a:latin typeface="Arial Black" pitchFamily="34" charset="0"/>
              </a:rPr>
              <a:t>бизнес-образование </a:t>
            </a:r>
          </a:p>
          <a:p>
            <a:pPr algn="ctr"/>
            <a:r>
              <a:rPr lang="ru-RU" sz="3600" dirty="0" smtClean="0">
                <a:solidFill>
                  <a:schemeClr val="bg1"/>
                </a:solidFill>
                <a:latin typeface="Arial Black" pitchFamily="34" charset="0"/>
              </a:rPr>
              <a:t>как </a:t>
            </a:r>
            <a:r>
              <a:rPr lang="ru-RU" sz="3600" dirty="0">
                <a:solidFill>
                  <a:schemeClr val="bg1"/>
                </a:solidFill>
                <a:latin typeface="Arial Black" pitchFamily="34" charset="0"/>
              </a:rPr>
              <a:t>системная инновация </a:t>
            </a:r>
          </a:p>
        </p:txBody>
      </p:sp>
      <p:sp>
        <p:nvSpPr>
          <p:cNvPr id="73732" name="TextBox 5"/>
          <p:cNvSpPr txBox="1">
            <a:spLocks noChangeArrowheads="1"/>
          </p:cNvSpPr>
          <p:nvPr/>
        </p:nvSpPr>
        <p:spPr bwMode="auto">
          <a:xfrm>
            <a:off x="214313" y="6308725"/>
            <a:ext cx="449262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cs typeface="Arial" charset="0"/>
              </a:rPr>
              <a:t>v </a:t>
            </a:r>
            <a:r>
              <a:rPr lang="ru-RU" sz="1600">
                <a:cs typeface="Arial" charset="0"/>
              </a:rPr>
              <a:t>3</a:t>
            </a:r>
          </a:p>
        </p:txBody>
      </p:sp>
      <p:pic>
        <p:nvPicPr>
          <p:cNvPr id="73733" name="Picture 8" descr="LINK-logo-FULL-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20072" y="120270"/>
            <a:ext cx="3665736" cy="12459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3735" name="Picture 4" descr="C:\Users\andreyv\Downloads\Старое\Картинки\strategy_m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4114800"/>
            <a:ext cx="91440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2415716" y="4549499"/>
            <a:ext cx="5608712" cy="17526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None/>
            </a:pPr>
            <a:r>
              <a:rPr lang="ru-RU" altLang="ru-RU" sz="2800" dirty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  <a:t>С.А. </a:t>
            </a:r>
            <a:r>
              <a:rPr lang="ru-RU" altLang="ru-RU" sz="2800" dirty="0" err="1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  <a:t>Щенников</a:t>
            </a:r>
            <a:endParaRPr lang="ru-RU" altLang="ru-RU" sz="2800" dirty="0">
              <a:solidFill>
                <a:schemeClr val="tx2">
                  <a:lumMod val="75000"/>
                </a:schemeClr>
              </a:solidFill>
              <a:latin typeface="Arial Black" pitchFamily="34" charset="0"/>
            </a:endParaRPr>
          </a:p>
          <a:p>
            <a:pPr marL="0" indent="0" algn="ctr">
              <a:buNone/>
            </a:pPr>
            <a:r>
              <a:rPr lang="ru-RU" altLang="ru-RU" sz="2800" dirty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  <a:t>Ректор МИМ ЛИНК</a:t>
            </a:r>
          </a:p>
          <a:p>
            <a:pPr marL="0" indent="0" algn="ctr">
              <a:buNone/>
            </a:pPr>
            <a:r>
              <a:rPr lang="ru-RU" altLang="ru-RU" sz="2800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  <a:t>2018 </a:t>
            </a:r>
            <a:r>
              <a:rPr lang="ru-RU" altLang="ru-RU" sz="2800" dirty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  <a:t>г.</a:t>
            </a:r>
          </a:p>
        </p:txBody>
      </p:sp>
    </p:spTree>
    <p:extLst>
      <p:ext uri="{BB962C8B-B14F-4D97-AF65-F5344CB8AC3E}">
        <p14:creationId xmlns:p14="http://schemas.microsoft.com/office/powerpoint/2010/main" val="1369632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Oval 2"/>
          <p:cNvSpPr>
            <a:spLocks noChangeArrowheads="1"/>
          </p:cNvSpPr>
          <p:nvPr/>
        </p:nvSpPr>
        <p:spPr bwMode="auto">
          <a:xfrm rot="1500000">
            <a:off x="1131138" y="2854477"/>
            <a:ext cx="4167188" cy="1770063"/>
          </a:xfrm>
          <a:prstGeom prst="ellipse">
            <a:avLst/>
          </a:prstGeom>
          <a:gradFill>
            <a:gsLst>
              <a:gs pos="0">
                <a:schemeClr val="accent1">
                  <a:tint val="50000"/>
                  <a:satMod val="300000"/>
                  <a:alpha val="54000"/>
                </a:schemeClr>
              </a:gs>
              <a:gs pos="35000">
                <a:schemeClr val="accent1">
                  <a:tint val="37000"/>
                  <a:satMod val="300000"/>
                  <a:alpha val="53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</a:gradFill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endParaRPr lang="ru-RU"/>
          </a:p>
        </p:txBody>
      </p:sp>
      <p:sp>
        <p:nvSpPr>
          <p:cNvPr id="13315" name="Oval 3"/>
          <p:cNvSpPr>
            <a:spLocks noChangeArrowheads="1"/>
          </p:cNvSpPr>
          <p:nvPr/>
        </p:nvSpPr>
        <p:spPr bwMode="auto">
          <a:xfrm rot="20100000">
            <a:off x="3745552" y="2854272"/>
            <a:ext cx="4168775" cy="1770063"/>
          </a:xfrm>
          <a:prstGeom prst="ellipse">
            <a:avLst/>
          </a:prstGeom>
          <a:gradFill>
            <a:gsLst>
              <a:gs pos="0">
                <a:schemeClr val="accent1">
                  <a:tint val="50000"/>
                  <a:satMod val="300000"/>
                  <a:alpha val="54000"/>
                </a:schemeClr>
              </a:gs>
              <a:gs pos="35000">
                <a:schemeClr val="accent1">
                  <a:tint val="37000"/>
                  <a:satMod val="300000"/>
                  <a:alpha val="53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</a:gradFill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endParaRPr lang="ru-RU"/>
          </a:p>
        </p:txBody>
      </p:sp>
      <p:sp>
        <p:nvSpPr>
          <p:cNvPr id="13316" name="Oval 4"/>
          <p:cNvSpPr>
            <a:spLocks noChangeArrowheads="1"/>
          </p:cNvSpPr>
          <p:nvPr/>
        </p:nvSpPr>
        <p:spPr bwMode="auto">
          <a:xfrm>
            <a:off x="3378820" y="1268760"/>
            <a:ext cx="2273300" cy="3657600"/>
          </a:xfrm>
          <a:prstGeom prst="ellipse">
            <a:avLst/>
          </a:prstGeom>
          <a:gradFill>
            <a:gsLst>
              <a:gs pos="0">
                <a:schemeClr val="accent1">
                  <a:tint val="50000"/>
                  <a:satMod val="300000"/>
                  <a:alpha val="19000"/>
                </a:schemeClr>
              </a:gs>
              <a:gs pos="35000">
                <a:schemeClr val="accent1">
                  <a:tint val="37000"/>
                  <a:satMod val="300000"/>
                  <a:alpha val="50000"/>
                </a:schemeClr>
              </a:gs>
              <a:gs pos="100000">
                <a:schemeClr val="accent1">
                  <a:tint val="15000"/>
                  <a:satMod val="350000"/>
                  <a:alpha val="63000"/>
                </a:schemeClr>
              </a:gs>
            </a:gsLst>
          </a:gradFill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endParaRPr lang="ru-RU"/>
          </a:p>
        </p:txBody>
      </p:sp>
      <p:sp>
        <p:nvSpPr>
          <p:cNvPr id="13317" name="Oval 5"/>
          <p:cNvSpPr>
            <a:spLocks noChangeArrowheads="1"/>
          </p:cNvSpPr>
          <p:nvPr/>
        </p:nvSpPr>
        <p:spPr bwMode="auto">
          <a:xfrm>
            <a:off x="3851895" y="3747010"/>
            <a:ext cx="1327150" cy="1062038"/>
          </a:xfrm>
          <a:prstGeom prst="ellipse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ru-RU"/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4211960" y="1354310"/>
            <a:ext cx="2409825" cy="707886"/>
          </a:xfrm>
          <a:prstGeom prst="rect">
            <a:avLst/>
          </a:prstGeom>
          <a:noFill/>
          <a:ln w="9525">
            <a:solidFill>
              <a:srgbClr val="1F05BB"/>
            </a:solidFill>
            <a:miter lim="800000"/>
            <a:headEnd/>
            <a:tailEnd/>
          </a:ln>
          <a:effectLst>
            <a:outerShdw dist="89803" dir="2700000" algn="ctr" rotWithShape="0">
              <a:srgbClr val="000099">
                <a:alpha val="0"/>
              </a:srgbClr>
            </a:outerShdw>
          </a:effectLst>
        </p:spPr>
        <p:txBody>
          <a:bodyPr lIns="18000" rIns="18000"/>
          <a:lstStyle>
            <a:defPPr>
              <a:defRPr lang="ru-RU"/>
            </a:defPPr>
            <a:lvl1pPr algn="ctr" eaLnBrk="0" hangingPunct="0">
              <a:defRPr sz="2000" b="1">
                <a:solidFill>
                  <a:srgbClr val="1F05BB"/>
                </a:solidFill>
              </a:defRPr>
            </a:lvl1pPr>
          </a:lstStyle>
          <a:p>
            <a:r>
              <a:rPr lang="ru-RU" altLang="ru-RU" dirty="0"/>
              <a:t>Управленческие технологии</a:t>
            </a:r>
          </a:p>
        </p:txBody>
      </p:sp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6228184" y="2992396"/>
            <a:ext cx="2713037" cy="1015663"/>
          </a:xfrm>
          <a:prstGeom prst="rect">
            <a:avLst/>
          </a:prstGeom>
          <a:noFill/>
          <a:ln w="9525">
            <a:solidFill>
              <a:srgbClr val="1F05BB"/>
            </a:solidFill>
            <a:miter lim="800000"/>
            <a:headEnd/>
            <a:tailEnd/>
          </a:ln>
          <a:effectLst>
            <a:outerShdw dist="89803" dir="2700000" algn="ctr" rotWithShape="0">
              <a:srgbClr val="000099">
                <a:alpha val="0"/>
              </a:srgbClr>
            </a:outerShdw>
          </a:effectLst>
        </p:spPr>
        <p:txBody>
          <a:bodyPr lIns="18000" rIns="18000"/>
          <a:lstStyle>
            <a:defPPr>
              <a:defRPr lang="ru-RU"/>
            </a:defPPr>
            <a:lvl1pPr algn="ctr" eaLnBrk="0" hangingPunct="0">
              <a:defRPr sz="2000" b="1">
                <a:solidFill>
                  <a:srgbClr val="1F05BB"/>
                </a:solidFill>
              </a:defRPr>
            </a:lvl1pPr>
          </a:lstStyle>
          <a:p>
            <a:r>
              <a:rPr lang="ru-RU" altLang="ru-RU" dirty="0"/>
              <a:t>Информационно-коммуникационные технологии</a:t>
            </a:r>
          </a:p>
        </p:txBody>
      </p:sp>
      <p:sp>
        <p:nvSpPr>
          <p:cNvPr id="13320" name="Text Box 8"/>
          <p:cNvSpPr txBox="1">
            <a:spLocks noChangeArrowheads="1"/>
          </p:cNvSpPr>
          <p:nvPr/>
        </p:nvSpPr>
        <p:spPr bwMode="auto">
          <a:xfrm>
            <a:off x="232041" y="3290331"/>
            <a:ext cx="2373313" cy="707886"/>
          </a:xfrm>
          <a:prstGeom prst="rect">
            <a:avLst/>
          </a:prstGeom>
          <a:noFill/>
          <a:ln w="9525">
            <a:solidFill>
              <a:srgbClr val="1F05BB"/>
            </a:solidFill>
            <a:miter lim="800000"/>
            <a:headEnd/>
            <a:tailEnd/>
          </a:ln>
          <a:effectLst>
            <a:outerShdw dist="89803" dir="2700000" algn="ctr" rotWithShape="0">
              <a:srgbClr val="000099">
                <a:alpha val="0"/>
              </a:srgbClr>
            </a:outerShdw>
          </a:effectLst>
        </p:spPr>
        <p:txBody>
          <a:bodyPr lIns="18000" rIns="18000"/>
          <a:lstStyle>
            <a:defPPr>
              <a:defRPr lang="ru-RU"/>
            </a:defPPr>
            <a:lvl1pPr algn="ctr" eaLnBrk="0" hangingPunct="0">
              <a:defRPr sz="2000" b="1">
                <a:solidFill>
                  <a:srgbClr val="1F05BB"/>
                </a:solidFill>
              </a:defRPr>
            </a:lvl1pPr>
          </a:lstStyle>
          <a:p>
            <a:r>
              <a:rPr lang="ru-RU" altLang="ru-RU" dirty="0"/>
              <a:t>Педагогические технологии</a:t>
            </a:r>
          </a:p>
        </p:txBody>
      </p:sp>
      <p:sp>
        <p:nvSpPr>
          <p:cNvPr id="13321" name="AutoShape 9"/>
          <p:cNvSpPr>
            <a:spLocks noChangeArrowheads="1"/>
          </p:cNvSpPr>
          <p:nvPr/>
        </p:nvSpPr>
        <p:spPr bwMode="auto">
          <a:xfrm>
            <a:off x="3198544" y="5301208"/>
            <a:ext cx="2878138" cy="758825"/>
          </a:xfrm>
          <a:prstGeom prst="wedgeRoundRectCallout">
            <a:avLst>
              <a:gd name="adj1" fmla="val 1671"/>
              <a:gd name="adj2" fmla="val -132396"/>
              <a:gd name="adj3" fmla="val 16667"/>
            </a:avLst>
          </a:prstGeom>
          <a:noFill/>
          <a:ln w="9525">
            <a:solidFill>
              <a:srgbClr val="1F05BB"/>
            </a:solidFill>
            <a:miter lim="800000"/>
            <a:headEnd/>
            <a:tailEnd/>
          </a:ln>
          <a:effectLst>
            <a:outerShdw dist="89803" dir="2700000" algn="ctr" rotWithShape="0">
              <a:srgbClr val="000099">
                <a:alpha val="0"/>
              </a:srgbClr>
            </a:outerShdw>
          </a:effectLst>
        </p:spPr>
        <p:txBody>
          <a:bodyPr lIns="18000" rIns="18000"/>
          <a:lstStyle/>
          <a:p>
            <a:pPr algn="ctr" eaLnBrk="0" hangingPunct="0"/>
            <a:r>
              <a:rPr lang="ru-RU" altLang="ru-RU" sz="2000" b="1" dirty="0">
                <a:solidFill>
                  <a:srgbClr val="1F05BB"/>
                </a:solidFill>
              </a:rPr>
              <a:t>Образовательный процесс</a:t>
            </a:r>
          </a:p>
        </p:txBody>
      </p:sp>
      <p:sp>
        <p:nvSpPr>
          <p:cNvPr id="13322" name="Rectangle 10"/>
          <p:cNvSpPr>
            <a:spLocks noChangeArrowheads="1"/>
          </p:cNvSpPr>
          <p:nvPr/>
        </p:nvSpPr>
        <p:spPr bwMode="auto">
          <a:xfrm>
            <a:off x="-25793" y="6873"/>
            <a:ext cx="5235575" cy="1052736"/>
          </a:xfrm>
          <a:prstGeom prst="rect">
            <a:avLst/>
          </a:prstGeom>
          <a:solidFill>
            <a:srgbClr val="0079C1"/>
          </a:solidFill>
          <a:ln w="25400" algn="ctr">
            <a:solidFill>
              <a:srgbClr val="0079C1"/>
            </a:solidFill>
            <a:miter lim="800000"/>
            <a:headEnd/>
            <a:tailEnd/>
          </a:ln>
        </p:spPr>
        <p:txBody>
          <a:bodyPr vert="horz" lIns="378000" tIns="45720" rIns="91440" bIns="45720" rtlCol="0" anchor="ctr">
            <a:no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800" b="1" dirty="0">
                <a:solidFill>
                  <a:schemeClr val="bg1"/>
                </a:solidFill>
              </a:rPr>
              <a:t>Идея синтеза трех технологий </a:t>
            </a:r>
            <a:br>
              <a:rPr lang="ru-RU" altLang="ru-RU" sz="2800" b="1" dirty="0">
                <a:solidFill>
                  <a:schemeClr val="bg1"/>
                </a:solidFill>
              </a:rPr>
            </a:br>
            <a:r>
              <a:rPr lang="ru-RU" altLang="ru-RU" sz="2800" b="1" dirty="0">
                <a:solidFill>
                  <a:schemeClr val="bg1"/>
                </a:solidFill>
              </a:rPr>
              <a:t>в системе ОДО</a:t>
            </a:r>
          </a:p>
        </p:txBody>
      </p:sp>
      <p:pic>
        <p:nvPicPr>
          <p:cNvPr id="12" name="Picture 1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18338" y="261938"/>
            <a:ext cx="1690687" cy="573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 Box 65"/>
          <p:cNvSpPr txBox="1">
            <a:spLocks noChangeArrowheads="1"/>
          </p:cNvSpPr>
          <p:nvPr/>
        </p:nvSpPr>
        <p:spPr bwMode="auto">
          <a:xfrm>
            <a:off x="184639" y="6553200"/>
            <a:ext cx="21277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1400" b="1" dirty="0">
                <a:sym typeface="Symbol" pitchFamily="18" charset="2"/>
              </a:rPr>
              <a:t></a:t>
            </a:r>
            <a:r>
              <a:rPr lang="ru-RU" altLang="ru-RU" sz="1400" b="1" dirty="0"/>
              <a:t> МИМ ЛИНК, </a:t>
            </a:r>
            <a:r>
              <a:rPr lang="ru-RU" altLang="ru-RU" sz="1400" b="1" dirty="0" smtClean="0"/>
              <a:t>2018</a:t>
            </a:r>
            <a:endParaRPr lang="ru-RU" altLang="ru-RU" sz="1400" b="1" dirty="0"/>
          </a:p>
        </p:txBody>
      </p:sp>
    </p:spTree>
    <p:extLst>
      <p:ext uri="{BB962C8B-B14F-4D97-AF65-F5344CB8AC3E}">
        <p14:creationId xmlns:p14="http://schemas.microsoft.com/office/powerpoint/2010/main" val="36427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358"/>
            <a:ext cx="6444762" cy="1181394"/>
          </a:xfrm>
          <a:solidFill>
            <a:srgbClr val="0079C1"/>
          </a:solidFill>
          <a:ln w="25400" algn="ctr">
            <a:solidFill>
              <a:srgbClr val="0079C1"/>
            </a:solidFill>
            <a:miter lim="800000"/>
            <a:headEnd/>
            <a:tailEnd/>
          </a:ln>
          <a:extLst/>
        </p:spPr>
        <p:txBody>
          <a:bodyPr vert="horz" lIns="378000" tIns="45720" rIns="91440" bIns="45720" rtlCol="0" anchor="ctr">
            <a:normAutofit/>
          </a:bodyPr>
          <a:lstStyle/>
          <a:p>
            <a:pPr algn="l" fontAlgn="base">
              <a:spcAft>
                <a:spcPct val="0"/>
              </a:spcAft>
            </a:pPr>
            <a:r>
              <a:rPr lang="ru-RU" altLang="ru-RU" sz="2800" b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Взаимовлияние развития бизнеса и образования</a:t>
            </a:r>
          </a:p>
        </p:txBody>
      </p:sp>
      <p:grpSp>
        <p:nvGrpSpPr>
          <p:cNvPr id="68611" name="Group 3"/>
          <p:cNvGrpSpPr>
            <a:grpSpLocks/>
          </p:cNvGrpSpPr>
          <p:nvPr/>
        </p:nvGrpSpPr>
        <p:grpSpPr bwMode="auto">
          <a:xfrm>
            <a:off x="2132185" y="1433423"/>
            <a:ext cx="4572000" cy="4572000"/>
            <a:chOff x="1344" y="864"/>
            <a:chExt cx="2880" cy="2880"/>
          </a:xfrm>
        </p:grpSpPr>
        <p:sp>
          <p:nvSpPr>
            <p:cNvPr id="68616" name="Rectangle 8"/>
            <p:cNvSpPr>
              <a:spLocks noChangeArrowheads="1"/>
            </p:cNvSpPr>
            <p:nvPr/>
          </p:nvSpPr>
          <p:spPr bwMode="auto">
            <a:xfrm>
              <a:off x="2016" y="3408"/>
              <a:ext cx="192" cy="19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8617" name="Oval 9"/>
            <p:cNvSpPr>
              <a:spLocks noChangeArrowheads="1"/>
            </p:cNvSpPr>
            <p:nvPr/>
          </p:nvSpPr>
          <p:spPr bwMode="auto">
            <a:xfrm>
              <a:off x="1344" y="1846"/>
              <a:ext cx="1728" cy="912"/>
            </a:xfrm>
            <a:prstGeom prst="ellipse">
              <a:avLst/>
            </a:prstGeom>
            <a:noFill/>
            <a:ln w="19050">
              <a:solidFill>
                <a:srgbClr val="0000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8618" name="Oval 10"/>
            <p:cNvSpPr>
              <a:spLocks noChangeArrowheads="1"/>
            </p:cNvSpPr>
            <p:nvPr/>
          </p:nvSpPr>
          <p:spPr bwMode="auto">
            <a:xfrm>
              <a:off x="2496" y="1846"/>
              <a:ext cx="1728" cy="912"/>
            </a:xfrm>
            <a:prstGeom prst="ellipse">
              <a:avLst/>
            </a:prstGeom>
            <a:noFill/>
            <a:ln w="19050">
              <a:solidFill>
                <a:srgbClr val="0000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8619" name="Text Box 11"/>
            <p:cNvSpPr txBox="1">
              <a:spLocks noChangeArrowheads="1"/>
            </p:cNvSpPr>
            <p:nvPr/>
          </p:nvSpPr>
          <p:spPr bwMode="auto">
            <a:xfrm>
              <a:off x="1405" y="1982"/>
              <a:ext cx="1152" cy="6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ru-RU" altLang="ru-RU" sz="1400" b="1" dirty="0">
                  <a:latin typeface="Arial" charset="0"/>
                </a:rPr>
                <a:t>Педагогическая (</a:t>
              </a:r>
              <a:r>
                <a:rPr lang="ru-RU" altLang="ru-RU" sz="1400" b="1" dirty="0" err="1">
                  <a:latin typeface="Arial" charset="0"/>
                </a:rPr>
                <a:t>андрагогическая</a:t>
              </a:r>
              <a:r>
                <a:rPr lang="ru-RU" altLang="ru-RU" sz="1400" b="1" dirty="0">
                  <a:latin typeface="Arial" charset="0"/>
                </a:rPr>
                <a:t>) деятельность</a:t>
              </a:r>
            </a:p>
            <a:p>
              <a:pPr algn="ctr" eaLnBrk="1" hangingPunct="1">
                <a:spcBef>
                  <a:spcPct val="50000"/>
                </a:spcBef>
              </a:pPr>
              <a:r>
                <a:rPr lang="ru-RU" altLang="ru-RU" sz="1400" b="1" dirty="0">
                  <a:solidFill>
                    <a:srgbClr val="990000"/>
                  </a:solidFill>
                  <a:latin typeface="Arial" charset="0"/>
                </a:rPr>
                <a:t>образование</a:t>
              </a:r>
            </a:p>
          </p:txBody>
        </p:sp>
        <p:sp>
          <p:nvSpPr>
            <p:cNvPr id="68620" name="Text Box 12"/>
            <p:cNvSpPr txBox="1">
              <a:spLocks noChangeArrowheads="1"/>
            </p:cNvSpPr>
            <p:nvPr/>
          </p:nvSpPr>
          <p:spPr bwMode="auto">
            <a:xfrm>
              <a:off x="2976" y="1979"/>
              <a:ext cx="1104" cy="6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ru-RU" altLang="ru-RU" sz="1400" b="1">
                  <a:latin typeface="Arial" charset="0"/>
                </a:rPr>
                <a:t>Организационная </a:t>
              </a:r>
              <a:br>
                <a:rPr lang="ru-RU" altLang="ru-RU" sz="1400" b="1">
                  <a:latin typeface="Arial" charset="0"/>
                </a:rPr>
              </a:br>
              <a:r>
                <a:rPr lang="ru-RU" altLang="ru-RU" sz="1400" b="1">
                  <a:latin typeface="Arial" charset="0"/>
                </a:rPr>
                <a:t>деятельность</a:t>
              </a:r>
              <a:br>
                <a:rPr lang="ru-RU" altLang="ru-RU" sz="1400" b="1">
                  <a:latin typeface="Arial" charset="0"/>
                </a:rPr>
              </a:br>
              <a:endParaRPr lang="ru-RU" altLang="ru-RU" sz="1400" b="1">
                <a:latin typeface="Arial" charset="0"/>
              </a:endParaRPr>
            </a:p>
            <a:p>
              <a:pPr algn="ctr" eaLnBrk="1" hangingPunct="1">
                <a:spcBef>
                  <a:spcPct val="50000"/>
                </a:spcBef>
              </a:pPr>
              <a:r>
                <a:rPr lang="ru-RU" altLang="ru-RU" sz="1400" b="1">
                  <a:solidFill>
                    <a:srgbClr val="990000"/>
                  </a:solidFill>
                  <a:latin typeface="Arial" charset="0"/>
                </a:rPr>
                <a:t>бизнес</a:t>
              </a:r>
            </a:p>
          </p:txBody>
        </p:sp>
        <p:sp>
          <p:nvSpPr>
            <p:cNvPr id="68621" name="Line 13"/>
            <p:cNvSpPr>
              <a:spLocks noChangeShapeType="1"/>
            </p:cNvSpPr>
            <p:nvPr/>
          </p:nvSpPr>
          <p:spPr bwMode="auto">
            <a:xfrm rot="21507412" flipV="1">
              <a:off x="2540" y="2032"/>
              <a:ext cx="325" cy="176"/>
            </a:xfrm>
            <a:prstGeom prst="line">
              <a:avLst/>
            </a:prstGeom>
            <a:noFill/>
            <a:ln w="12700">
              <a:solidFill>
                <a:srgbClr val="0000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8622" name="Oval 14"/>
            <p:cNvSpPr>
              <a:spLocks noChangeArrowheads="1"/>
            </p:cNvSpPr>
            <p:nvPr/>
          </p:nvSpPr>
          <p:spPr bwMode="auto">
            <a:xfrm>
              <a:off x="2156" y="3168"/>
              <a:ext cx="1344" cy="576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rgbClr val="0000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8623" name="Text Box 15"/>
            <p:cNvSpPr txBox="1">
              <a:spLocks noChangeArrowheads="1"/>
            </p:cNvSpPr>
            <p:nvPr/>
          </p:nvSpPr>
          <p:spPr bwMode="auto">
            <a:xfrm>
              <a:off x="2204" y="3216"/>
              <a:ext cx="1248" cy="4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ru-RU" altLang="ru-RU" sz="1400" b="1">
                  <a:latin typeface="Arial" charset="0"/>
                </a:rPr>
                <a:t>Современные образовательные модели и системы</a:t>
              </a:r>
            </a:p>
          </p:txBody>
        </p:sp>
        <p:sp>
          <p:nvSpPr>
            <p:cNvPr id="68624" name="Oval 16"/>
            <p:cNvSpPr>
              <a:spLocks noChangeArrowheads="1"/>
            </p:cNvSpPr>
            <p:nvPr/>
          </p:nvSpPr>
          <p:spPr bwMode="auto">
            <a:xfrm>
              <a:off x="2108" y="864"/>
              <a:ext cx="1344" cy="576"/>
            </a:xfrm>
            <a:prstGeom prst="ellipse">
              <a:avLst/>
            </a:prstGeom>
            <a:ln>
              <a:headEnd/>
              <a:tailEnd/>
            </a:ln>
            <a:ex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 eaLnBrk="1" hangingPunct="1">
                <a:spcBef>
                  <a:spcPct val="50000"/>
                </a:spcBef>
              </a:pPr>
              <a:endParaRPr lang="ru-RU" altLang="ru-RU" sz="1400" b="1" dirty="0">
                <a:latin typeface="Arial" charset="0"/>
              </a:endParaRPr>
            </a:p>
            <a:p>
              <a:pPr algn="ctr" eaLnBrk="1" hangingPunct="1">
                <a:spcBef>
                  <a:spcPct val="50000"/>
                </a:spcBef>
              </a:pPr>
              <a:r>
                <a:rPr lang="ru-RU" altLang="ru-RU" sz="1400" b="1" dirty="0">
                  <a:latin typeface="Arial" charset="0"/>
                </a:rPr>
                <a:t>Концепции</a:t>
              </a:r>
              <a:br>
                <a:rPr lang="ru-RU" altLang="ru-RU" sz="1400" b="1" dirty="0">
                  <a:latin typeface="Arial" charset="0"/>
                </a:rPr>
              </a:br>
              <a:r>
                <a:rPr lang="ru-RU" altLang="ru-RU" sz="1400" b="1" dirty="0">
                  <a:latin typeface="Arial" charset="0"/>
                </a:rPr>
                <a:t>организационного</a:t>
              </a:r>
              <a:br>
                <a:rPr lang="ru-RU" altLang="ru-RU" sz="1400" b="1" dirty="0">
                  <a:latin typeface="Arial" charset="0"/>
                </a:rPr>
              </a:br>
              <a:r>
                <a:rPr lang="ru-RU" altLang="ru-RU" sz="1400" b="1" dirty="0">
                  <a:latin typeface="Arial" charset="0"/>
                </a:rPr>
                <a:t>обучения</a:t>
              </a:r>
            </a:p>
            <a:p>
              <a:pPr algn="ctr" eaLnBrk="1" hangingPunct="1"/>
              <a:endParaRPr lang="ru-RU" altLang="ru-RU" dirty="0"/>
            </a:p>
          </p:txBody>
        </p:sp>
        <p:sp>
          <p:nvSpPr>
            <p:cNvPr id="68625" name="Text Box 17"/>
            <p:cNvSpPr txBox="1">
              <a:spLocks noChangeArrowheads="1"/>
            </p:cNvSpPr>
            <p:nvPr/>
          </p:nvSpPr>
          <p:spPr bwMode="auto">
            <a:xfrm>
              <a:off x="2156" y="912"/>
              <a:ext cx="1248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endParaRPr lang="ru-RU" altLang="ru-RU" sz="1400" b="1">
                <a:latin typeface="Arial" charset="0"/>
              </a:endParaRPr>
            </a:p>
          </p:txBody>
        </p:sp>
        <p:sp>
          <p:nvSpPr>
            <p:cNvPr id="68626" name="AutoShape 18"/>
            <p:cNvSpPr>
              <a:spLocks noChangeArrowheads="1"/>
            </p:cNvSpPr>
            <p:nvPr/>
          </p:nvSpPr>
          <p:spPr bwMode="auto">
            <a:xfrm>
              <a:off x="2636" y="1440"/>
              <a:ext cx="336" cy="192"/>
            </a:xfrm>
            <a:prstGeom prst="triangle">
              <a:avLst>
                <a:gd name="adj" fmla="val 50000"/>
              </a:avLst>
            </a:prstGeom>
            <a:solidFill>
              <a:srgbClr val="008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8627" name="Freeform 19"/>
            <p:cNvSpPr>
              <a:spLocks/>
            </p:cNvSpPr>
            <p:nvPr/>
          </p:nvSpPr>
          <p:spPr bwMode="auto">
            <a:xfrm>
              <a:off x="2876" y="1632"/>
              <a:ext cx="144" cy="240"/>
            </a:xfrm>
            <a:custGeom>
              <a:avLst/>
              <a:gdLst>
                <a:gd name="T0" fmla="*/ 0 w 144"/>
                <a:gd name="T1" fmla="*/ 0 h 240"/>
                <a:gd name="T2" fmla="*/ 44 w 144"/>
                <a:gd name="T3" fmla="*/ 148 h 240"/>
                <a:gd name="T4" fmla="*/ 144 w 144"/>
                <a:gd name="T5" fmla="*/ 240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4" h="240">
                  <a:moveTo>
                    <a:pt x="0" y="0"/>
                  </a:moveTo>
                  <a:cubicBezTo>
                    <a:pt x="7" y="25"/>
                    <a:pt x="20" y="108"/>
                    <a:pt x="44" y="148"/>
                  </a:cubicBezTo>
                  <a:cubicBezTo>
                    <a:pt x="68" y="188"/>
                    <a:pt x="123" y="221"/>
                    <a:pt x="144" y="240"/>
                  </a:cubicBezTo>
                </a:path>
              </a:pathLst>
            </a:custGeom>
            <a:solidFill>
              <a:srgbClr val="008000"/>
            </a:solidFill>
            <a:ln w="19050" cmpd="sng">
              <a:solidFill>
                <a:schemeClr val="accent1"/>
              </a:solidFill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8628" name="Freeform 20"/>
            <p:cNvSpPr>
              <a:spLocks/>
            </p:cNvSpPr>
            <p:nvPr/>
          </p:nvSpPr>
          <p:spPr bwMode="auto">
            <a:xfrm flipH="1">
              <a:off x="2588" y="1632"/>
              <a:ext cx="144" cy="240"/>
            </a:xfrm>
            <a:custGeom>
              <a:avLst/>
              <a:gdLst>
                <a:gd name="T0" fmla="*/ 0 w 144"/>
                <a:gd name="T1" fmla="*/ 0 h 240"/>
                <a:gd name="T2" fmla="*/ 44 w 144"/>
                <a:gd name="T3" fmla="*/ 148 h 240"/>
                <a:gd name="T4" fmla="*/ 144 w 144"/>
                <a:gd name="T5" fmla="*/ 240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4" h="240">
                  <a:moveTo>
                    <a:pt x="0" y="0"/>
                  </a:moveTo>
                  <a:cubicBezTo>
                    <a:pt x="7" y="25"/>
                    <a:pt x="20" y="108"/>
                    <a:pt x="44" y="148"/>
                  </a:cubicBezTo>
                  <a:cubicBezTo>
                    <a:pt x="68" y="188"/>
                    <a:pt x="123" y="221"/>
                    <a:pt x="144" y="240"/>
                  </a:cubicBezTo>
                </a:path>
              </a:pathLst>
            </a:custGeom>
            <a:solidFill>
              <a:srgbClr val="008000"/>
            </a:solidFill>
            <a:ln w="19050" cmpd="sng">
              <a:solidFill>
                <a:schemeClr val="accent1"/>
              </a:solidFill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8629" name="AutoShape 21"/>
            <p:cNvSpPr>
              <a:spLocks noChangeArrowheads="1"/>
            </p:cNvSpPr>
            <p:nvPr/>
          </p:nvSpPr>
          <p:spPr bwMode="auto">
            <a:xfrm flipV="1">
              <a:off x="2636" y="2976"/>
              <a:ext cx="336" cy="192"/>
            </a:xfrm>
            <a:prstGeom prst="triangle">
              <a:avLst>
                <a:gd name="adj" fmla="val 50000"/>
              </a:avLst>
            </a:prstGeom>
            <a:solidFill>
              <a:srgbClr val="008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8630" name="Freeform 22"/>
            <p:cNvSpPr>
              <a:spLocks/>
            </p:cNvSpPr>
            <p:nvPr/>
          </p:nvSpPr>
          <p:spPr bwMode="auto">
            <a:xfrm flipV="1">
              <a:off x="2876" y="2736"/>
              <a:ext cx="144" cy="240"/>
            </a:xfrm>
            <a:custGeom>
              <a:avLst/>
              <a:gdLst>
                <a:gd name="T0" fmla="*/ 0 w 144"/>
                <a:gd name="T1" fmla="*/ 0 h 240"/>
                <a:gd name="T2" fmla="*/ 44 w 144"/>
                <a:gd name="T3" fmla="*/ 148 h 240"/>
                <a:gd name="T4" fmla="*/ 144 w 144"/>
                <a:gd name="T5" fmla="*/ 240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4" h="240">
                  <a:moveTo>
                    <a:pt x="0" y="0"/>
                  </a:moveTo>
                  <a:cubicBezTo>
                    <a:pt x="7" y="25"/>
                    <a:pt x="20" y="108"/>
                    <a:pt x="44" y="148"/>
                  </a:cubicBezTo>
                  <a:cubicBezTo>
                    <a:pt x="68" y="188"/>
                    <a:pt x="123" y="221"/>
                    <a:pt x="144" y="240"/>
                  </a:cubicBezTo>
                </a:path>
              </a:pathLst>
            </a:custGeom>
            <a:solidFill>
              <a:srgbClr val="008000"/>
            </a:solidFill>
            <a:ln w="19050" cmpd="sng">
              <a:solidFill>
                <a:schemeClr val="accent1"/>
              </a:solidFill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8631" name="Freeform 23"/>
            <p:cNvSpPr>
              <a:spLocks/>
            </p:cNvSpPr>
            <p:nvPr/>
          </p:nvSpPr>
          <p:spPr bwMode="auto">
            <a:xfrm flipH="1" flipV="1">
              <a:off x="2588" y="2736"/>
              <a:ext cx="144" cy="240"/>
            </a:xfrm>
            <a:custGeom>
              <a:avLst/>
              <a:gdLst>
                <a:gd name="T0" fmla="*/ 0 w 144"/>
                <a:gd name="T1" fmla="*/ 0 h 240"/>
                <a:gd name="T2" fmla="*/ 44 w 144"/>
                <a:gd name="T3" fmla="*/ 148 h 240"/>
                <a:gd name="T4" fmla="*/ 144 w 144"/>
                <a:gd name="T5" fmla="*/ 240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4" h="240">
                  <a:moveTo>
                    <a:pt x="0" y="0"/>
                  </a:moveTo>
                  <a:cubicBezTo>
                    <a:pt x="7" y="25"/>
                    <a:pt x="20" y="108"/>
                    <a:pt x="44" y="148"/>
                  </a:cubicBezTo>
                  <a:cubicBezTo>
                    <a:pt x="68" y="188"/>
                    <a:pt x="123" y="221"/>
                    <a:pt x="144" y="240"/>
                  </a:cubicBezTo>
                </a:path>
              </a:pathLst>
            </a:custGeom>
            <a:solidFill>
              <a:srgbClr val="008000"/>
            </a:solidFill>
            <a:ln w="19050" cmpd="sng">
              <a:solidFill>
                <a:schemeClr val="accent1"/>
              </a:solidFill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8632" name="Line 24"/>
            <p:cNvSpPr>
              <a:spLocks noChangeShapeType="1"/>
            </p:cNvSpPr>
            <p:nvPr/>
          </p:nvSpPr>
          <p:spPr bwMode="auto">
            <a:xfrm rot="21507412" flipV="1">
              <a:off x="2534" y="2112"/>
              <a:ext cx="379" cy="203"/>
            </a:xfrm>
            <a:prstGeom prst="line">
              <a:avLst/>
            </a:prstGeom>
            <a:noFill/>
            <a:ln w="12700">
              <a:solidFill>
                <a:srgbClr val="0000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8633" name="Line 25"/>
            <p:cNvSpPr>
              <a:spLocks noChangeShapeType="1"/>
            </p:cNvSpPr>
            <p:nvPr/>
          </p:nvSpPr>
          <p:spPr bwMode="auto">
            <a:xfrm rot="21507412" flipV="1">
              <a:off x="2557" y="2190"/>
              <a:ext cx="451" cy="233"/>
            </a:xfrm>
            <a:prstGeom prst="line">
              <a:avLst/>
            </a:prstGeom>
            <a:noFill/>
            <a:ln w="12700">
              <a:solidFill>
                <a:srgbClr val="0000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8634" name="Line 26"/>
            <p:cNvSpPr>
              <a:spLocks noChangeShapeType="1"/>
            </p:cNvSpPr>
            <p:nvPr/>
          </p:nvSpPr>
          <p:spPr bwMode="auto">
            <a:xfrm rot="21507412" flipV="1">
              <a:off x="2616" y="2286"/>
              <a:ext cx="427" cy="223"/>
            </a:xfrm>
            <a:prstGeom prst="line">
              <a:avLst/>
            </a:prstGeom>
            <a:noFill/>
            <a:ln w="12700">
              <a:solidFill>
                <a:srgbClr val="0000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8635" name="Line 27"/>
            <p:cNvSpPr>
              <a:spLocks noChangeShapeType="1"/>
            </p:cNvSpPr>
            <p:nvPr/>
          </p:nvSpPr>
          <p:spPr bwMode="auto">
            <a:xfrm rot="21507412" flipV="1">
              <a:off x="2715" y="2411"/>
              <a:ext cx="325" cy="176"/>
            </a:xfrm>
            <a:prstGeom prst="line">
              <a:avLst/>
            </a:prstGeom>
            <a:noFill/>
            <a:ln w="12700">
              <a:solidFill>
                <a:srgbClr val="0000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68644" name="Text Box 36"/>
          <p:cNvSpPr txBox="1">
            <a:spLocks noChangeArrowheads="1"/>
          </p:cNvSpPr>
          <p:nvPr/>
        </p:nvSpPr>
        <p:spPr bwMode="auto">
          <a:xfrm>
            <a:off x="252046" y="6381750"/>
            <a:ext cx="21277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1400" b="1" dirty="0">
                <a:sym typeface="Symbol" pitchFamily="18" charset="2"/>
              </a:rPr>
              <a:t></a:t>
            </a:r>
            <a:r>
              <a:rPr lang="ru-RU" altLang="ru-RU" sz="1400" b="1" dirty="0"/>
              <a:t> МИМ ЛИНК, </a:t>
            </a:r>
            <a:r>
              <a:rPr lang="ru-RU" altLang="ru-RU" sz="1400" b="1" dirty="0" smtClean="0"/>
              <a:t>2018</a:t>
            </a:r>
            <a:endParaRPr lang="ru-RU" altLang="ru-RU" sz="1400" b="1" dirty="0"/>
          </a:p>
        </p:txBody>
      </p:sp>
      <p:pic>
        <p:nvPicPr>
          <p:cNvPr id="33" name="Picture 1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18338" y="261938"/>
            <a:ext cx="1690687" cy="573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Выгнутая вправо стрелка 4"/>
          <p:cNvSpPr/>
          <p:nvPr/>
        </p:nvSpPr>
        <p:spPr>
          <a:xfrm>
            <a:off x="5554835" y="1662022"/>
            <a:ext cx="1609453" cy="4114801"/>
          </a:xfrm>
          <a:prstGeom prst="curvedLeftArrow">
            <a:avLst>
              <a:gd name="adj1" fmla="val 12024"/>
              <a:gd name="adj2" fmla="val 50000"/>
              <a:gd name="adj3" fmla="val 2436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7" name="Выгнутая вправо стрелка 36"/>
          <p:cNvSpPr/>
          <p:nvPr/>
        </p:nvSpPr>
        <p:spPr>
          <a:xfrm rot="10800000">
            <a:off x="1741928" y="1509622"/>
            <a:ext cx="1679307" cy="4419598"/>
          </a:xfrm>
          <a:prstGeom prst="curvedLeftArrow">
            <a:avLst>
              <a:gd name="adj1" fmla="val 9432"/>
              <a:gd name="adj2" fmla="val 65450"/>
              <a:gd name="adj3" fmla="val 27553"/>
            </a:avLst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" name="Выгнутая влево стрелка 5"/>
          <p:cNvSpPr/>
          <p:nvPr/>
        </p:nvSpPr>
        <p:spPr>
          <a:xfrm rot="10800000">
            <a:off x="5478634" y="1662022"/>
            <a:ext cx="1968821" cy="4267199"/>
          </a:xfrm>
          <a:prstGeom prst="curvedRightArrow">
            <a:avLst>
              <a:gd name="adj1" fmla="val 7602"/>
              <a:gd name="adj2" fmla="val 38084"/>
              <a:gd name="adj3" fmla="val 23756"/>
            </a:avLst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9" name="Выгнутая влево стрелка 38"/>
          <p:cNvSpPr/>
          <p:nvPr/>
        </p:nvSpPr>
        <p:spPr>
          <a:xfrm>
            <a:off x="1708293" y="1814423"/>
            <a:ext cx="1651321" cy="4114798"/>
          </a:xfrm>
          <a:prstGeom prst="curvedRightArrow">
            <a:avLst>
              <a:gd name="adj1" fmla="val 7602"/>
              <a:gd name="adj2" fmla="val 38084"/>
              <a:gd name="adj3" fmla="val 25000"/>
            </a:avLst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785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Text Box 2"/>
          <p:cNvSpPr txBox="1">
            <a:spLocks noChangeArrowheads="1"/>
          </p:cNvSpPr>
          <p:nvPr/>
        </p:nvSpPr>
        <p:spPr bwMode="auto">
          <a:xfrm>
            <a:off x="0" y="14261"/>
            <a:ext cx="5367338" cy="1052539"/>
          </a:xfrm>
          <a:prstGeom prst="rect">
            <a:avLst/>
          </a:prstGeom>
          <a:solidFill>
            <a:srgbClr val="0079C1"/>
          </a:solidFill>
          <a:ln w="25400" algn="ctr">
            <a:solidFill>
              <a:srgbClr val="0079C1"/>
            </a:solidFill>
            <a:miter lim="800000"/>
            <a:headEnd/>
            <a:tailEnd/>
          </a:ln>
        </p:spPr>
        <p:txBody>
          <a:bodyPr vert="horz" lIns="378000" tIns="45720" rIns="91440" bIns="45720" rtlCol="0" anchor="ctr">
            <a:norm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buNone/>
              <a:defRPr sz="3000">
                <a:solidFill>
                  <a:schemeClr val="bg1"/>
                </a:solidFill>
                <a:latin typeface="Franklin Gothic Demi" pitchFamily="34" charset="0"/>
              </a:defRPr>
            </a:lvl1pPr>
          </a:lstStyle>
          <a:p>
            <a:r>
              <a:rPr lang="ru-RU" altLang="ru-RU" sz="2800" b="1" dirty="0">
                <a:latin typeface="+mn-lt"/>
              </a:rPr>
              <a:t>Образовательная сеть</a:t>
            </a:r>
          </a:p>
        </p:txBody>
      </p:sp>
      <p:sp>
        <p:nvSpPr>
          <p:cNvPr id="106499" name="Oval 3"/>
          <p:cNvSpPr>
            <a:spLocks noChangeArrowheads="1"/>
          </p:cNvSpPr>
          <p:nvPr/>
        </p:nvSpPr>
        <p:spPr bwMode="auto">
          <a:xfrm>
            <a:off x="990600" y="2514600"/>
            <a:ext cx="1651000" cy="1676400"/>
          </a:xfrm>
          <a:prstGeom prst="ellips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6500" name="Oval 4"/>
          <p:cNvSpPr>
            <a:spLocks noChangeArrowheads="1"/>
          </p:cNvSpPr>
          <p:nvPr/>
        </p:nvSpPr>
        <p:spPr bwMode="auto">
          <a:xfrm>
            <a:off x="1752600" y="1447800"/>
            <a:ext cx="1676400" cy="1635125"/>
          </a:xfrm>
          <a:prstGeom prst="ellips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grpSp>
        <p:nvGrpSpPr>
          <p:cNvPr id="106501" name="Group 5"/>
          <p:cNvGrpSpPr>
            <a:grpSpLocks/>
          </p:cNvGrpSpPr>
          <p:nvPr/>
        </p:nvGrpSpPr>
        <p:grpSpPr bwMode="auto">
          <a:xfrm>
            <a:off x="685800" y="1905000"/>
            <a:ext cx="4246563" cy="2530475"/>
            <a:chOff x="432" y="1200"/>
            <a:chExt cx="2675" cy="1594"/>
          </a:xfrm>
        </p:grpSpPr>
        <p:sp>
          <p:nvSpPr>
            <p:cNvPr id="106502" name="Rectangle 6"/>
            <p:cNvSpPr>
              <a:spLocks noChangeArrowheads="1"/>
            </p:cNvSpPr>
            <p:nvPr/>
          </p:nvSpPr>
          <p:spPr bwMode="auto">
            <a:xfrm>
              <a:off x="432" y="1200"/>
              <a:ext cx="648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ru-RU" altLang="ru-RU" sz="1600" b="1" i="1">
                  <a:solidFill>
                    <a:srgbClr val="000000"/>
                  </a:solidFill>
                </a:rPr>
                <a:t>Технология</a:t>
              </a:r>
              <a:endParaRPr lang="ru-RU" altLang="ru-RU" sz="4000" b="1" i="1"/>
            </a:p>
          </p:txBody>
        </p:sp>
        <p:sp>
          <p:nvSpPr>
            <p:cNvPr id="106503" name="Oval 7"/>
            <p:cNvSpPr>
              <a:spLocks noChangeArrowheads="1"/>
            </p:cNvSpPr>
            <p:nvPr/>
          </p:nvSpPr>
          <p:spPr bwMode="auto">
            <a:xfrm>
              <a:off x="1536" y="1584"/>
              <a:ext cx="1104" cy="1056"/>
            </a:xfrm>
            <a:prstGeom prst="ellips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6504" name="Line 8"/>
            <p:cNvSpPr>
              <a:spLocks noChangeShapeType="1"/>
            </p:cNvSpPr>
            <p:nvPr/>
          </p:nvSpPr>
          <p:spPr bwMode="auto">
            <a:xfrm>
              <a:off x="616" y="1391"/>
              <a:ext cx="968" cy="1249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6505" name="Line 9"/>
            <p:cNvSpPr>
              <a:spLocks noChangeShapeType="1"/>
            </p:cNvSpPr>
            <p:nvPr/>
          </p:nvSpPr>
          <p:spPr bwMode="auto">
            <a:xfrm>
              <a:off x="616" y="1391"/>
              <a:ext cx="1975" cy="2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6506" name="Line 10"/>
            <p:cNvSpPr>
              <a:spLocks noChangeShapeType="1"/>
            </p:cNvSpPr>
            <p:nvPr/>
          </p:nvSpPr>
          <p:spPr bwMode="auto">
            <a:xfrm flipV="1">
              <a:off x="1584" y="1391"/>
              <a:ext cx="1007" cy="1249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6507" name="Rectangle 11"/>
            <p:cNvSpPr>
              <a:spLocks noChangeArrowheads="1"/>
            </p:cNvSpPr>
            <p:nvPr/>
          </p:nvSpPr>
          <p:spPr bwMode="auto">
            <a:xfrm>
              <a:off x="2208" y="1200"/>
              <a:ext cx="899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ru-RU" altLang="ru-RU" sz="1600" b="1" i="1">
                  <a:solidFill>
                    <a:srgbClr val="000000"/>
                  </a:solidFill>
                </a:rPr>
                <a:t>Виртуализация</a:t>
              </a:r>
              <a:endParaRPr lang="ru-RU" altLang="ru-RU" sz="4000" b="1" i="1"/>
            </a:p>
          </p:txBody>
        </p:sp>
        <p:sp>
          <p:nvSpPr>
            <p:cNvPr id="106508" name="Rectangle 12"/>
            <p:cNvSpPr>
              <a:spLocks noChangeArrowheads="1"/>
            </p:cNvSpPr>
            <p:nvPr/>
          </p:nvSpPr>
          <p:spPr bwMode="auto">
            <a:xfrm>
              <a:off x="1392" y="2640"/>
              <a:ext cx="408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ru-RU" altLang="ru-RU" sz="1600" b="1" i="1">
                  <a:solidFill>
                    <a:srgbClr val="000000"/>
                  </a:solidFill>
                </a:rPr>
                <a:t>Знания</a:t>
              </a:r>
              <a:endParaRPr lang="ru-RU" altLang="ru-RU" sz="4000" b="1" i="1"/>
            </a:p>
          </p:txBody>
        </p:sp>
        <p:sp>
          <p:nvSpPr>
            <p:cNvPr id="106509" name="Rectangle 13"/>
            <p:cNvSpPr>
              <a:spLocks noChangeArrowheads="1"/>
            </p:cNvSpPr>
            <p:nvPr/>
          </p:nvSpPr>
          <p:spPr bwMode="auto">
            <a:xfrm>
              <a:off x="1822" y="2016"/>
              <a:ext cx="658" cy="268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0" hangingPunct="0"/>
              <a:r>
                <a:rPr lang="ru-RU" altLang="ru-RU" sz="1400" dirty="0">
                  <a:solidFill>
                    <a:srgbClr val="000000"/>
                  </a:solidFill>
                </a:rPr>
                <a:t>Человеческие</a:t>
              </a:r>
            </a:p>
            <a:p>
              <a:pPr algn="ctr" eaLnBrk="0" hangingPunct="0"/>
              <a:r>
                <a:rPr lang="ru-RU" altLang="ru-RU" sz="1400" dirty="0">
                  <a:solidFill>
                    <a:srgbClr val="000000"/>
                  </a:solidFill>
                </a:rPr>
                <a:t>сети</a:t>
              </a:r>
              <a:endParaRPr lang="ru-RU" altLang="ru-RU" sz="3600" dirty="0"/>
            </a:p>
          </p:txBody>
        </p:sp>
        <p:sp>
          <p:nvSpPr>
            <p:cNvPr id="106510" name="Rectangle 14"/>
            <p:cNvSpPr>
              <a:spLocks noChangeArrowheads="1"/>
            </p:cNvSpPr>
            <p:nvPr/>
          </p:nvSpPr>
          <p:spPr bwMode="auto">
            <a:xfrm>
              <a:off x="720" y="2016"/>
              <a:ext cx="768" cy="268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algn="ctr" eaLnBrk="0" hangingPunct="0"/>
              <a:r>
                <a:rPr lang="ru-RU" altLang="ru-RU" sz="1400">
                  <a:solidFill>
                    <a:srgbClr val="000000"/>
                  </a:solidFill>
                </a:rPr>
                <a:t>Электронные</a:t>
              </a:r>
            </a:p>
            <a:p>
              <a:pPr algn="ctr" eaLnBrk="0" hangingPunct="0"/>
              <a:r>
                <a:rPr lang="ru-RU" altLang="ru-RU" sz="1400">
                  <a:solidFill>
                    <a:srgbClr val="000000"/>
                  </a:solidFill>
                </a:rPr>
                <a:t>сети</a:t>
              </a:r>
              <a:endParaRPr lang="ru-RU" altLang="ru-RU" sz="3600"/>
            </a:p>
          </p:txBody>
        </p:sp>
        <p:sp>
          <p:nvSpPr>
            <p:cNvPr id="106511" name="Rectangle 15"/>
            <p:cNvSpPr>
              <a:spLocks noChangeArrowheads="1"/>
            </p:cNvSpPr>
            <p:nvPr/>
          </p:nvSpPr>
          <p:spPr bwMode="auto">
            <a:xfrm>
              <a:off x="1248" y="1632"/>
              <a:ext cx="912" cy="192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eaLnBrk="0" hangingPunct="0"/>
              <a:r>
                <a:rPr lang="ru-RU" altLang="ru-RU" b="1">
                  <a:solidFill>
                    <a:srgbClr val="000000"/>
                  </a:solidFill>
                </a:rPr>
                <a:t>Сеть знаний</a:t>
              </a:r>
              <a:endParaRPr lang="ru-RU" altLang="ru-RU" sz="4800"/>
            </a:p>
          </p:txBody>
        </p:sp>
      </p:grpSp>
      <p:sp>
        <p:nvSpPr>
          <p:cNvPr id="106512" name="Text Box 16"/>
          <p:cNvSpPr txBox="1">
            <a:spLocks noChangeArrowheads="1"/>
          </p:cNvSpPr>
          <p:nvPr/>
        </p:nvSpPr>
        <p:spPr bwMode="auto">
          <a:xfrm>
            <a:off x="457200" y="1066800"/>
            <a:ext cx="1981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ru-RU" altLang="ru-RU" sz="2400" b="1" dirty="0">
                <a:solidFill>
                  <a:srgbClr val="003399"/>
                </a:solidFill>
              </a:rPr>
              <a:t>Сеть знаний</a:t>
            </a:r>
          </a:p>
        </p:txBody>
      </p:sp>
      <p:sp>
        <p:nvSpPr>
          <p:cNvPr id="106513" name="Text Box 17"/>
          <p:cNvSpPr txBox="1">
            <a:spLocks noChangeArrowheads="1"/>
          </p:cNvSpPr>
          <p:nvPr/>
        </p:nvSpPr>
        <p:spPr bwMode="auto">
          <a:xfrm>
            <a:off x="6858000" y="2133600"/>
            <a:ext cx="2057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ru-RU" altLang="ru-RU" sz="2400" b="1">
                <a:solidFill>
                  <a:srgbClr val="003399"/>
                </a:solidFill>
              </a:rPr>
              <a:t>Сеть бизнеса</a:t>
            </a:r>
          </a:p>
        </p:txBody>
      </p:sp>
      <p:sp>
        <p:nvSpPr>
          <p:cNvPr id="106514" name="Text Box 18"/>
          <p:cNvSpPr txBox="1">
            <a:spLocks noChangeArrowheads="1"/>
          </p:cNvSpPr>
          <p:nvPr/>
        </p:nvSpPr>
        <p:spPr bwMode="auto">
          <a:xfrm>
            <a:off x="609600" y="4495800"/>
            <a:ext cx="1371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ru-RU" sz="1800" b="1" i="1" dirty="0" err="1">
                <a:solidFill>
                  <a:srgbClr val="FF0066"/>
                </a:solidFill>
              </a:rPr>
              <a:t>Skyrme</a:t>
            </a:r>
            <a:r>
              <a:rPr lang="en-US" altLang="ru-RU" sz="1800" b="1" i="1" dirty="0">
                <a:solidFill>
                  <a:srgbClr val="FF0066"/>
                </a:solidFill>
              </a:rPr>
              <a:t> D.J.</a:t>
            </a:r>
            <a:endParaRPr lang="ru-RU" altLang="ru-RU" sz="1800" b="1" i="1" dirty="0">
              <a:solidFill>
                <a:srgbClr val="FF0066"/>
              </a:solidFill>
            </a:endParaRPr>
          </a:p>
        </p:txBody>
      </p:sp>
      <p:sp>
        <p:nvSpPr>
          <p:cNvPr id="106515" name="Text Box 19"/>
          <p:cNvSpPr txBox="1">
            <a:spLocks noChangeArrowheads="1"/>
          </p:cNvSpPr>
          <p:nvPr/>
        </p:nvSpPr>
        <p:spPr bwMode="auto">
          <a:xfrm>
            <a:off x="6934200" y="6096000"/>
            <a:ext cx="1828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ru-RU" altLang="ru-RU" sz="1800" b="1" i="1">
                <a:solidFill>
                  <a:srgbClr val="FF0066"/>
                </a:solidFill>
              </a:rPr>
              <a:t>Щенников С.А.</a:t>
            </a:r>
          </a:p>
        </p:txBody>
      </p:sp>
      <p:grpSp>
        <p:nvGrpSpPr>
          <p:cNvPr id="106516" name="Group 20"/>
          <p:cNvGrpSpPr>
            <a:grpSpLocks/>
          </p:cNvGrpSpPr>
          <p:nvPr/>
        </p:nvGrpSpPr>
        <p:grpSpPr bwMode="auto">
          <a:xfrm>
            <a:off x="4724400" y="3048000"/>
            <a:ext cx="4248150" cy="2987675"/>
            <a:chOff x="2976" y="1920"/>
            <a:chExt cx="2676" cy="1882"/>
          </a:xfrm>
        </p:grpSpPr>
        <p:sp>
          <p:nvSpPr>
            <p:cNvPr id="106517" name="Oval 21"/>
            <p:cNvSpPr>
              <a:spLocks noChangeArrowheads="1"/>
            </p:cNvSpPr>
            <p:nvPr/>
          </p:nvSpPr>
          <p:spPr bwMode="auto">
            <a:xfrm>
              <a:off x="3168" y="2592"/>
              <a:ext cx="1040" cy="1056"/>
            </a:xfrm>
            <a:prstGeom prst="ellips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6518" name="Oval 22"/>
            <p:cNvSpPr>
              <a:spLocks noChangeArrowheads="1"/>
            </p:cNvSpPr>
            <p:nvPr/>
          </p:nvSpPr>
          <p:spPr bwMode="auto">
            <a:xfrm>
              <a:off x="3648" y="1920"/>
              <a:ext cx="1056" cy="1030"/>
            </a:xfrm>
            <a:prstGeom prst="ellips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106519" name="Group 23"/>
            <p:cNvGrpSpPr>
              <a:grpSpLocks/>
            </p:cNvGrpSpPr>
            <p:nvPr/>
          </p:nvGrpSpPr>
          <p:grpSpPr bwMode="auto">
            <a:xfrm>
              <a:off x="2976" y="2208"/>
              <a:ext cx="2676" cy="1594"/>
              <a:chOff x="2976" y="2208"/>
              <a:chExt cx="2676" cy="1594"/>
            </a:xfrm>
          </p:grpSpPr>
          <p:sp>
            <p:nvSpPr>
              <p:cNvPr id="106520" name="Rectangle 24"/>
              <p:cNvSpPr>
                <a:spLocks noChangeArrowheads="1"/>
              </p:cNvSpPr>
              <p:nvPr/>
            </p:nvSpPr>
            <p:spPr bwMode="auto">
              <a:xfrm>
                <a:off x="2976" y="2208"/>
                <a:ext cx="648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ru-RU" altLang="ru-RU" sz="1600" b="1" i="1">
                    <a:solidFill>
                      <a:srgbClr val="000000"/>
                    </a:solidFill>
                  </a:rPr>
                  <a:t>Технология</a:t>
                </a:r>
                <a:endParaRPr lang="ru-RU" altLang="ru-RU" sz="4000" b="1" i="1"/>
              </a:p>
            </p:txBody>
          </p:sp>
          <p:sp>
            <p:nvSpPr>
              <p:cNvPr id="106521" name="Oval 25"/>
              <p:cNvSpPr>
                <a:spLocks noChangeArrowheads="1"/>
              </p:cNvSpPr>
              <p:nvPr/>
            </p:nvSpPr>
            <p:spPr bwMode="auto">
              <a:xfrm>
                <a:off x="4080" y="2592"/>
                <a:ext cx="1104" cy="1056"/>
              </a:xfrm>
              <a:prstGeom prst="ellips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6522" name="Line 26"/>
              <p:cNvSpPr>
                <a:spLocks noChangeShapeType="1"/>
              </p:cNvSpPr>
              <p:nvPr/>
            </p:nvSpPr>
            <p:spPr bwMode="auto">
              <a:xfrm>
                <a:off x="3160" y="2399"/>
                <a:ext cx="968" cy="1249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6523" name="Line 27"/>
              <p:cNvSpPr>
                <a:spLocks noChangeShapeType="1"/>
              </p:cNvSpPr>
              <p:nvPr/>
            </p:nvSpPr>
            <p:spPr bwMode="auto">
              <a:xfrm>
                <a:off x="3160" y="2399"/>
                <a:ext cx="1975" cy="2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6524" name="Line 28"/>
              <p:cNvSpPr>
                <a:spLocks noChangeShapeType="1"/>
              </p:cNvSpPr>
              <p:nvPr/>
            </p:nvSpPr>
            <p:spPr bwMode="auto">
              <a:xfrm flipV="1">
                <a:off x="4128" y="2399"/>
                <a:ext cx="1007" cy="1249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6525" name="Rectangle 29"/>
              <p:cNvSpPr>
                <a:spLocks noChangeArrowheads="1"/>
              </p:cNvSpPr>
              <p:nvPr/>
            </p:nvSpPr>
            <p:spPr bwMode="auto">
              <a:xfrm>
                <a:off x="4752" y="2208"/>
                <a:ext cx="900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ru-RU" altLang="ru-RU" sz="1600" b="1" i="1">
                    <a:solidFill>
                      <a:srgbClr val="000000"/>
                    </a:solidFill>
                  </a:rPr>
                  <a:t>Виртуализация</a:t>
                </a:r>
                <a:endParaRPr lang="ru-RU" altLang="ru-RU" sz="4000" b="1" i="1"/>
              </a:p>
            </p:txBody>
          </p:sp>
          <p:sp>
            <p:nvSpPr>
              <p:cNvPr id="106526" name="Rectangle 30"/>
              <p:cNvSpPr>
                <a:spLocks noChangeArrowheads="1"/>
              </p:cNvSpPr>
              <p:nvPr/>
            </p:nvSpPr>
            <p:spPr bwMode="auto">
              <a:xfrm>
                <a:off x="3936" y="3648"/>
                <a:ext cx="408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ru-RU" altLang="ru-RU" sz="1600" b="1" i="1">
                    <a:solidFill>
                      <a:srgbClr val="000000"/>
                    </a:solidFill>
                  </a:rPr>
                  <a:t>Знания</a:t>
                </a:r>
                <a:endParaRPr lang="ru-RU" altLang="ru-RU" sz="4000" b="1" i="1"/>
              </a:p>
            </p:txBody>
          </p:sp>
          <p:sp>
            <p:nvSpPr>
              <p:cNvPr id="106527" name="Rectangle 31"/>
              <p:cNvSpPr>
                <a:spLocks noChangeArrowheads="1"/>
              </p:cNvSpPr>
              <p:nvPr/>
            </p:nvSpPr>
            <p:spPr bwMode="auto">
              <a:xfrm>
                <a:off x="4318" y="3024"/>
                <a:ext cx="759" cy="268"/>
              </a:xfrm>
              <a:prstGeom prst="rect">
                <a:avLst/>
              </a:prstGeom>
              <a:solidFill>
                <a:srgbClr val="FFFF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 eaLnBrk="0" hangingPunct="0"/>
                <a:r>
                  <a:rPr lang="ru-RU" altLang="ru-RU" sz="1400">
                    <a:solidFill>
                      <a:srgbClr val="000000"/>
                    </a:solidFill>
                  </a:rPr>
                  <a:t>Маркетинговые</a:t>
                </a:r>
              </a:p>
              <a:p>
                <a:pPr algn="ctr" eaLnBrk="0" hangingPunct="0"/>
                <a:r>
                  <a:rPr lang="ru-RU" altLang="ru-RU" sz="1400">
                    <a:solidFill>
                      <a:srgbClr val="000000"/>
                    </a:solidFill>
                  </a:rPr>
                  <a:t>сети</a:t>
                </a:r>
                <a:endParaRPr lang="ru-RU" altLang="ru-RU" sz="3600"/>
              </a:p>
            </p:txBody>
          </p:sp>
          <p:sp>
            <p:nvSpPr>
              <p:cNvPr id="106528" name="Rectangle 32"/>
              <p:cNvSpPr>
                <a:spLocks noChangeArrowheads="1"/>
              </p:cNvSpPr>
              <p:nvPr/>
            </p:nvSpPr>
            <p:spPr bwMode="auto">
              <a:xfrm>
                <a:off x="3264" y="3024"/>
                <a:ext cx="768" cy="268"/>
              </a:xfrm>
              <a:prstGeom prst="rect">
                <a:avLst/>
              </a:prstGeom>
              <a:solidFill>
                <a:srgbClr val="FFFF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 algn="ctr" eaLnBrk="0" hangingPunct="0"/>
                <a:r>
                  <a:rPr lang="ru-RU" altLang="ru-RU" sz="1400">
                    <a:solidFill>
                      <a:srgbClr val="000000"/>
                    </a:solidFill>
                  </a:rPr>
                  <a:t>Финансовые</a:t>
                </a:r>
              </a:p>
              <a:p>
                <a:pPr algn="ctr" eaLnBrk="0" hangingPunct="0"/>
                <a:r>
                  <a:rPr lang="ru-RU" altLang="ru-RU" sz="1400">
                    <a:solidFill>
                      <a:srgbClr val="000000"/>
                    </a:solidFill>
                  </a:rPr>
                  <a:t>сети</a:t>
                </a:r>
                <a:endParaRPr lang="ru-RU" altLang="ru-RU" sz="3600"/>
              </a:p>
            </p:txBody>
          </p:sp>
        </p:grpSp>
        <p:sp>
          <p:nvSpPr>
            <p:cNvPr id="106529" name="Rectangle 33"/>
            <p:cNvSpPr>
              <a:spLocks noChangeArrowheads="1"/>
            </p:cNvSpPr>
            <p:nvPr/>
          </p:nvSpPr>
          <p:spPr bwMode="auto">
            <a:xfrm>
              <a:off x="3694" y="2208"/>
              <a:ext cx="969" cy="402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0" hangingPunct="0"/>
              <a:r>
                <a:rPr lang="ru-RU" altLang="ru-RU" sz="1400">
                  <a:solidFill>
                    <a:srgbClr val="000000"/>
                  </a:solidFill>
                </a:rPr>
                <a:t>Управленческо- </a:t>
              </a:r>
            </a:p>
            <a:p>
              <a:pPr algn="ctr" eaLnBrk="0" hangingPunct="0"/>
              <a:r>
                <a:rPr lang="ru-RU" altLang="ru-RU" sz="1400">
                  <a:solidFill>
                    <a:srgbClr val="000000"/>
                  </a:solidFill>
                </a:rPr>
                <a:t>Административные </a:t>
              </a:r>
            </a:p>
            <a:p>
              <a:pPr algn="ctr" eaLnBrk="0" hangingPunct="0"/>
              <a:r>
                <a:rPr lang="ru-RU" altLang="ru-RU" sz="1400">
                  <a:solidFill>
                    <a:srgbClr val="000000"/>
                  </a:solidFill>
                </a:rPr>
                <a:t>сети</a:t>
              </a:r>
              <a:endParaRPr lang="ru-RU" altLang="ru-RU" sz="3600"/>
            </a:p>
          </p:txBody>
        </p:sp>
      </p:grpSp>
      <p:sp>
        <p:nvSpPr>
          <p:cNvPr id="106530" name="Rectangle 34"/>
          <p:cNvSpPr>
            <a:spLocks noChangeArrowheads="1"/>
          </p:cNvSpPr>
          <p:nvPr/>
        </p:nvSpPr>
        <p:spPr bwMode="auto">
          <a:xfrm>
            <a:off x="1989138" y="1905000"/>
            <a:ext cx="1193800" cy="425450"/>
          </a:xfrm>
          <a:prstGeom prst="rect">
            <a:avLst/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ru-RU" altLang="ru-RU" sz="1400" dirty="0">
                <a:solidFill>
                  <a:srgbClr val="000000"/>
                </a:solidFill>
              </a:rPr>
              <a:t>Стратегия</a:t>
            </a:r>
          </a:p>
          <a:p>
            <a:pPr algn="ctr" eaLnBrk="0" hangingPunct="0"/>
            <a:r>
              <a:rPr lang="ru-RU" altLang="ru-RU" sz="1400" dirty="0">
                <a:solidFill>
                  <a:srgbClr val="000000"/>
                </a:solidFill>
              </a:rPr>
              <a:t>сотрудничества</a:t>
            </a:r>
            <a:endParaRPr lang="ru-RU" altLang="ru-RU" sz="3600" dirty="0"/>
          </a:p>
        </p:txBody>
      </p:sp>
      <p:sp>
        <p:nvSpPr>
          <p:cNvPr id="106531" name="Rectangle 35"/>
          <p:cNvSpPr>
            <a:spLocks noChangeArrowheads="1"/>
          </p:cNvSpPr>
          <p:nvPr/>
        </p:nvSpPr>
        <p:spPr bwMode="auto">
          <a:xfrm>
            <a:off x="5867400" y="4343400"/>
            <a:ext cx="1600200" cy="304800"/>
          </a:xfrm>
          <a:prstGeom prst="rect">
            <a:avLst/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eaLnBrk="0" hangingPunct="0"/>
            <a:r>
              <a:rPr lang="ru-RU" altLang="ru-RU" b="1">
                <a:solidFill>
                  <a:srgbClr val="000000"/>
                </a:solidFill>
              </a:rPr>
              <a:t>Сеть бизнеса</a:t>
            </a:r>
            <a:endParaRPr lang="ru-RU" altLang="ru-RU" sz="4800"/>
          </a:p>
        </p:txBody>
      </p:sp>
      <p:grpSp>
        <p:nvGrpSpPr>
          <p:cNvPr id="106532" name="Group 36"/>
          <p:cNvGrpSpPr>
            <a:grpSpLocks/>
          </p:cNvGrpSpPr>
          <p:nvPr/>
        </p:nvGrpSpPr>
        <p:grpSpPr bwMode="auto">
          <a:xfrm>
            <a:off x="4648200" y="2438400"/>
            <a:ext cx="719138" cy="719138"/>
            <a:chOff x="2519" y="883"/>
            <a:chExt cx="453" cy="453"/>
          </a:xfrm>
        </p:grpSpPr>
        <p:grpSp>
          <p:nvGrpSpPr>
            <p:cNvPr id="106533" name="Group 37"/>
            <p:cNvGrpSpPr>
              <a:grpSpLocks/>
            </p:cNvGrpSpPr>
            <p:nvPr/>
          </p:nvGrpSpPr>
          <p:grpSpPr bwMode="auto">
            <a:xfrm>
              <a:off x="2634" y="990"/>
              <a:ext cx="227" cy="227"/>
              <a:chOff x="2634" y="990"/>
              <a:chExt cx="227" cy="227"/>
            </a:xfrm>
          </p:grpSpPr>
          <p:sp>
            <p:nvSpPr>
              <p:cNvPr id="106534" name="Line 38"/>
              <p:cNvSpPr>
                <a:spLocks noChangeShapeType="1"/>
              </p:cNvSpPr>
              <p:nvPr/>
            </p:nvSpPr>
            <p:spPr bwMode="auto">
              <a:xfrm>
                <a:off x="2748" y="990"/>
                <a:ext cx="0" cy="227"/>
              </a:xfrm>
              <a:prstGeom prst="line">
                <a:avLst/>
              </a:prstGeom>
              <a:noFill/>
              <a:ln w="28575">
                <a:solidFill>
                  <a:srgbClr val="3333CC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6535" name="Line 39"/>
              <p:cNvSpPr>
                <a:spLocks noChangeShapeType="1"/>
              </p:cNvSpPr>
              <p:nvPr/>
            </p:nvSpPr>
            <p:spPr bwMode="auto">
              <a:xfrm>
                <a:off x="2634" y="1098"/>
                <a:ext cx="227" cy="0"/>
              </a:xfrm>
              <a:prstGeom prst="line">
                <a:avLst/>
              </a:prstGeom>
              <a:noFill/>
              <a:ln w="28575">
                <a:solidFill>
                  <a:srgbClr val="3333CC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06536" name="Oval 40"/>
            <p:cNvSpPr>
              <a:spLocks noChangeArrowheads="1"/>
            </p:cNvSpPr>
            <p:nvPr/>
          </p:nvSpPr>
          <p:spPr bwMode="auto">
            <a:xfrm>
              <a:off x="2519" y="883"/>
              <a:ext cx="453" cy="453"/>
            </a:xfrm>
            <a:prstGeom prst="ellipse">
              <a:avLst/>
            </a:prstGeom>
            <a:noFill/>
            <a:ln w="254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pic>
        <p:nvPicPr>
          <p:cNvPr id="41" name="Picture 1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18338" y="261938"/>
            <a:ext cx="1690687" cy="573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2" name="Text Box 36"/>
          <p:cNvSpPr txBox="1">
            <a:spLocks noChangeArrowheads="1"/>
          </p:cNvSpPr>
          <p:nvPr/>
        </p:nvSpPr>
        <p:spPr bwMode="auto">
          <a:xfrm>
            <a:off x="252046" y="6381750"/>
            <a:ext cx="21277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1400" b="1" dirty="0">
                <a:sym typeface="Symbol" pitchFamily="18" charset="2"/>
              </a:rPr>
              <a:t></a:t>
            </a:r>
            <a:r>
              <a:rPr lang="ru-RU" altLang="ru-RU" sz="1400" b="1" dirty="0"/>
              <a:t> МИМ ЛИНК, </a:t>
            </a:r>
            <a:r>
              <a:rPr lang="ru-RU" altLang="ru-RU" sz="1400" b="1" dirty="0" smtClean="0"/>
              <a:t>2018</a:t>
            </a:r>
            <a:endParaRPr lang="ru-RU" altLang="ru-RU" sz="1400" b="1" dirty="0"/>
          </a:p>
        </p:txBody>
      </p:sp>
    </p:spTree>
    <p:extLst>
      <p:ext uri="{BB962C8B-B14F-4D97-AF65-F5344CB8AC3E}">
        <p14:creationId xmlns:p14="http://schemas.microsoft.com/office/powerpoint/2010/main" val="916929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67544" y="848117"/>
            <a:ext cx="8374673" cy="5410712"/>
          </a:xfrm>
          <a:blipFill dpi="0" rotWithShape="1">
            <a:blip r:embed="rId2"/>
            <a:srcRect/>
            <a:tile tx="0" ty="0" sx="100000" sy="100000" flip="none" algn="tl"/>
          </a:blipFill>
          <a:ln w="38100" algn="ctr">
            <a:solidFill>
              <a:srgbClr val="C4123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ru-RU" altLang="ru-RU" sz="2400" b="1" dirty="0">
                <a:solidFill>
                  <a:srgbClr val="0000CC"/>
                </a:solidFill>
              </a:rPr>
              <a:t>ВИРТУАЛЬНЫЙ УНИВЕРСИТЕТ:</a:t>
            </a:r>
          </a:p>
          <a:p>
            <a:pPr marL="0" indent="0">
              <a:buNone/>
            </a:pPr>
            <a:r>
              <a:rPr lang="ru-RU" altLang="ru-RU" sz="2400" b="1" dirty="0">
                <a:solidFill>
                  <a:schemeClr val="tx2">
                    <a:lumMod val="50000"/>
                  </a:schemeClr>
                </a:solidFill>
              </a:rPr>
              <a:t>Сеть «практически» самостоятельных в правовом отношении, но зависимых в экономическом отношении учебных заведений, которые на основе общих целей поставляют на рынок определенные образовательные услуги.</a:t>
            </a:r>
          </a:p>
          <a:p>
            <a:pPr marL="0" indent="0">
              <a:buNone/>
            </a:pPr>
            <a:endParaRPr lang="ru-RU" altLang="ru-RU" sz="2400" b="1" dirty="0">
              <a:solidFill>
                <a:srgbClr val="0000CC"/>
              </a:solidFill>
            </a:endParaRPr>
          </a:p>
          <a:p>
            <a:pPr marL="0" indent="0">
              <a:buNone/>
            </a:pPr>
            <a:r>
              <a:rPr lang="ru-RU" altLang="ru-RU" sz="2400" b="1" dirty="0">
                <a:solidFill>
                  <a:srgbClr val="0000CC"/>
                </a:solidFill>
              </a:rPr>
              <a:t>ВИРТУАЛЬНОСТЬ </a:t>
            </a:r>
            <a:r>
              <a:rPr lang="ru-RU" altLang="ru-RU" sz="2400" b="1" dirty="0" smtClean="0">
                <a:solidFill>
                  <a:srgbClr val="0000CC"/>
                </a:solidFill>
              </a:rPr>
              <a:t> </a:t>
            </a:r>
            <a:r>
              <a:rPr lang="ru-RU" altLang="ru-RU" sz="2400" b="1" dirty="0" smtClean="0">
                <a:solidFill>
                  <a:schemeClr val="tx2">
                    <a:lumMod val="50000"/>
                  </a:schemeClr>
                </a:solidFill>
              </a:rPr>
              <a:t>– </a:t>
            </a:r>
            <a:r>
              <a:rPr lang="ru-RU" altLang="ru-RU" sz="2400" b="1" dirty="0">
                <a:solidFill>
                  <a:schemeClr val="tx2">
                    <a:lumMod val="50000"/>
                  </a:schemeClr>
                </a:solidFill>
              </a:rPr>
              <a:t>управленческая компетенция, которая необходима для управления сетями и охватывает:</a:t>
            </a:r>
          </a:p>
          <a:p>
            <a:r>
              <a:rPr lang="ru-RU" altLang="ru-RU" sz="2400" b="1" dirty="0">
                <a:solidFill>
                  <a:schemeClr val="tx2">
                    <a:lumMod val="50000"/>
                  </a:schemeClr>
                </a:solidFill>
              </a:rPr>
              <a:t>Распределение ресурсов</a:t>
            </a:r>
          </a:p>
          <a:p>
            <a:r>
              <a:rPr lang="ru-RU" altLang="ru-RU" sz="2400" b="1" dirty="0">
                <a:solidFill>
                  <a:schemeClr val="tx2">
                    <a:lumMod val="50000"/>
                  </a:schemeClr>
                </a:solidFill>
              </a:rPr>
              <a:t>Управление знаниями</a:t>
            </a:r>
          </a:p>
          <a:p>
            <a:r>
              <a:rPr lang="ru-RU" altLang="ru-RU" sz="2400" b="1" dirty="0">
                <a:solidFill>
                  <a:schemeClr val="tx2">
                    <a:lumMod val="50000"/>
                  </a:schemeClr>
                </a:solidFill>
              </a:rPr>
              <a:t>Маркетинг</a:t>
            </a:r>
          </a:p>
          <a:p>
            <a:pPr marL="0" indent="0" algn="r">
              <a:buNone/>
            </a:pPr>
            <a:r>
              <a:rPr lang="ru-RU" altLang="ru-RU" sz="2400" b="1" dirty="0" smtClean="0">
                <a:solidFill>
                  <a:srgbClr val="0000CC"/>
                </a:solidFill>
              </a:rPr>
              <a:t>Паскаль </a:t>
            </a:r>
            <a:r>
              <a:rPr lang="ru-RU" altLang="ru-RU" sz="2400" b="1" dirty="0" err="1">
                <a:solidFill>
                  <a:srgbClr val="0000CC"/>
                </a:solidFill>
              </a:rPr>
              <a:t>Зибер</a:t>
            </a:r>
            <a:endParaRPr lang="ru-RU" altLang="ru-RU" sz="2400" b="1" dirty="0">
              <a:solidFill>
                <a:srgbClr val="0000CC"/>
              </a:solidFill>
            </a:endParaRPr>
          </a:p>
        </p:txBody>
      </p:sp>
      <p:sp>
        <p:nvSpPr>
          <p:cNvPr id="75786" name="Text Box 10"/>
          <p:cNvSpPr txBox="1">
            <a:spLocks noChangeArrowheads="1"/>
          </p:cNvSpPr>
          <p:nvPr/>
        </p:nvSpPr>
        <p:spPr bwMode="auto">
          <a:xfrm>
            <a:off x="184639" y="6308725"/>
            <a:ext cx="21277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1400" b="1" dirty="0">
                <a:sym typeface="Symbol" pitchFamily="18" charset="2"/>
              </a:rPr>
              <a:t></a:t>
            </a:r>
            <a:r>
              <a:rPr lang="ru-RU" altLang="ru-RU" sz="1400" b="1" dirty="0"/>
              <a:t> МИМ ЛИНК, </a:t>
            </a:r>
            <a:r>
              <a:rPr lang="ru-RU" altLang="ru-RU" sz="1400" b="1" dirty="0" smtClean="0"/>
              <a:t>2018</a:t>
            </a:r>
            <a:endParaRPr lang="ru-RU" altLang="ru-RU" sz="1400" b="1" dirty="0"/>
          </a:p>
        </p:txBody>
      </p:sp>
      <p:pic>
        <p:nvPicPr>
          <p:cNvPr id="6" name="Picture 1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21894" y="193970"/>
            <a:ext cx="1690687" cy="573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8674622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704"/>
            <a:ext cx="6228184" cy="1193047"/>
          </a:xfrm>
          <a:solidFill>
            <a:srgbClr val="0079C1"/>
          </a:solidFill>
          <a:ln w="25400" algn="ctr">
            <a:solidFill>
              <a:srgbClr val="0079C1"/>
            </a:solidFill>
            <a:miter lim="800000"/>
            <a:headEnd/>
            <a:tailEnd/>
          </a:ln>
          <a:extLst/>
        </p:spPr>
        <p:txBody>
          <a:bodyPr vert="horz" lIns="378000" tIns="45720" rIns="91440" bIns="45720" rtlCol="0" anchor="ctr">
            <a:normAutofit/>
          </a:bodyPr>
          <a:lstStyle/>
          <a:p>
            <a:pPr algn="l" fontAlgn="base">
              <a:spcAft>
                <a:spcPct val="0"/>
              </a:spcAft>
            </a:pPr>
            <a:r>
              <a:rPr lang="ru-RU" altLang="ru-RU" sz="2800" b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Пять ключевые аспектов перехода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981200"/>
            <a:ext cx="8006862" cy="3536032"/>
          </a:xfr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/>
          <a:p>
            <a:pPr marL="814388" indent="-457200">
              <a:buFont typeface="+mj-lt"/>
              <a:buAutoNum type="arabicPeriod"/>
            </a:pPr>
            <a:r>
              <a:rPr lang="ru-RU" altLang="ru-RU" sz="2400" b="1" dirty="0">
                <a:solidFill>
                  <a:srgbClr val="0000CC"/>
                </a:solidFill>
              </a:rPr>
              <a:t>Отсутствие стратегического планирования и координации</a:t>
            </a:r>
          </a:p>
          <a:p>
            <a:pPr marL="814388" indent="-457200">
              <a:buFont typeface="+mj-lt"/>
              <a:buAutoNum type="arabicPeriod"/>
            </a:pPr>
            <a:r>
              <a:rPr lang="ru-RU" altLang="ru-RU" sz="2400" b="1" dirty="0">
                <a:solidFill>
                  <a:srgbClr val="0000CC"/>
                </a:solidFill>
              </a:rPr>
              <a:t>Отсутствие адекватных технологических условий</a:t>
            </a:r>
          </a:p>
          <a:p>
            <a:pPr marL="814388" indent="-457200">
              <a:buFont typeface="+mj-lt"/>
              <a:buAutoNum type="arabicPeriod"/>
            </a:pPr>
            <a:r>
              <a:rPr lang="ru-RU" altLang="ru-RU" sz="2400" b="1" dirty="0">
                <a:solidFill>
                  <a:srgbClr val="0000CC"/>
                </a:solidFill>
              </a:rPr>
              <a:t>Отсутствие человеческих ресурсов с необходимой компетенцией и мотивацией</a:t>
            </a:r>
          </a:p>
          <a:p>
            <a:pPr marL="814388" indent="-457200">
              <a:buFont typeface="+mj-lt"/>
              <a:buAutoNum type="arabicPeriod"/>
            </a:pPr>
            <a:r>
              <a:rPr lang="ru-RU" altLang="ru-RU" sz="2400" b="1" dirty="0">
                <a:solidFill>
                  <a:srgbClr val="0000CC"/>
                </a:solidFill>
              </a:rPr>
              <a:t>Отсутствие финансовых ресурсов и адекватной финансовой политики</a:t>
            </a:r>
          </a:p>
          <a:p>
            <a:pPr marL="814388" indent="-457200">
              <a:buFont typeface="+mj-lt"/>
              <a:buAutoNum type="arabicPeriod"/>
            </a:pPr>
            <a:r>
              <a:rPr lang="ru-RU" altLang="ru-RU" sz="2400" b="1" dirty="0">
                <a:solidFill>
                  <a:srgbClr val="0000CC"/>
                </a:solidFill>
              </a:rPr>
              <a:t>Отсутствие управления переходом к ОДО</a:t>
            </a:r>
          </a:p>
        </p:txBody>
      </p:sp>
      <p:sp>
        <p:nvSpPr>
          <p:cNvPr id="81928" name="Text Box 8"/>
          <p:cNvSpPr txBox="1">
            <a:spLocks noChangeArrowheads="1"/>
          </p:cNvSpPr>
          <p:nvPr/>
        </p:nvSpPr>
        <p:spPr bwMode="auto">
          <a:xfrm>
            <a:off x="184639" y="6308725"/>
            <a:ext cx="21277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1400" b="1" dirty="0">
                <a:sym typeface="Symbol" pitchFamily="18" charset="2"/>
              </a:rPr>
              <a:t></a:t>
            </a:r>
            <a:r>
              <a:rPr lang="ru-RU" altLang="ru-RU" sz="1400" b="1" dirty="0"/>
              <a:t> МИМ ЛИНК, </a:t>
            </a:r>
            <a:r>
              <a:rPr lang="ru-RU" altLang="ru-RU" sz="1400" b="1" dirty="0" smtClean="0"/>
              <a:t>2018</a:t>
            </a:r>
            <a:endParaRPr lang="ru-RU" altLang="ru-RU" sz="1400" b="1" dirty="0"/>
          </a:p>
        </p:txBody>
      </p:sp>
      <p:pic>
        <p:nvPicPr>
          <p:cNvPr id="7" name="Picture 1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18338" y="261938"/>
            <a:ext cx="1690687" cy="573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9961140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-952" y="0"/>
            <a:ext cx="6501928" cy="1196752"/>
          </a:xfrm>
          <a:solidFill>
            <a:srgbClr val="0079C1"/>
          </a:solidFill>
          <a:ln w="25400" algn="ctr">
            <a:solidFill>
              <a:srgbClr val="0079C1"/>
            </a:solidFill>
            <a:miter lim="800000"/>
            <a:headEnd/>
            <a:tailEnd/>
          </a:ln>
          <a:extLst/>
        </p:spPr>
        <p:txBody>
          <a:bodyPr vert="horz" lIns="378000" tIns="45720" rIns="91440" bIns="45720" rtlCol="0" anchor="ctr">
            <a:normAutofit fontScale="90000"/>
          </a:bodyPr>
          <a:lstStyle/>
          <a:p>
            <a:pPr algn="l" fontAlgn="base">
              <a:spcAft>
                <a:spcPct val="0"/>
              </a:spcAft>
            </a:pPr>
            <a:r>
              <a:rPr lang="ru-RU" altLang="ru-RU" sz="2800" b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Основные направления изменений в деятельности образовательных организаций</a:t>
            </a:r>
          </a:p>
        </p:txBody>
      </p:sp>
      <p:grpSp>
        <p:nvGrpSpPr>
          <p:cNvPr id="31760" name="Group 16"/>
          <p:cNvGrpSpPr>
            <a:grpSpLocks/>
          </p:cNvGrpSpPr>
          <p:nvPr/>
        </p:nvGrpSpPr>
        <p:grpSpPr bwMode="auto">
          <a:xfrm>
            <a:off x="839585" y="2125663"/>
            <a:ext cx="7416800" cy="3743326"/>
            <a:chOff x="657" y="1344"/>
            <a:chExt cx="4672" cy="2358"/>
          </a:xfrm>
        </p:grpSpPr>
        <p:sp>
          <p:nvSpPr>
            <p:cNvPr id="31747" name="Rectangle 4"/>
            <p:cNvSpPr>
              <a:spLocks noChangeArrowheads="1"/>
            </p:cNvSpPr>
            <p:nvPr/>
          </p:nvSpPr>
          <p:spPr bwMode="auto">
            <a:xfrm>
              <a:off x="657" y="1344"/>
              <a:ext cx="4672" cy="2358"/>
            </a:xfrm>
            <a:prstGeom prst="rect">
              <a:avLst/>
            </a:prstGeom>
            <a:ln>
              <a:headEnd/>
              <a:tailEnd/>
            </a:ln>
            <a:ex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endParaRPr lang="ru-RU" altLang="ru-RU">
                <a:solidFill>
                  <a:srgbClr val="000000"/>
                </a:solidFill>
              </a:endParaRPr>
            </a:p>
          </p:txBody>
        </p:sp>
        <p:sp>
          <p:nvSpPr>
            <p:cNvPr id="31748" name="Line 6"/>
            <p:cNvSpPr>
              <a:spLocks noChangeShapeType="1"/>
            </p:cNvSpPr>
            <p:nvPr/>
          </p:nvSpPr>
          <p:spPr bwMode="auto">
            <a:xfrm flipV="1">
              <a:off x="1565" y="1525"/>
              <a:ext cx="0" cy="113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1749" name="Line 7"/>
            <p:cNvSpPr>
              <a:spLocks noChangeShapeType="1"/>
            </p:cNvSpPr>
            <p:nvPr/>
          </p:nvSpPr>
          <p:spPr bwMode="auto">
            <a:xfrm>
              <a:off x="1565" y="2659"/>
              <a:ext cx="344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1750" name="Line 8"/>
            <p:cNvSpPr>
              <a:spLocks noChangeShapeType="1"/>
            </p:cNvSpPr>
            <p:nvPr/>
          </p:nvSpPr>
          <p:spPr bwMode="auto">
            <a:xfrm flipH="1">
              <a:off x="1020" y="2659"/>
              <a:ext cx="545" cy="63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1751" name="Line 9"/>
            <p:cNvSpPr>
              <a:spLocks noChangeShapeType="1"/>
            </p:cNvSpPr>
            <p:nvPr/>
          </p:nvSpPr>
          <p:spPr bwMode="auto">
            <a:xfrm flipV="1">
              <a:off x="1655" y="1752"/>
              <a:ext cx="0" cy="72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1752" name="Line 10"/>
            <p:cNvSpPr>
              <a:spLocks noChangeShapeType="1"/>
            </p:cNvSpPr>
            <p:nvPr/>
          </p:nvSpPr>
          <p:spPr bwMode="auto">
            <a:xfrm>
              <a:off x="1882" y="2568"/>
              <a:ext cx="1089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1753" name="Line 11"/>
            <p:cNvSpPr>
              <a:spLocks noChangeShapeType="1"/>
            </p:cNvSpPr>
            <p:nvPr/>
          </p:nvSpPr>
          <p:spPr bwMode="auto">
            <a:xfrm flipH="1">
              <a:off x="1247" y="2795"/>
              <a:ext cx="363" cy="45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1754" name="Text Box 12"/>
            <p:cNvSpPr txBox="1">
              <a:spLocks noChangeArrowheads="1"/>
            </p:cNvSpPr>
            <p:nvPr/>
          </p:nvSpPr>
          <p:spPr bwMode="auto">
            <a:xfrm>
              <a:off x="1746" y="1570"/>
              <a:ext cx="1316" cy="368"/>
            </a:xfrm>
            <a:prstGeom prst="rect">
              <a:avLst/>
            </a:prstGeom>
            <a:ln>
              <a:headEnd/>
              <a:tailEnd/>
            </a:ln>
            <a:extLst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anchor="ctr"/>
            <a:lstStyle>
              <a:defPPr>
                <a:defRPr lang="ru-RU"/>
              </a:defPPr>
              <a:lvl1pPr algn="ctr">
                <a:defRPr b="1"/>
              </a:lvl1pPr>
            </a:lstStyle>
            <a:p>
              <a:r>
                <a:rPr lang="ru-RU" altLang="ru-RU" dirty="0"/>
                <a:t>Педагогические </a:t>
              </a:r>
            </a:p>
            <a:p>
              <a:r>
                <a:rPr lang="ru-RU" altLang="ru-RU" dirty="0"/>
                <a:t>технологии</a:t>
              </a:r>
            </a:p>
          </p:txBody>
        </p:sp>
        <p:sp>
          <p:nvSpPr>
            <p:cNvPr id="31755" name="Text Box 13"/>
            <p:cNvSpPr txBox="1">
              <a:spLocks noChangeArrowheads="1"/>
            </p:cNvSpPr>
            <p:nvPr/>
          </p:nvSpPr>
          <p:spPr bwMode="auto">
            <a:xfrm>
              <a:off x="1519" y="3067"/>
              <a:ext cx="1407" cy="368"/>
            </a:xfrm>
            <a:prstGeom prst="rect">
              <a:avLst/>
            </a:prstGeom>
            <a:ln>
              <a:headEnd/>
              <a:tailEnd/>
            </a:ln>
            <a:extLst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anchor="ctr"/>
            <a:lstStyle>
              <a:defPPr>
                <a:defRPr lang="ru-RU"/>
              </a:defPPr>
              <a:lvl1pPr algn="ctr">
                <a:defRPr b="1"/>
              </a:lvl1pPr>
            </a:lstStyle>
            <a:p>
              <a:r>
                <a:rPr lang="ru-RU" altLang="ru-RU" dirty="0"/>
                <a:t>Управленческие </a:t>
              </a:r>
            </a:p>
            <a:p>
              <a:r>
                <a:rPr lang="ru-RU" altLang="ru-RU" dirty="0"/>
                <a:t>технологии</a:t>
              </a:r>
            </a:p>
          </p:txBody>
        </p:sp>
        <p:sp>
          <p:nvSpPr>
            <p:cNvPr id="31756" name="Text Box 14"/>
            <p:cNvSpPr txBox="1">
              <a:spLocks noChangeArrowheads="1"/>
            </p:cNvSpPr>
            <p:nvPr/>
          </p:nvSpPr>
          <p:spPr bwMode="auto">
            <a:xfrm>
              <a:off x="3515" y="2069"/>
              <a:ext cx="1588" cy="368"/>
            </a:xfrm>
            <a:prstGeom prst="rect">
              <a:avLst/>
            </a:prstGeom>
            <a:ln>
              <a:headEnd/>
              <a:tailEnd/>
            </a:ln>
            <a:extLst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anchor="ctr"/>
            <a:lstStyle>
              <a:defPPr>
                <a:defRPr lang="ru-RU"/>
              </a:defPPr>
              <a:lvl1pPr algn="ctr">
                <a:defRPr b="1"/>
              </a:lvl1pPr>
            </a:lstStyle>
            <a:p>
              <a:r>
                <a:rPr lang="ru-RU" altLang="ru-RU" dirty="0"/>
                <a:t>Информационные </a:t>
              </a:r>
              <a:endParaRPr lang="ru-RU" altLang="ru-RU" dirty="0" smtClean="0"/>
            </a:p>
            <a:p>
              <a:r>
                <a:rPr lang="ru-RU" altLang="ru-RU" dirty="0" smtClean="0"/>
                <a:t>технологии</a:t>
              </a:r>
              <a:endParaRPr lang="ru-RU" altLang="ru-RU" dirty="0"/>
            </a:p>
          </p:txBody>
        </p:sp>
      </p:grpSp>
      <p:sp>
        <p:nvSpPr>
          <p:cNvPr id="31759" name="Rectangle 4"/>
          <p:cNvSpPr>
            <a:spLocks noChangeArrowheads="1"/>
          </p:cNvSpPr>
          <p:nvPr/>
        </p:nvSpPr>
        <p:spPr bwMode="auto">
          <a:xfrm>
            <a:off x="0" y="6553200"/>
            <a:ext cx="20161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ru-RU" altLang="ru-RU" sz="1200" dirty="0">
                <a:latin typeface="Franklin Gothic Medium" pitchFamily="34" charset="0"/>
              </a:rPr>
              <a:t>© МИМ ЛИНК, </a:t>
            </a:r>
            <a:r>
              <a:rPr lang="ru-RU" altLang="ru-RU" sz="1200" dirty="0" smtClean="0">
                <a:latin typeface="Franklin Gothic Medium" pitchFamily="34" charset="0"/>
              </a:rPr>
              <a:t>2018</a:t>
            </a:r>
            <a:endParaRPr lang="ru-RU" altLang="ru-RU" sz="1200" dirty="0">
              <a:latin typeface="Franklin Gothic Medium" pitchFamily="34" charset="0"/>
            </a:endParaRPr>
          </a:p>
        </p:txBody>
      </p:sp>
      <p:pic>
        <p:nvPicPr>
          <p:cNvPr id="16" name="Picture 1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18338" y="261938"/>
            <a:ext cx="1690687" cy="573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180075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0" y="0"/>
            <a:ext cx="5652120" cy="980728"/>
          </a:xfrm>
          <a:prstGeom prst="rect">
            <a:avLst/>
          </a:prstGeom>
          <a:solidFill>
            <a:srgbClr val="0079C1"/>
          </a:solidFill>
          <a:ln w="25400" algn="ctr">
            <a:solidFill>
              <a:srgbClr val="0079C1"/>
            </a:solidFill>
            <a:miter lim="800000"/>
            <a:headEnd/>
            <a:tailEnd/>
          </a:ln>
          <a:extLst/>
        </p:spPr>
        <p:txBody>
          <a:bodyPr vert="horz" lIns="378000" tIns="45720" rIns="91440" bIns="45720" rtlCol="0" anchor="ctr">
            <a:norm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800" b="1" dirty="0">
                <a:solidFill>
                  <a:schemeClr val="bg1"/>
                </a:solidFill>
              </a:rPr>
              <a:t>Активы в области повышенного </a:t>
            </a:r>
            <a:endParaRPr lang="ru-RU" altLang="ru-RU" sz="2800" b="1" dirty="0" smtClean="0">
              <a:solidFill>
                <a:schemeClr val="bg1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800" b="1" dirty="0" smtClean="0">
                <a:solidFill>
                  <a:schemeClr val="bg1"/>
                </a:solidFill>
              </a:rPr>
              <a:t>внимания</a:t>
            </a:r>
            <a:endParaRPr lang="ru-RU" altLang="ru-RU" sz="2800" b="1" dirty="0">
              <a:solidFill>
                <a:schemeClr val="bg1"/>
              </a:solidFill>
            </a:endParaRPr>
          </a:p>
        </p:txBody>
      </p:sp>
      <p:sp>
        <p:nvSpPr>
          <p:cNvPr id="35845" name="Rectangle 5"/>
          <p:cNvSpPr>
            <a:spLocks noChangeArrowheads="1"/>
          </p:cNvSpPr>
          <p:nvPr/>
        </p:nvSpPr>
        <p:spPr bwMode="auto">
          <a:xfrm>
            <a:off x="2369510" y="1329901"/>
            <a:ext cx="4629701" cy="3700693"/>
          </a:xfrm>
          <a:prstGeom prst="rect">
            <a:avLst/>
          </a:prstGeom>
          <a:ln>
            <a:headEnd/>
            <a:tailEnd/>
          </a:ln>
          <a:ex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rtlCol="0">
            <a:spAutoFit/>
          </a:bodyPr>
          <a:lstStyle/>
          <a:p>
            <a:pPr>
              <a:lnSpc>
                <a:spcPct val="70000"/>
              </a:lnSpc>
              <a:spcBef>
                <a:spcPts val="600"/>
              </a:spcBef>
              <a:buFont typeface="Arial" panose="020B0604020202020204" pitchFamily="34" charset="0"/>
              <a:buNone/>
            </a:pPr>
            <a:r>
              <a:rPr lang="ru-RU" altLang="ru-RU" sz="2400" b="1" dirty="0">
                <a:solidFill>
                  <a:srgbClr val="002060"/>
                </a:solidFill>
              </a:rPr>
              <a:t>Человеческий капитал: </a:t>
            </a:r>
            <a:r>
              <a:rPr lang="ru-RU" altLang="ru-RU" sz="2400" dirty="0">
                <a:solidFill>
                  <a:srgbClr val="002060"/>
                </a:solidFill>
              </a:rPr>
              <a:t>навыки и опыт рабочей силы;</a:t>
            </a:r>
          </a:p>
          <a:p>
            <a:pPr>
              <a:lnSpc>
                <a:spcPct val="70000"/>
              </a:lnSpc>
              <a:spcBef>
                <a:spcPts val="600"/>
              </a:spcBef>
              <a:buFont typeface="Arial" panose="020B0604020202020204" pitchFamily="34" charset="0"/>
              <a:buNone/>
            </a:pPr>
            <a:r>
              <a:rPr lang="ru-RU" altLang="ru-RU" sz="2400" b="1" dirty="0">
                <a:solidFill>
                  <a:srgbClr val="002060"/>
                </a:solidFill>
              </a:rPr>
              <a:t>Инфраструктурные активы: </a:t>
            </a:r>
            <a:r>
              <a:rPr lang="ru-RU" altLang="ru-RU" sz="2400" dirty="0">
                <a:solidFill>
                  <a:srgbClr val="002060"/>
                </a:solidFill>
              </a:rPr>
              <a:t>процессы и системы, поддерживающие операции;</a:t>
            </a:r>
          </a:p>
          <a:p>
            <a:pPr>
              <a:lnSpc>
                <a:spcPct val="70000"/>
              </a:lnSpc>
              <a:spcBef>
                <a:spcPts val="600"/>
              </a:spcBef>
              <a:buFont typeface="Arial" panose="020B0604020202020204" pitchFamily="34" charset="0"/>
              <a:buNone/>
            </a:pPr>
            <a:r>
              <a:rPr lang="ru-RU" altLang="ru-RU" sz="2400" b="1" dirty="0">
                <a:solidFill>
                  <a:srgbClr val="002060"/>
                </a:solidFill>
              </a:rPr>
              <a:t>Интеллектуальная собственность: </a:t>
            </a:r>
            <a:r>
              <a:rPr lang="ru-RU" altLang="ru-RU" sz="2400" dirty="0">
                <a:solidFill>
                  <a:srgbClr val="002060"/>
                </a:solidFill>
              </a:rPr>
              <a:t>патенты, авторские права и права на проекты;</a:t>
            </a:r>
          </a:p>
          <a:p>
            <a:pPr>
              <a:lnSpc>
                <a:spcPct val="70000"/>
              </a:lnSpc>
              <a:spcBef>
                <a:spcPts val="600"/>
              </a:spcBef>
              <a:buFont typeface="Arial" panose="020B0604020202020204" pitchFamily="34" charset="0"/>
              <a:buNone/>
            </a:pPr>
            <a:r>
              <a:rPr lang="ru-RU" altLang="ru-RU" sz="2400" b="1" dirty="0">
                <a:solidFill>
                  <a:srgbClr val="002060"/>
                </a:solidFill>
              </a:rPr>
              <a:t>Потребительский капитал: </a:t>
            </a:r>
            <a:r>
              <a:rPr lang="ru-RU" altLang="ru-RU" sz="2400" dirty="0">
                <a:solidFill>
                  <a:srgbClr val="002060"/>
                </a:solidFill>
              </a:rPr>
              <a:t>база данных потребителей, стратегии рыночного позиционирования и качество товаров и услуг.</a:t>
            </a:r>
          </a:p>
        </p:txBody>
      </p:sp>
      <p:sp>
        <p:nvSpPr>
          <p:cNvPr id="35846" name="AutoShape 6"/>
          <p:cNvSpPr>
            <a:spLocks noChangeArrowheads="1"/>
          </p:cNvSpPr>
          <p:nvPr/>
        </p:nvSpPr>
        <p:spPr bwMode="auto">
          <a:xfrm>
            <a:off x="251520" y="2120902"/>
            <a:ext cx="2016125" cy="2663825"/>
          </a:xfrm>
          <a:prstGeom prst="rightArrow">
            <a:avLst>
              <a:gd name="adj1" fmla="val 50000"/>
              <a:gd name="adj2" fmla="val 25000"/>
            </a:avLst>
          </a:prstGeom>
          <a:ln>
            <a:headEnd/>
            <a:tailEnd/>
          </a:ln>
          <a:ex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altLang="ru-RU" sz="1600" b="1" dirty="0"/>
              <a:t>  </a:t>
            </a:r>
            <a:r>
              <a:rPr lang="ru-RU" altLang="ru-RU" b="1" dirty="0"/>
              <a:t>Образовательная</a:t>
            </a:r>
          </a:p>
          <a:p>
            <a:pPr algn="ctr"/>
            <a:r>
              <a:rPr lang="ru-RU" altLang="ru-RU" b="1" dirty="0"/>
              <a:t> модель</a:t>
            </a:r>
          </a:p>
        </p:txBody>
      </p:sp>
      <p:sp>
        <p:nvSpPr>
          <p:cNvPr id="35847" name="AutoShape 7"/>
          <p:cNvSpPr>
            <a:spLocks noChangeArrowheads="1"/>
          </p:cNvSpPr>
          <p:nvPr/>
        </p:nvSpPr>
        <p:spPr bwMode="auto">
          <a:xfrm>
            <a:off x="7097395" y="2232026"/>
            <a:ext cx="1908175" cy="2636837"/>
          </a:xfrm>
          <a:prstGeom prst="leftArrow">
            <a:avLst>
              <a:gd name="adj1" fmla="val 50000"/>
              <a:gd name="adj2" fmla="val 25000"/>
            </a:avLst>
          </a:prstGeom>
          <a:ln>
            <a:headEnd/>
            <a:tailEnd/>
          </a:ln>
          <a:ex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altLang="ru-RU" b="1" dirty="0"/>
              <a:t>Сеть</a:t>
            </a:r>
          </a:p>
        </p:txBody>
      </p:sp>
      <p:sp>
        <p:nvSpPr>
          <p:cNvPr id="35848" name="AutoShape 8"/>
          <p:cNvSpPr>
            <a:spLocks noChangeArrowheads="1"/>
          </p:cNvSpPr>
          <p:nvPr/>
        </p:nvSpPr>
        <p:spPr bwMode="auto">
          <a:xfrm>
            <a:off x="3264567" y="5095201"/>
            <a:ext cx="2952750" cy="1582737"/>
          </a:xfrm>
          <a:prstGeom prst="upArrow">
            <a:avLst>
              <a:gd name="adj1" fmla="val 50000"/>
              <a:gd name="adj2" fmla="val 25000"/>
            </a:avLst>
          </a:prstGeom>
          <a:ln>
            <a:headEnd/>
            <a:tailEnd/>
          </a:ln>
          <a:ex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altLang="ru-RU" b="1" dirty="0"/>
              <a:t>ИТ</a:t>
            </a:r>
          </a:p>
        </p:txBody>
      </p:sp>
      <p:pic>
        <p:nvPicPr>
          <p:cNvPr id="7" name="Picture 1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18338" y="261938"/>
            <a:ext cx="1690687" cy="573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 Box 36"/>
          <p:cNvSpPr txBox="1">
            <a:spLocks noChangeArrowheads="1"/>
          </p:cNvSpPr>
          <p:nvPr/>
        </p:nvSpPr>
        <p:spPr bwMode="auto">
          <a:xfrm>
            <a:off x="252046" y="6381750"/>
            <a:ext cx="21277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1400" b="1" dirty="0">
                <a:sym typeface="Symbol" pitchFamily="18" charset="2"/>
              </a:rPr>
              <a:t></a:t>
            </a:r>
            <a:r>
              <a:rPr lang="ru-RU" altLang="ru-RU" sz="1400" b="1" dirty="0"/>
              <a:t> МИМ ЛИНК, </a:t>
            </a:r>
            <a:r>
              <a:rPr lang="ru-RU" altLang="ru-RU" sz="1400" b="1" dirty="0" smtClean="0"/>
              <a:t>2018</a:t>
            </a:r>
            <a:endParaRPr lang="ru-RU" altLang="ru-RU" sz="1400" b="1" dirty="0"/>
          </a:p>
        </p:txBody>
      </p:sp>
    </p:spTree>
    <p:extLst>
      <p:ext uri="{BB962C8B-B14F-4D97-AF65-F5344CB8AC3E}">
        <p14:creationId xmlns:p14="http://schemas.microsoft.com/office/powerpoint/2010/main" val="37446752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ChangeArrowheads="1"/>
          </p:cNvSpPr>
          <p:nvPr/>
        </p:nvSpPr>
        <p:spPr bwMode="auto">
          <a:xfrm>
            <a:off x="-37817" y="0"/>
            <a:ext cx="5329897" cy="946150"/>
          </a:xfrm>
          <a:prstGeom prst="rect">
            <a:avLst/>
          </a:prstGeom>
          <a:solidFill>
            <a:srgbClr val="0079C1"/>
          </a:solidFill>
          <a:ln w="25400" algn="ctr">
            <a:solidFill>
              <a:srgbClr val="0079C1"/>
            </a:solidFill>
            <a:miter lim="800000"/>
            <a:headEnd/>
            <a:tailEnd/>
          </a:ln>
          <a:extLst/>
        </p:spPr>
        <p:txBody>
          <a:bodyPr vert="horz" lIns="378000" tIns="45720" rIns="91440" bIns="45720" rtlCol="0" anchor="ctr">
            <a:norm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800" b="1" dirty="0">
                <a:solidFill>
                  <a:schemeClr val="bg1"/>
                </a:solidFill>
              </a:rPr>
              <a:t>Парадигмы и модели обучения/образования </a:t>
            </a:r>
          </a:p>
        </p:txBody>
      </p:sp>
      <p:sp>
        <p:nvSpPr>
          <p:cNvPr id="53251" name="Text Box 3"/>
          <p:cNvSpPr txBox="1">
            <a:spLocks noChangeArrowheads="1"/>
          </p:cNvSpPr>
          <p:nvPr/>
        </p:nvSpPr>
        <p:spPr bwMode="auto">
          <a:xfrm>
            <a:off x="809820" y="4830762"/>
            <a:ext cx="3690938" cy="547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r>
              <a:rPr lang="ru-RU" altLang="ru-RU" sz="1200" b="1" dirty="0">
                <a:solidFill>
                  <a:schemeClr val="accent5">
                    <a:lumMod val="75000"/>
                  </a:schemeClr>
                </a:solidFill>
                <a:latin typeface="Comic Sans MS" pitchFamily="66" charset="0"/>
                <a:cs typeface="Arial" pitchFamily="34" charset="0"/>
              </a:rPr>
              <a:t>Позиции  моделей обучения/образования</a:t>
            </a:r>
            <a:endParaRPr lang="ru-RU" altLang="ru-RU" sz="3200" b="1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</a:endParaRPr>
          </a:p>
        </p:txBody>
      </p:sp>
      <p:sp>
        <p:nvSpPr>
          <p:cNvPr id="53252" name="Text Box 4"/>
          <p:cNvSpPr txBox="1">
            <a:spLocks noChangeArrowheads="1"/>
          </p:cNvSpPr>
          <p:nvPr/>
        </p:nvSpPr>
        <p:spPr bwMode="auto">
          <a:xfrm>
            <a:off x="685800" y="5334000"/>
            <a:ext cx="4038600" cy="1368425"/>
          </a:xfrm>
          <a:prstGeom prst="rect">
            <a:avLst/>
          </a:prstGeom>
          <a:ln/>
          <a:ex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just" eaLnBrk="0" hangingPunct="0"/>
            <a:r>
              <a:rPr lang="ru-RU" altLang="ru-RU" sz="1400" b="1" dirty="0">
                <a:cs typeface="Times New Roman" pitchFamily="18" charset="0"/>
              </a:rPr>
              <a:t>На рисунке обозначено:</a:t>
            </a:r>
            <a:endParaRPr lang="ru-RU" altLang="ru-RU" sz="1000" b="1" dirty="0">
              <a:cs typeface="Times New Roman" pitchFamily="18" charset="0"/>
            </a:endParaRPr>
          </a:p>
          <a:p>
            <a:pPr algn="just" eaLnBrk="0" hangingPunct="0"/>
            <a:r>
              <a:rPr lang="ru-RU" altLang="ru-RU" sz="1400" b="1" dirty="0">
                <a:cs typeface="Times New Roman" pitchFamily="18" charset="0"/>
              </a:rPr>
              <a:t>1.</a:t>
            </a:r>
            <a:r>
              <a:rPr lang="ru-RU" altLang="ru-RU" sz="800" b="1" dirty="0">
                <a:cs typeface="Times New Roman" pitchFamily="18" charset="0"/>
              </a:rPr>
              <a:t>  </a:t>
            </a:r>
            <a:r>
              <a:rPr lang="ru-RU" altLang="ru-RU" sz="1400" b="1" dirty="0">
                <a:cs typeface="Times New Roman" pitchFamily="18" charset="0"/>
              </a:rPr>
              <a:t>Объяснительно – иллюстративное обучение </a:t>
            </a:r>
            <a:endParaRPr lang="ru-RU" altLang="ru-RU" sz="1000" b="1" dirty="0">
              <a:cs typeface="Times New Roman" pitchFamily="18" charset="0"/>
            </a:endParaRPr>
          </a:p>
          <a:p>
            <a:pPr algn="just" eaLnBrk="0" hangingPunct="0"/>
            <a:r>
              <a:rPr lang="ru-RU" altLang="ru-RU" sz="1400" b="1" dirty="0">
                <a:cs typeface="Times New Roman" pitchFamily="18" charset="0"/>
              </a:rPr>
              <a:t>2.</a:t>
            </a:r>
            <a:r>
              <a:rPr lang="ru-RU" altLang="ru-RU" sz="800" b="1" dirty="0">
                <a:cs typeface="Times New Roman" pitchFamily="18" charset="0"/>
              </a:rPr>
              <a:t>   </a:t>
            </a:r>
            <a:r>
              <a:rPr lang="ru-RU" altLang="ru-RU" sz="1400" b="1" dirty="0">
                <a:cs typeface="Times New Roman" pitchFamily="18" charset="0"/>
              </a:rPr>
              <a:t>Программированное обучение</a:t>
            </a:r>
            <a:endParaRPr lang="ru-RU" altLang="ru-RU" sz="1000" b="1" dirty="0">
              <a:cs typeface="Times New Roman" pitchFamily="18" charset="0"/>
            </a:endParaRPr>
          </a:p>
          <a:p>
            <a:pPr algn="just" eaLnBrk="0" hangingPunct="0"/>
            <a:r>
              <a:rPr lang="ru-RU" altLang="ru-RU" sz="1400" b="1" dirty="0">
                <a:cs typeface="Times New Roman" pitchFamily="18" charset="0"/>
              </a:rPr>
              <a:t>3.</a:t>
            </a:r>
            <a:r>
              <a:rPr lang="ru-RU" altLang="ru-RU" sz="800" b="1" dirty="0">
                <a:cs typeface="Times New Roman" pitchFamily="18" charset="0"/>
              </a:rPr>
              <a:t>   </a:t>
            </a:r>
            <a:r>
              <a:rPr lang="ru-RU" altLang="ru-RU" sz="1400" b="1" dirty="0">
                <a:cs typeface="Times New Roman" pitchFamily="18" charset="0"/>
              </a:rPr>
              <a:t>Проблемное обучение </a:t>
            </a:r>
            <a:endParaRPr lang="ru-RU" altLang="ru-RU" sz="1000" b="1" dirty="0">
              <a:cs typeface="Times New Roman" pitchFamily="18" charset="0"/>
            </a:endParaRPr>
          </a:p>
          <a:p>
            <a:pPr algn="just" eaLnBrk="0" hangingPunct="0"/>
            <a:r>
              <a:rPr lang="ru-RU" altLang="ru-RU" sz="1400" b="1" dirty="0">
                <a:cs typeface="Times New Roman" pitchFamily="18" charset="0"/>
              </a:rPr>
              <a:t>4.</a:t>
            </a:r>
            <a:r>
              <a:rPr lang="ru-RU" altLang="ru-RU" sz="800" b="1" dirty="0">
                <a:cs typeface="Times New Roman" pitchFamily="18" charset="0"/>
              </a:rPr>
              <a:t>    </a:t>
            </a:r>
            <a:r>
              <a:rPr lang="ru-RU" altLang="ru-RU" sz="1400" b="1" dirty="0">
                <a:cs typeface="Times New Roman" pitchFamily="18" charset="0"/>
              </a:rPr>
              <a:t>Контекстное обучение</a:t>
            </a:r>
            <a:endParaRPr lang="ru-RU" altLang="ru-RU" sz="1000" b="1" dirty="0">
              <a:cs typeface="Times New Roman" pitchFamily="18" charset="0"/>
            </a:endParaRPr>
          </a:p>
          <a:p>
            <a:pPr algn="just" eaLnBrk="0" hangingPunct="0"/>
            <a:r>
              <a:rPr lang="ru-RU" altLang="ru-RU" sz="1400" b="1" dirty="0">
                <a:cs typeface="Times New Roman" pitchFamily="18" charset="0"/>
              </a:rPr>
              <a:t>5.</a:t>
            </a:r>
            <a:r>
              <a:rPr lang="ru-RU" altLang="ru-RU" sz="800" b="1" dirty="0">
                <a:cs typeface="Times New Roman" pitchFamily="18" charset="0"/>
              </a:rPr>
              <a:t>  </a:t>
            </a:r>
            <a:r>
              <a:rPr lang="ru-RU" altLang="ru-RU" sz="800" b="1" dirty="0"/>
              <a:t> </a:t>
            </a:r>
            <a:r>
              <a:rPr lang="ru-RU" altLang="ru-RU" sz="1400" b="1" dirty="0">
                <a:cs typeface="Times New Roman" pitchFamily="18" charset="0"/>
              </a:rPr>
              <a:t>Личностно – ориентированное образование.</a:t>
            </a:r>
            <a:endParaRPr lang="ru-RU" altLang="ru-RU" sz="1400" dirty="0"/>
          </a:p>
        </p:txBody>
      </p:sp>
      <p:grpSp>
        <p:nvGrpSpPr>
          <p:cNvPr id="53253" name="Group 5"/>
          <p:cNvGrpSpPr>
            <a:grpSpLocks/>
          </p:cNvGrpSpPr>
          <p:nvPr/>
        </p:nvGrpSpPr>
        <p:grpSpPr bwMode="auto">
          <a:xfrm>
            <a:off x="533400" y="1219200"/>
            <a:ext cx="4686935" cy="3389313"/>
            <a:chOff x="480" y="720"/>
            <a:chExt cx="3146" cy="2231"/>
          </a:xfrm>
        </p:grpSpPr>
        <p:sp>
          <p:nvSpPr>
            <p:cNvPr id="53254" name="Text Box 6"/>
            <p:cNvSpPr txBox="1">
              <a:spLocks noChangeArrowheads="1"/>
            </p:cNvSpPr>
            <p:nvPr/>
          </p:nvSpPr>
          <p:spPr bwMode="auto">
            <a:xfrm>
              <a:off x="480" y="864"/>
              <a:ext cx="624" cy="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ru-RU" altLang="ru-RU" sz="1000" b="1">
                  <a:latin typeface="Comic Sans MS" pitchFamily="66" charset="0"/>
                  <a:cs typeface="Times New Roman" pitchFamily="18" charset="0"/>
                </a:rPr>
                <a:t>ОБУЧЕНИЕ</a:t>
              </a:r>
            </a:p>
            <a:p>
              <a:pPr eaLnBrk="0" hangingPunct="0"/>
              <a:endParaRPr lang="ru-RU" altLang="ru-RU" sz="2400">
                <a:latin typeface="Times New Roman" pitchFamily="18" charset="0"/>
              </a:endParaRPr>
            </a:p>
          </p:txBody>
        </p:sp>
        <p:sp>
          <p:nvSpPr>
            <p:cNvPr id="53255" name="Line 7"/>
            <p:cNvSpPr>
              <a:spLocks noChangeShapeType="1"/>
            </p:cNvSpPr>
            <p:nvPr/>
          </p:nvSpPr>
          <p:spPr bwMode="auto">
            <a:xfrm>
              <a:off x="1097" y="2720"/>
              <a:ext cx="2046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3256" name="Line 8"/>
            <p:cNvSpPr>
              <a:spLocks noChangeShapeType="1"/>
            </p:cNvSpPr>
            <p:nvPr/>
          </p:nvSpPr>
          <p:spPr bwMode="auto">
            <a:xfrm flipH="1" flipV="1">
              <a:off x="1165" y="858"/>
              <a:ext cx="3" cy="1665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  <a:effectLst>
              <a:outerShdw dist="35921" dir="2700000" algn="ctr" rotWithShape="0">
                <a:srgbClr val="80808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3257" name="Freeform 9"/>
            <p:cNvSpPr>
              <a:spLocks/>
            </p:cNvSpPr>
            <p:nvPr/>
          </p:nvSpPr>
          <p:spPr bwMode="auto">
            <a:xfrm>
              <a:off x="1165" y="858"/>
              <a:ext cx="2001" cy="1721"/>
            </a:xfrm>
            <a:custGeom>
              <a:avLst/>
              <a:gdLst>
                <a:gd name="T0" fmla="*/ 0 w 6300"/>
                <a:gd name="T1" fmla="*/ 30 h 5070"/>
                <a:gd name="T2" fmla="*/ 2700 w 6300"/>
                <a:gd name="T3" fmla="*/ 390 h 5070"/>
                <a:gd name="T4" fmla="*/ 5580 w 6300"/>
                <a:gd name="T5" fmla="*/ 2370 h 5070"/>
                <a:gd name="T6" fmla="*/ 6300 w 6300"/>
                <a:gd name="T7" fmla="*/ 5070 h 50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00" h="5070">
                  <a:moveTo>
                    <a:pt x="0" y="30"/>
                  </a:moveTo>
                  <a:cubicBezTo>
                    <a:pt x="885" y="15"/>
                    <a:pt x="1770" y="0"/>
                    <a:pt x="2700" y="390"/>
                  </a:cubicBezTo>
                  <a:cubicBezTo>
                    <a:pt x="3630" y="780"/>
                    <a:pt x="4980" y="1590"/>
                    <a:pt x="5580" y="2370"/>
                  </a:cubicBezTo>
                  <a:cubicBezTo>
                    <a:pt x="6180" y="3150"/>
                    <a:pt x="6180" y="4620"/>
                    <a:pt x="6300" y="5070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3258" name="Rectangle 10"/>
            <p:cNvSpPr>
              <a:spLocks noChangeArrowheads="1"/>
            </p:cNvSpPr>
            <p:nvPr/>
          </p:nvSpPr>
          <p:spPr bwMode="auto">
            <a:xfrm rot="1359946">
              <a:off x="1948" y="881"/>
              <a:ext cx="453" cy="494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FFFFFF">
                    <a:gamma/>
                    <a:shade val="78824"/>
                    <a:invGamma/>
                  </a:srgbClr>
                </a:gs>
              </a:gsLst>
              <a:lin ang="540000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808080">
                  <a:alpha val="0"/>
                </a:srgbClr>
              </a:outerShdw>
            </a:effectLst>
          </p:spPr>
          <p:txBody>
            <a:bodyPr/>
            <a:lstStyle/>
            <a:p>
              <a:endParaRPr lang="ru-RU"/>
            </a:p>
          </p:txBody>
        </p:sp>
        <p:sp>
          <p:nvSpPr>
            <p:cNvPr id="53259" name="Rectangle 11"/>
            <p:cNvSpPr>
              <a:spLocks noChangeArrowheads="1"/>
            </p:cNvSpPr>
            <p:nvPr/>
          </p:nvSpPr>
          <p:spPr bwMode="auto">
            <a:xfrm rot="597372">
              <a:off x="1370" y="720"/>
              <a:ext cx="453" cy="493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FFFFFF">
                    <a:gamma/>
                    <a:shade val="78824"/>
                    <a:invGamma/>
                  </a:srgbClr>
                </a:gs>
              </a:gsLst>
              <a:lin ang="540000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808080">
                  <a:alpha val="0"/>
                </a:srgbClr>
              </a:outerShdw>
            </a:effectLst>
          </p:spPr>
          <p:txBody>
            <a:bodyPr/>
            <a:lstStyle/>
            <a:p>
              <a:endParaRPr lang="ru-RU"/>
            </a:p>
          </p:txBody>
        </p:sp>
        <p:sp>
          <p:nvSpPr>
            <p:cNvPr id="53260" name="Rectangle 12"/>
            <p:cNvSpPr>
              <a:spLocks noChangeArrowheads="1"/>
            </p:cNvSpPr>
            <p:nvPr/>
          </p:nvSpPr>
          <p:spPr bwMode="auto">
            <a:xfrm rot="2501333">
              <a:off x="2460" y="1203"/>
              <a:ext cx="453" cy="493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FFFFFF">
                    <a:gamma/>
                    <a:shade val="78824"/>
                    <a:invGamma/>
                  </a:srgbClr>
                </a:gs>
              </a:gsLst>
              <a:lin ang="540000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808080">
                  <a:alpha val="0"/>
                </a:srgbClr>
              </a:outerShdw>
            </a:effectLst>
          </p:spPr>
          <p:txBody>
            <a:bodyPr/>
            <a:lstStyle/>
            <a:p>
              <a:endParaRPr lang="ru-RU"/>
            </a:p>
          </p:txBody>
        </p:sp>
        <p:sp>
          <p:nvSpPr>
            <p:cNvPr id="53261" name="Rectangle 13"/>
            <p:cNvSpPr>
              <a:spLocks noChangeArrowheads="1"/>
            </p:cNvSpPr>
            <p:nvPr/>
          </p:nvSpPr>
          <p:spPr bwMode="auto">
            <a:xfrm rot="3947983">
              <a:off x="2823" y="1699"/>
              <a:ext cx="413" cy="454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FFFFFF">
                    <a:gamma/>
                    <a:shade val="78824"/>
                    <a:invGamma/>
                  </a:srgbClr>
                </a:gs>
              </a:gsLst>
              <a:lin ang="540000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808080">
                  <a:alpha val="0"/>
                </a:srgbClr>
              </a:outerShdw>
            </a:effec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53262" name="Group 14"/>
            <p:cNvGrpSpPr>
              <a:grpSpLocks/>
            </p:cNvGrpSpPr>
            <p:nvPr/>
          </p:nvGrpSpPr>
          <p:grpSpPr bwMode="auto">
            <a:xfrm>
              <a:off x="807" y="2204"/>
              <a:ext cx="962" cy="722"/>
              <a:chOff x="1872" y="6048"/>
              <a:chExt cx="2304" cy="1872"/>
            </a:xfrm>
          </p:grpSpPr>
          <p:grpSp>
            <p:nvGrpSpPr>
              <p:cNvPr id="53263" name="Group 15"/>
              <p:cNvGrpSpPr>
                <a:grpSpLocks/>
              </p:cNvGrpSpPr>
              <p:nvPr/>
            </p:nvGrpSpPr>
            <p:grpSpPr bwMode="auto">
              <a:xfrm>
                <a:off x="1872" y="6048"/>
                <a:ext cx="2304" cy="1872"/>
                <a:chOff x="1872" y="6048"/>
                <a:chExt cx="2304" cy="1872"/>
              </a:xfrm>
            </p:grpSpPr>
            <p:grpSp>
              <p:nvGrpSpPr>
                <p:cNvPr id="53264" name="Group 16"/>
                <p:cNvGrpSpPr>
                  <a:grpSpLocks/>
                </p:cNvGrpSpPr>
                <p:nvPr/>
              </p:nvGrpSpPr>
              <p:grpSpPr bwMode="auto">
                <a:xfrm>
                  <a:off x="1872" y="6048"/>
                  <a:ext cx="2304" cy="1872"/>
                  <a:chOff x="1872" y="6048"/>
                  <a:chExt cx="2304" cy="1872"/>
                </a:xfrm>
              </p:grpSpPr>
              <p:grpSp>
                <p:nvGrpSpPr>
                  <p:cNvPr id="53265" name="Group 17"/>
                  <p:cNvGrpSpPr>
                    <a:grpSpLocks/>
                  </p:cNvGrpSpPr>
                  <p:nvPr/>
                </p:nvGrpSpPr>
                <p:grpSpPr bwMode="auto">
                  <a:xfrm>
                    <a:off x="1872" y="6048"/>
                    <a:ext cx="2304" cy="1872"/>
                    <a:chOff x="1872" y="6048"/>
                    <a:chExt cx="2304" cy="1872"/>
                  </a:xfrm>
                </p:grpSpPr>
                <p:sp>
                  <p:nvSpPr>
                    <p:cNvPr id="53266" name="Oval 1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6480"/>
                      <a:ext cx="1584" cy="1440"/>
                    </a:xfrm>
                    <a:prstGeom prst="ellipse">
                      <a:avLst/>
                    </a:prstGeom>
                    <a:solidFill>
                      <a:srgbClr val="C0C0C0"/>
                    </a:solidFill>
                    <a:ln>
                      <a:noFill/>
                    </a:ln>
                    <a:effectLst>
                      <a:outerShdw dist="35921" dir="2700000" algn="ctr" rotWithShape="0">
                        <a:srgbClr val="808080"/>
                      </a:outerShdw>
                    </a:effectLst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3267" name="Oval 1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872" y="6048"/>
                      <a:ext cx="1584" cy="1440"/>
                    </a:xfrm>
                    <a:prstGeom prst="ellips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C0C0C0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53268" name="Oval 20"/>
                  <p:cNvSpPr>
                    <a:spLocks noChangeArrowheads="1"/>
                  </p:cNvSpPr>
                  <p:nvPr/>
                </p:nvSpPr>
                <p:spPr bwMode="auto">
                  <a:xfrm>
                    <a:off x="1872" y="6048"/>
                    <a:ext cx="1584" cy="1440"/>
                  </a:xfrm>
                  <a:prstGeom prst="ellipse">
                    <a:avLst/>
                  </a:prstGeom>
                  <a:solidFill>
                    <a:srgbClr val="C0C0C0"/>
                  </a:solidFill>
                  <a:ln>
                    <a:noFill/>
                  </a:ln>
                  <a:effectLst>
                    <a:outerShdw dist="35921" dir="2700000" algn="ctr" rotWithShape="0">
                      <a:srgbClr val="808080"/>
                    </a:outerShdw>
                  </a:effectLst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sp>
              <p:nvSpPr>
                <p:cNvPr id="53269" name="Oval 21"/>
                <p:cNvSpPr>
                  <a:spLocks noChangeArrowheads="1"/>
                </p:cNvSpPr>
                <p:nvPr/>
              </p:nvSpPr>
              <p:spPr bwMode="auto">
                <a:xfrm>
                  <a:off x="2592" y="6480"/>
                  <a:ext cx="1584" cy="1440"/>
                </a:xfrm>
                <a:prstGeom prst="ellips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C0C0C0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53270" name="Oval 22"/>
              <p:cNvSpPr>
                <a:spLocks noChangeArrowheads="1"/>
              </p:cNvSpPr>
              <p:nvPr/>
            </p:nvSpPr>
            <p:spPr bwMode="auto">
              <a:xfrm>
                <a:off x="1872" y="6048"/>
                <a:ext cx="1584" cy="1440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C0C0C0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53271" name="Text Box 23"/>
            <p:cNvSpPr txBox="1">
              <a:spLocks noChangeArrowheads="1"/>
            </p:cNvSpPr>
            <p:nvPr/>
          </p:nvSpPr>
          <p:spPr bwMode="auto">
            <a:xfrm>
              <a:off x="1488" y="2496"/>
              <a:ext cx="787" cy="191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ru-RU" altLang="ru-RU" sz="1000" b="1" dirty="0">
                  <a:latin typeface="Comic Sans MS" pitchFamily="66" charset="0"/>
                  <a:cs typeface="Times New Roman" pitchFamily="18" charset="0"/>
                </a:rPr>
                <a:t>Новая парадигма</a:t>
              </a:r>
              <a:endParaRPr lang="ru-RU" altLang="ru-RU" sz="2400" dirty="0">
                <a:latin typeface="Times New Roman" pitchFamily="18" charset="0"/>
              </a:endParaRPr>
            </a:p>
          </p:txBody>
        </p:sp>
        <p:sp>
          <p:nvSpPr>
            <p:cNvPr id="53272" name="Text Box 24"/>
            <p:cNvSpPr txBox="1">
              <a:spLocks noChangeArrowheads="1"/>
            </p:cNvSpPr>
            <p:nvPr/>
          </p:nvSpPr>
          <p:spPr bwMode="auto">
            <a:xfrm>
              <a:off x="2736" y="2784"/>
              <a:ext cx="783" cy="1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ru-RU" altLang="ru-RU" sz="1000" b="1">
                  <a:latin typeface="Comic Sans MS" pitchFamily="66" charset="0"/>
                  <a:cs typeface="Times New Roman" pitchFamily="18" charset="0"/>
                </a:rPr>
                <a:t>ОБРАЗОВАНИЕ</a:t>
              </a:r>
              <a:r>
                <a:rPr lang="ru-RU" altLang="ru-RU" sz="900">
                  <a:latin typeface="Comic Sans MS" pitchFamily="66" charset="0"/>
                  <a:cs typeface="Times New Roman" pitchFamily="18" charset="0"/>
                </a:rPr>
                <a:t> </a:t>
              </a:r>
              <a:endParaRPr lang="ru-RU" altLang="ru-RU" sz="2400">
                <a:latin typeface="Times New Roman" pitchFamily="18" charset="0"/>
              </a:endParaRPr>
            </a:p>
          </p:txBody>
        </p:sp>
        <p:sp>
          <p:nvSpPr>
            <p:cNvPr id="53273" name="AutoShape 25"/>
            <p:cNvSpPr>
              <a:spLocks noChangeArrowheads="1"/>
            </p:cNvSpPr>
            <p:nvPr/>
          </p:nvSpPr>
          <p:spPr bwMode="auto">
            <a:xfrm>
              <a:off x="2736" y="864"/>
              <a:ext cx="890" cy="288"/>
            </a:xfrm>
            <a:prstGeom prst="wedgeRoundRectCallout">
              <a:avLst>
                <a:gd name="adj1" fmla="val -35185"/>
                <a:gd name="adj2" fmla="val 126389"/>
                <a:gd name="adj3" fmla="val 1666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 altLang="ru-RU" sz="1000" b="1">
                  <a:latin typeface="Comic Sans MS" pitchFamily="66" charset="0"/>
                  <a:cs typeface="Times New Roman" pitchFamily="18" charset="0"/>
                </a:rPr>
                <a:t>Образовательные модели</a:t>
              </a:r>
              <a:endParaRPr lang="ru-RU" altLang="ru-RU" sz="2800" b="1">
                <a:latin typeface="Times New Roman" pitchFamily="18" charset="0"/>
              </a:endParaRPr>
            </a:p>
          </p:txBody>
        </p:sp>
        <p:sp>
          <p:nvSpPr>
            <p:cNvPr id="53274" name="Rectangle 26"/>
            <p:cNvSpPr>
              <a:spLocks noChangeArrowheads="1"/>
            </p:cNvSpPr>
            <p:nvPr/>
          </p:nvSpPr>
          <p:spPr bwMode="auto">
            <a:xfrm rot="-16222837">
              <a:off x="2957" y="2217"/>
              <a:ext cx="414" cy="453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FFFFFF">
                    <a:gamma/>
                    <a:shade val="78824"/>
                    <a:invGamma/>
                  </a:srgbClr>
                </a:gs>
              </a:gsLst>
              <a:lin ang="540000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808080">
                  <a:alpha val="0"/>
                </a:srgbClr>
              </a:outerShdw>
            </a:effectLst>
          </p:spPr>
          <p:txBody>
            <a:bodyPr/>
            <a:lstStyle/>
            <a:p>
              <a:endParaRPr lang="ru-RU"/>
            </a:p>
          </p:txBody>
        </p:sp>
        <p:sp>
          <p:nvSpPr>
            <p:cNvPr id="53275" name="Text Box 27"/>
            <p:cNvSpPr txBox="1">
              <a:spLocks noChangeArrowheads="1"/>
            </p:cNvSpPr>
            <p:nvPr/>
          </p:nvSpPr>
          <p:spPr bwMode="auto">
            <a:xfrm>
              <a:off x="1483" y="857"/>
              <a:ext cx="341" cy="2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ru-RU" altLang="ru-RU" sz="1400" b="1">
                  <a:latin typeface="Comic Sans MS" pitchFamily="66" charset="0"/>
                  <a:cs typeface="Times New Roman" pitchFamily="18" charset="0"/>
                </a:rPr>
                <a:t>1</a:t>
              </a:r>
              <a:endParaRPr lang="ru-RU" altLang="ru-RU" sz="900">
                <a:latin typeface="Comic Sans MS" pitchFamily="66" charset="0"/>
                <a:cs typeface="Times New Roman" pitchFamily="18" charset="0"/>
              </a:endParaRPr>
            </a:p>
            <a:p>
              <a:pPr eaLnBrk="0" hangingPunct="0"/>
              <a:endParaRPr lang="ru-RU" altLang="ru-RU" sz="2400">
                <a:latin typeface="Times New Roman" pitchFamily="18" charset="0"/>
              </a:endParaRPr>
            </a:p>
          </p:txBody>
        </p:sp>
        <p:sp>
          <p:nvSpPr>
            <p:cNvPr id="53276" name="Text Box 28"/>
            <p:cNvSpPr txBox="1">
              <a:spLocks noChangeArrowheads="1"/>
            </p:cNvSpPr>
            <p:nvPr/>
          </p:nvSpPr>
          <p:spPr bwMode="auto">
            <a:xfrm>
              <a:off x="2028" y="994"/>
              <a:ext cx="341" cy="2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ru-RU" altLang="ru-RU" sz="1400" b="1" dirty="0">
                  <a:latin typeface="Comic Sans MS" pitchFamily="66" charset="0"/>
                  <a:cs typeface="Times New Roman" pitchFamily="18" charset="0"/>
                </a:rPr>
                <a:t>2</a:t>
              </a:r>
              <a:endParaRPr lang="ru-RU" altLang="ru-RU" sz="900" dirty="0">
                <a:latin typeface="Comic Sans MS" pitchFamily="66" charset="0"/>
                <a:cs typeface="Times New Roman" pitchFamily="18" charset="0"/>
              </a:endParaRPr>
            </a:p>
            <a:p>
              <a:pPr eaLnBrk="0" hangingPunct="0"/>
              <a:endParaRPr lang="ru-RU" altLang="ru-RU" sz="2400" dirty="0">
                <a:latin typeface="Times New Roman" pitchFamily="18" charset="0"/>
              </a:endParaRPr>
            </a:p>
          </p:txBody>
        </p:sp>
        <p:sp>
          <p:nvSpPr>
            <p:cNvPr id="53277" name="Text Box 29"/>
            <p:cNvSpPr txBox="1">
              <a:spLocks noChangeArrowheads="1"/>
            </p:cNvSpPr>
            <p:nvPr/>
          </p:nvSpPr>
          <p:spPr bwMode="auto">
            <a:xfrm>
              <a:off x="2505" y="1270"/>
              <a:ext cx="341" cy="276"/>
            </a:xfrm>
            <a:prstGeom prst="rect">
              <a:avLst/>
            </a:prstGeom>
            <a:noFill/>
            <a:ln>
              <a:noFill/>
            </a:ln>
            <a:effectLst>
              <a:outerShdw dist="35921" dir="2700000" algn="ctr" rotWithShape="0">
                <a:srgbClr val="808080">
                  <a:alpha val="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ru-RU" altLang="ru-RU" sz="1400" b="1">
                  <a:latin typeface="Comic Sans MS" pitchFamily="66" charset="0"/>
                  <a:cs typeface="Times New Roman" pitchFamily="18" charset="0"/>
                </a:rPr>
                <a:t>3</a:t>
              </a:r>
              <a:endParaRPr lang="ru-RU" altLang="ru-RU" sz="900">
                <a:latin typeface="Comic Sans MS" pitchFamily="66" charset="0"/>
                <a:cs typeface="Times New Roman" pitchFamily="18" charset="0"/>
              </a:endParaRPr>
            </a:p>
            <a:p>
              <a:pPr eaLnBrk="0" hangingPunct="0"/>
              <a:endParaRPr lang="ru-RU" altLang="ru-RU" sz="2400">
                <a:latin typeface="Times New Roman" pitchFamily="18" charset="0"/>
              </a:endParaRPr>
            </a:p>
          </p:txBody>
        </p:sp>
        <p:sp>
          <p:nvSpPr>
            <p:cNvPr id="53278" name="Text Box 30"/>
            <p:cNvSpPr txBox="1">
              <a:spLocks noChangeArrowheads="1"/>
            </p:cNvSpPr>
            <p:nvPr/>
          </p:nvSpPr>
          <p:spPr bwMode="auto">
            <a:xfrm>
              <a:off x="2846" y="1753"/>
              <a:ext cx="341" cy="2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ru-RU" altLang="ru-RU" sz="1400" b="1">
                  <a:latin typeface="Comic Sans MS" pitchFamily="66" charset="0"/>
                  <a:cs typeface="Times New Roman" pitchFamily="18" charset="0"/>
                </a:rPr>
                <a:t>4</a:t>
              </a:r>
              <a:endParaRPr lang="ru-RU" altLang="ru-RU" sz="900">
                <a:latin typeface="Comic Sans MS" pitchFamily="66" charset="0"/>
                <a:cs typeface="Times New Roman" pitchFamily="18" charset="0"/>
              </a:endParaRPr>
            </a:p>
            <a:p>
              <a:pPr eaLnBrk="0" hangingPunct="0"/>
              <a:endParaRPr lang="ru-RU" altLang="ru-RU" sz="2400">
                <a:latin typeface="Times New Roman" pitchFamily="18" charset="0"/>
              </a:endParaRPr>
            </a:p>
          </p:txBody>
        </p:sp>
        <p:sp>
          <p:nvSpPr>
            <p:cNvPr id="53279" name="Text Box 31"/>
            <p:cNvSpPr txBox="1">
              <a:spLocks noChangeArrowheads="1"/>
            </p:cNvSpPr>
            <p:nvPr/>
          </p:nvSpPr>
          <p:spPr bwMode="auto">
            <a:xfrm>
              <a:off x="2982" y="2305"/>
              <a:ext cx="341" cy="2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ru-RU" altLang="ru-RU" sz="1400" b="1">
                  <a:latin typeface="Comic Sans MS" pitchFamily="66" charset="0"/>
                  <a:cs typeface="Times New Roman" pitchFamily="18" charset="0"/>
                </a:rPr>
                <a:t>5</a:t>
              </a:r>
              <a:endParaRPr lang="ru-RU" altLang="ru-RU" sz="900">
                <a:latin typeface="Comic Sans MS" pitchFamily="66" charset="0"/>
                <a:cs typeface="Times New Roman" pitchFamily="18" charset="0"/>
              </a:endParaRPr>
            </a:p>
            <a:p>
              <a:pPr eaLnBrk="0" hangingPunct="0"/>
              <a:endParaRPr lang="ru-RU" altLang="ru-RU" sz="2400">
                <a:latin typeface="Times New Roman" pitchFamily="18" charset="0"/>
              </a:endParaRPr>
            </a:p>
          </p:txBody>
        </p:sp>
        <p:sp>
          <p:nvSpPr>
            <p:cNvPr id="53280" name="Freeform 32"/>
            <p:cNvSpPr>
              <a:spLocks/>
            </p:cNvSpPr>
            <p:nvPr/>
          </p:nvSpPr>
          <p:spPr bwMode="auto">
            <a:xfrm>
              <a:off x="1392" y="1344"/>
              <a:ext cx="624" cy="192"/>
            </a:xfrm>
            <a:custGeom>
              <a:avLst/>
              <a:gdLst>
                <a:gd name="T0" fmla="*/ 0 w 576"/>
                <a:gd name="T1" fmla="*/ 0 h 240"/>
                <a:gd name="T2" fmla="*/ 144 w 576"/>
                <a:gd name="T3" fmla="*/ 48 h 240"/>
                <a:gd name="T4" fmla="*/ 336 w 576"/>
                <a:gd name="T5" fmla="*/ 96 h 240"/>
                <a:gd name="T6" fmla="*/ 576 w 576"/>
                <a:gd name="T7" fmla="*/ 240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76" h="240">
                  <a:moveTo>
                    <a:pt x="0" y="0"/>
                  </a:moveTo>
                  <a:cubicBezTo>
                    <a:pt x="44" y="16"/>
                    <a:pt x="88" y="32"/>
                    <a:pt x="144" y="48"/>
                  </a:cubicBezTo>
                  <a:cubicBezTo>
                    <a:pt x="200" y="64"/>
                    <a:pt x="264" y="64"/>
                    <a:pt x="336" y="96"/>
                  </a:cubicBezTo>
                  <a:cubicBezTo>
                    <a:pt x="408" y="128"/>
                    <a:pt x="536" y="216"/>
                    <a:pt x="576" y="24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arrow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3281" name="Freeform 33"/>
            <p:cNvSpPr>
              <a:spLocks/>
            </p:cNvSpPr>
            <p:nvPr/>
          </p:nvSpPr>
          <p:spPr bwMode="auto">
            <a:xfrm>
              <a:off x="2544" y="1920"/>
              <a:ext cx="240" cy="528"/>
            </a:xfrm>
            <a:custGeom>
              <a:avLst/>
              <a:gdLst>
                <a:gd name="T0" fmla="*/ 0 w 336"/>
                <a:gd name="T1" fmla="*/ 0 h 432"/>
                <a:gd name="T2" fmla="*/ 240 w 336"/>
                <a:gd name="T3" fmla="*/ 192 h 432"/>
                <a:gd name="T4" fmla="*/ 336 w 336"/>
                <a:gd name="T5" fmla="*/ 432 h 4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36" h="432">
                  <a:moveTo>
                    <a:pt x="0" y="0"/>
                  </a:moveTo>
                  <a:cubicBezTo>
                    <a:pt x="92" y="60"/>
                    <a:pt x="184" y="120"/>
                    <a:pt x="240" y="192"/>
                  </a:cubicBezTo>
                  <a:cubicBezTo>
                    <a:pt x="296" y="264"/>
                    <a:pt x="316" y="348"/>
                    <a:pt x="336" y="432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3282" name="Text Box 34"/>
            <p:cNvSpPr txBox="1">
              <a:spLocks noChangeArrowheads="1"/>
            </p:cNvSpPr>
            <p:nvPr/>
          </p:nvSpPr>
          <p:spPr bwMode="auto">
            <a:xfrm>
              <a:off x="1440" y="1440"/>
              <a:ext cx="384" cy="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1400">
                  <a:latin typeface="Times New Roman" pitchFamily="18" charset="0"/>
                </a:rPr>
                <a:t>ОТО</a:t>
              </a:r>
            </a:p>
          </p:txBody>
        </p:sp>
        <p:sp>
          <p:nvSpPr>
            <p:cNvPr id="53283" name="Text Box 35"/>
            <p:cNvSpPr txBox="1">
              <a:spLocks noChangeArrowheads="1"/>
            </p:cNvSpPr>
            <p:nvPr/>
          </p:nvSpPr>
          <p:spPr bwMode="auto">
            <a:xfrm>
              <a:off x="2400" y="2112"/>
              <a:ext cx="384" cy="2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1600">
                  <a:latin typeface="Times New Roman" pitchFamily="18" charset="0"/>
                </a:rPr>
                <a:t>КУ</a:t>
              </a:r>
            </a:p>
          </p:txBody>
        </p:sp>
      </p:grpSp>
      <p:grpSp>
        <p:nvGrpSpPr>
          <p:cNvPr id="53284" name="Group 36"/>
          <p:cNvGrpSpPr>
            <a:grpSpLocks/>
          </p:cNvGrpSpPr>
          <p:nvPr/>
        </p:nvGrpSpPr>
        <p:grpSpPr bwMode="auto">
          <a:xfrm>
            <a:off x="5418138" y="2819400"/>
            <a:ext cx="3725862" cy="2314575"/>
            <a:chOff x="3216" y="2064"/>
            <a:chExt cx="2347" cy="1458"/>
          </a:xfrm>
        </p:grpSpPr>
        <p:grpSp>
          <p:nvGrpSpPr>
            <p:cNvPr id="53285" name="Group 37"/>
            <p:cNvGrpSpPr>
              <a:grpSpLocks/>
            </p:cNvGrpSpPr>
            <p:nvPr/>
          </p:nvGrpSpPr>
          <p:grpSpPr bwMode="auto">
            <a:xfrm>
              <a:off x="3360" y="2064"/>
              <a:ext cx="1584" cy="1458"/>
              <a:chOff x="274" y="955"/>
              <a:chExt cx="3344" cy="2130"/>
            </a:xfrm>
          </p:grpSpPr>
          <p:grpSp>
            <p:nvGrpSpPr>
              <p:cNvPr id="53286" name="Group 38"/>
              <p:cNvGrpSpPr>
                <a:grpSpLocks/>
              </p:cNvGrpSpPr>
              <p:nvPr/>
            </p:nvGrpSpPr>
            <p:grpSpPr bwMode="auto">
              <a:xfrm>
                <a:off x="274" y="2445"/>
                <a:ext cx="941" cy="640"/>
                <a:chOff x="274" y="2445"/>
                <a:chExt cx="941" cy="640"/>
              </a:xfrm>
            </p:grpSpPr>
            <p:sp>
              <p:nvSpPr>
                <p:cNvPr id="53287" name="Freeform 39"/>
                <p:cNvSpPr>
                  <a:spLocks/>
                </p:cNvSpPr>
                <p:nvPr/>
              </p:nvSpPr>
              <p:spPr bwMode="auto">
                <a:xfrm>
                  <a:off x="1074" y="2445"/>
                  <a:ext cx="141" cy="640"/>
                </a:xfrm>
                <a:custGeom>
                  <a:avLst/>
                  <a:gdLst>
                    <a:gd name="T0" fmla="*/ 0 w 141"/>
                    <a:gd name="T1" fmla="*/ 640 h 640"/>
                    <a:gd name="T2" fmla="*/ 0 w 141"/>
                    <a:gd name="T3" fmla="*/ 144 h 640"/>
                    <a:gd name="T4" fmla="*/ 141 w 141"/>
                    <a:gd name="T5" fmla="*/ 0 h 640"/>
                    <a:gd name="T6" fmla="*/ 141 w 141"/>
                    <a:gd name="T7" fmla="*/ 450 h 640"/>
                    <a:gd name="T8" fmla="*/ 0 w 141"/>
                    <a:gd name="T9" fmla="*/ 640 h 6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41" h="640">
                      <a:moveTo>
                        <a:pt x="0" y="640"/>
                      </a:moveTo>
                      <a:lnTo>
                        <a:pt x="0" y="144"/>
                      </a:lnTo>
                      <a:lnTo>
                        <a:pt x="141" y="0"/>
                      </a:lnTo>
                      <a:lnTo>
                        <a:pt x="141" y="450"/>
                      </a:lnTo>
                      <a:lnTo>
                        <a:pt x="0" y="640"/>
                      </a:lnTo>
                      <a:close/>
                    </a:path>
                  </a:pathLst>
                </a:custGeom>
                <a:solidFill>
                  <a:srgbClr val="CCCC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3288" name="Freeform 40"/>
                <p:cNvSpPr>
                  <a:spLocks/>
                </p:cNvSpPr>
                <p:nvPr/>
              </p:nvSpPr>
              <p:spPr bwMode="auto">
                <a:xfrm>
                  <a:off x="274" y="2445"/>
                  <a:ext cx="941" cy="144"/>
                </a:xfrm>
                <a:custGeom>
                  <a:avLst/>
                  <a:gdLst>
                    <a:gd name="T0" fmla="*/ 800 w 941"/>
                    <a:gd name="T1" fmla="*/ 144 h 144"/>
                    <a:gd name="T2" fmla="*/ 0 w 941"/>
                    <a:gd name="T3" fmla="*/ 144 h 144"/>
                    <a:gd name="T4" fmla="*/ 213 w 941"/>
                    <a:gd name="T5" fmla="*/ 0 h 144"/>
                    <a:gd name="T6" fmla="*/ 941 w 941"/>
                    <a:gd name="T7" fmla="*/ 0 h 144"/>
                    <a:gd name="T8" fmla="*/ 800 w 941"/>
                    <a:gd name="T9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41" h="144">
                      <a:moveTo>
                        <a:pt x="800" y="144"/>
                      </a:moveTo>
                      <a:lnTo>
                        <a:pt x="0" y="144"/>
                      </a:lnTo>
                      <a:lnTo>
                        <a:pt x="213" y="0"/>
                      </a:lnTo>
                      <a:lnTo>
                        <a:pt x="941" y="0"/>
                      </a:lnTo>
                      <a:lnTo>
                        <a:pt x="800" y="144"/>
                      </a:lnTo>
                      <a:close/>
                    </a:path>
                  </a:pathLst>
                </a:custGeom>
                <a:solidFill>
                  <a:srgbClr val="CCCC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3289" name="Rectangle 41"/>
                <p:cNvSpPr>
                  <a:spLocks noChangeArrowheads="1"/>
                </p:cNvSpPr>
                <p:nvPr/>
              </p:nvSpPr>
              <p:spPr bwMode="auto">
                <a:xfrm>
                  <a:off x="274" y="2589"/>
                  <a:ext cx="800" cy="496"/>
                </a:xfrm>
                <a:prstGeom prst="rect">
                  <a:avLst/>
                </a:prstGeom>
                <a:solidFill>
                  <a:srgbClr val="CCCCFF"/>
                </a:solidFill>
                <a:ln w="9525">
                  <a:solidFill>
                    <a:schemeClr val="bg1">
                      <a:lumMod val="95000"/>
                    </a:schemeClr>
                  </a:solidFill>
                  <a:miter lim="800000"/>
                  <a:headEnd/>
                  <a:tailEnd/>
                </a:ln>
                <a:ex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53290" name="Group 42"/>
              <p:cNvGrpSpPr>
                <a:grpSpLocks/>
              </p:cNvGrpSpPr>
              <p:nvPr/>
            </p:nvGrpSpPr>
            <p:grpSpPr bwMode="auto">
              <a:xfrm>
                <a:off x="1074" y="1949"/>
                <a:ext cx="941" cy="1136"/>
                <a:chOff x="1074" y="1949"/>
                <a:chExt cx="941" cy="1136"/>
              </a:xfrm>
            </p:grpSpPr>
            <p:sp>
              <p:nvSpPr>
                <p:cNvPr id="53291" name="Freeform 43"/>
                <p:cNvSpPr>
                  <a:spLocks/>
                </p:cNvSpPr>
                <p:nvPr/>
              </p:nvSpPr>
              <p:spPr bwMode="auto">
                <a:xfrm>
                  <a:off x="1874" y="1949"/>
                  <a:ext cx="141" cy="1136"/>
                </a:xfrm>
                <a:custGeom>
                  <a:avLst/>
                  <a:gdLst>
                    <a:gd name="T0" fmla="*/ 0 w 141"/>
                    <a:gd name="T1" fmla="*/ 1136 h 1136"/>
                    <a:gd name="T2" fmla="*/ 0 w 141"/>
                    <a:gd name="T3" fmla="*/ 142 h 1136"/>
                    <a:gd name="T4" fmla="*/ 141 w 141"/>
                    <a:gd name="T5" fmla="*/ 0 h 1136"/>
                    <a:gd name="T6" fmla="*/ 141 w 141"/>
                    <a:gd name="T7" fmla="*/ 901 h 1136"/>
                    <a:gd name="T8" fmla="*/ 0 w 141"/>
                    <a:gd name="T9" fmla="*/ 1136 h 11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41" h="1136">
                      <a:moveTo>
                        <a:pt x="0" y="1136"/>
                      </a:moveTo>
                      <a:lnTo>
                        <a:pt x="0" y="142"/>
                      </a:lnTo>
                      <a:lnTo>
                        <a:pt x="141" y="0"/>
                      </a:lnTo>
                      <a:lnTo>
                        <a:pt x="141" y="901"/>
                      </a:lnTo>
                      <a:lnTo>
                        <a:pt x="0" y="1136"/>
                      </a:lnTo>
                      <a:close/>
                    </a:path>
                  </a:pathLst>
                </a:custGeom>
                <a:solidFill>
                  <a:srgbClr val="CCCC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3292" name="Freeform 44"/>
                <p:cNvSpPr>
                  <a:spLocks/>
                </p:cNvSpPr>
                <p:nvPr/>
              </p:nvSpPr>
              <p:spPr bwMode="auto">
                <a:xfrm>
                  <a:off x="1074" y="1949"/>
                  <a:ext cx="941" cy="142"/>
                </a:xfrm>
                <a:custGeom>
                  <a:avLst/>
                  <a:gdLst>
                    <a:gd name="T0" fmla="*/ 800 w 941"/>
                    <a:gd name="T1" fmla="*/ 142 h 142"/>
                    <a:gd name="T2" fmla="*/ 0 w 941"/>
                    <a:gd name="T3" fmla="*/ 142 h 142"/>
                    <a:gd name="T4" fmla="*/ 215 w 941"/>
                    <a:gd name="T5" fmla="*/ 0 h 142"/>
                    <a:gd name="T6" fmla="*/ 941 w 941"/>
                    <a:gd name="T7" fmla="*/ 0 h 142"/>
                    <a:gd name="T8" fmla="*/ 800 w 941"/>
                    <a:gd name="T9" fmla="*/ 142 h 1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41" h="142">
                      <a:moveTo>
                        <a:pt x="800" y="142"/>
                      </a:moveTo>
                      <a:lnTo>
                        <a:pt x="0" y="142"/>
                      </a:lnTo>
                      <a:lnTo>
                        <a:pt x="215" y="0"/>
                      </a:lnTo>
                      <a:lnTo>
                        <a:pt x="941" y="0"/>
                      </a:lnTo>
                      <a:lnTo>
                        <a:pt x="800" y="142"/>
                      </a:lnTo>
                      <a:close/>
                    </a:path>
                  </a:pathLst>
                </a:custGeom>
                <a:solidFill>
                  <a:srgbClr val="CCCC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3293" name="Rectangle 45"/>
                <p:cNvSpPr>
                  <a:spLocks noChangeArrowheads="1"/>
                </p:cNvSpPr>
                <p:nvPr/>
              </p:nvSpPr>
              <p:spPr bwMode="auto">
                <a:xfrm>
                  <a:off x="1074" y="2091"/>
                  <a:ext cx="800" cy="994"/>
                </a:xfrm>
                <a:prstGeom prst="rect">
                  <a:avLst/>
                </a:prstGeom>
                <a:solidFill>
                  <a:srgbClr val="CCCCFF"/>
                </a:solidFill>
                <a:ln w="9525">
                  <a:solidFill>
                    <a:schemeClr val="bg1">
                      <a:lumMod val="95000"/>
                    </a:schemeClr>
                  </a:solidFill>
                  <a:miter lim="800000"/>
                  <a:headEnd/>
                  <a:tailEnd/>
                </a:ln>
                <a:ex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53294" name="Group 46"/>
              <p:cNvGrpSpPr>
                <a:grpSpLocks/>
              </p:cNvGrpSpPr>
              <p:nvPr/>
            </p:nvGrpSpPr>
            <p:grpSpPr bwMode="auto">
              <a:xfrm>
                <a:off x="1874" y="1451"/>
                <a:ext cx="942" cy="1634"/>
                <a:chOff x="1874" y="1451"/>
                <a:chExt cx="942" cy="1634"/>
              </a:xfrm>
            </p:grpSpPr>
            <p:sp>
              <p:nvSpPr>
                <p:cNvPr id="53295" name="Freeform 47"/>
                <p:cNvSpPr>
                  <a:spLocks/>
                </p:cNvSpPr>
                <p:nvPr/>
              </p:nvSpPr>
              <p:spPr bwMode="auto">
                <a:xfrm>
                  <a:off x="2676" y="1451"/>
                  <a:ext cx="140" cy="1634"/>
                </a:xfrm>
                <a:custGeom>
                  <a:avLst/>
                  <a:gdLst>
                    <a:gd name="T0" fmla="*/ 0 w 140"/>
                    <a:gd name="T1" fmla="*/ 1634 h 1634"/>
                    <a:gd name="T2" fmla="*/ 0 w 140"/>
                    <a:gd name="T3" fmla="*/ 144 h 1634"/>
                    <a:gd name="T4" fmla="*/ 140 w 140"/>
                    <a:gd name="T5" fmla="*/ 0 h 1634"/>
                    <a:gd name="T6" fmla="*/ 140 w 140"/>
                    <a:gd name="T7" fmla="*/ 1354 h 1634"/>
                    <a:gd name="T8" fmla="*/ 0 w 140"/>
                    <a:gd name="T9" fmla="*/ 1634 h 16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40" h="1634">
                      <a:moveTo>
                        <a:pt x="0" y="1634"/>
                      </a:moveTo>
                      <a:lnTo>
                        <a:pt x="0" y="144"/>
                      </a:lnTo>
                      <a:lnTo>
                        <a:pt x="140" y="0"/>
                      </a:lnTo>
                      <a:lnTo>
                        <a:pt x="140" y="1354"/>
                      </a:lnTo>
                      <a:lnTo>
                        <a:pt x="0" y="1634"/>
                      </a:lnTo>
                      <a:close/>
                    </a:path>
                  </a:pathLst>
                </a:custGeom>
                <a:solidFill>
                  <a:srgbClr val="CCCC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3296" name="Freeform 48"/>
                <p:cNvSpPr>
                  <a:spLocks/>
                </p:cNvSpPr>
                <p:nvPr/>
              </p:nvSpPr>
              <p:spPr bwMode="auto">
                <a:xfrm>
                  <a:off x="1874" y="1451"/>
                  <a:ext cx="942" cy="144"/>
                </a:xfrm>
                <a:custGeom>
                  <a:avLst/>
                  <a:gdLst>
                    <a:gd name="T0" fmla="*/ 802 w 942"/>
                    <a:gd name="T1" fmla="*/ 144 h 144"/>
                    <a:gd name="T2" fmla="*/ 0 w 942"/>
                    <a:gd name="T3" fmla="*/ 144 h 144"/>
                    <a:gd name="T4" fmla="*/ 216 w 942"/>
                    <a:gd name="T5" fmla="*/ 0 h 144"/>
                    <a:gd name="T6" fmla="*/ 942 w 942"/>
                    <a:gd name="T7" fmla="*/ 0 h 144"/>
                    <a:gd name="T8" fmla="*/ 802 w 942"/>
                    <a:gd name="T9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42" h="144">
                      <a:moveTo>
                        <a:pt x="802" y="144"/>
                      </a:moveTo>
                      <a:lnTo>
                        <a:pt x="0" y="144"/>
                      </a:lnTo>
                      <a:lnTo>
                        <a:pt x="216" y="0"/>
                      </a:lnTo>
                      <a:lnTo>
                        <a:pt x="942" y="0"/>
                      </a:lnTo>
                      <a:lnTo>
                        <a:pt x="802" y="144"/>
                      </a:lnTo>
                      <a:close/>
                    </a:path>
                  </a:pathLst>
                </a:custGeom>
                <a:solidFill>
                  <a:srgbClr val="CCCC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3297" name="Rectangle 49"/>
                <p:cNvSpPr>
                  <a:spLocks noChangeArrowheads="1"/>
                </p:cNvSpPr>
                <p:nvPr/>
              </p:nvSpPr>
              <p:spPr bwMode="auto">
                <a:xfrm>
                  <a:off x="1874" y="1595"/>
                  <a:ext cx="802" cy="1490"/>
                </a:xfrm>
                <a:prstGeom prst="rect">
                  <a:avLst/>
                </a:prstGeom>
                <a:solidFill>
                  <a:srgbClr val="CCCCFF"/>
                </a:solidFill>
                <a:ln w="9525">
                  <a:solidFill>
                    <a:schemeClr val="bg1">
                      <a:lumMod val="95000"/>
                    </a:schemeClr>
                  </a:solidFill>
                  <a:miter lim="800000"/>
                  <a:headEnd/>
                  <a:tailEnd/>
                </a:ln>
                <a:ex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53298" name="Group 50"/>
              <p:cNvGrpSpPr>
                <a:grpSpLocks/>
              </p:cNvGrpSpPr>
              <p:nvPr/>
            </p:nvGrpSpPr>
            <p:grpSpPr bwMode="auto">
              <a:xfrm>
                <a:off x="2676" y="955"/>
                <a:ext cx="942" cy="2130"/>
                <a:chOff x="2676" y="955"/>
                <a:chExt cx="942" cy="2130"/>
              </a:xfrm>
            </p:grpSpPr>
            <p:sp>
              <p:nvSpPr>
                <p:cNvPr id="53299" name="Freeform 51"/>
                <p:cNvSpPr>
                  <a:spLocks/>
                </p:cNvSpPr>
                <p:nvPr/>
              </p:nvSpPr>
              <p:spPr bwMode="auto">
                <a:xfrm>
                  <a:off x="3477" y="955"/>
                  <a:ext cx="141" cy="2130"/>
                </a:xfrm>
                <a:custGeom>
                  <a:avLst/>
                  <a:gdLst>
                    <a:gd name="T0" fmla="*/ 0 w 141"/>
                    <a:gd name="T1" fmla="*/ 2130 h 2130"/>
                    <a:gd name="T2" fmla="*/ 0 w 141"/>
                    <a:gd name="T3" fmla="*/ 142 h 2130"/>
                    <a:gd name="T4" fmla="*/ 141 w 141"/>
                    <a:gd name="T5" fmla="*/ 0 h 2130"/>
                    <a:gd name="T6" fmla="*/ 141 w 141"/>
                    <a:gd name="T7" fmla="*/ 1804 h 2130"/>
                    <a:gd name="T8" fmla="*/ 0 w 141"/>
                    <a:gd name="T9" fmla="*/ 2130 h 21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41" h="2130">
                      <a:moveTo>
                        <a:pt x="0" y="2130"/>
                      </a:moveTo>
                      <a:lnTo>
                        <a:pt x="0" y="142"/>
                      </a:lnTo>
                      <a:lnTo>
                        <a:pt x="141" y="0"/>
                      </a:lnTo>
                      <a:lnTo>
                        <a:pt x="141" y="1804"/>
                      </a:lnTo>
                      <a:lnTo>
                        <a:pt x="0" y="2130"/>
                      </a:lnTo>
                      <a:close/>
                    </a:path>
                  </a:pathLst>
                </a:custGeom>
                <a:solidFill>
                  <a:srgbClr val="CCCC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3300" name="Freeform 52"/>
                <p:cNvSpPr>
                  <a:spLocks/>
                </p:cNvSpPr>
                <p:nvPr/>
              </p:nvSpPr>
              <p:spPr bwMode="auto">
                <a:xfrm>
                  <a:off x="2676" y="955"/>
                  <a:ext cx="942" cy="142"/>
                </a:xfrm>
                <a:custGeom>
                  <a:avLst/>
                  <a:gdLst>
                    <a:gd name="T0" fmla="*/ 801 w 942"/>
                    <a:gd name="T1" fmla="*/ 142 h 142"/>
                    <a:gd name="T2" fmla="*/ 0 w 942"/>
                    <a:gd name="T3" fmla="*/ 142 h 142"/>
                    <a:gd name="T4" fmla="*/ 214 w 942"/>
                    <a:gd name="T5" fmla="*/ 0 h 142"/>
                    <a:gd name="T6" fmla="*/ 942 w 942"/>
                    <a:gd name="T7" fmla="*/ 0 h 142"/>
                    <a:gd name="T8" fmla="*/ 801 w 942"/>
                    <a:gd name="T9" fmla="*/ 142 h 1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42" h="142">
                      <a:moveTo>
                        <a:pt x="801" y="142"/>
                      </a:moveTo>
                      <a:lnTo>
                        <a:pt x="0" y="142"/>
                      </a:lnTo>
                      <a:lnTo>
                        <a:pt x="214" y="0"/>
                      </a:lnTo>
                      <a:lnTo>
                        <a:pt x="942" y="0"/>
                      </a:lnTo>
                      <a:lnTo>
                        <a:pt x="801" y="142"/>
                      </a:lnTo>
                      <a:close/>
                    </a:path>
                  </a:pathLst>
                </a:custGeom>
                <a:solidFill>
                  <a:srgbClr val="CCCC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3301" name="Rectangle 53"/>
                <p:cNvSpPr>
                  <a:spLocks noChangeArrowheads="1"/>
                </p:cNvSpPr>
                <p:nvPr/>
              </p:nvSpPr>
              <p:spPr bwMode="auto">
                <a:xfrm>
                  <a:off x="2676" y="1097"/>
                  <a:ext cx="801" cy="1988"/>
                </a:xfrm>
                <a:prstGeom prst="rect">
                  <a:avLst/>
                </a:prstGeom>
                <a:solidFill>
                  <a:srgbClr val="CCCCFF"/>
                </a:solidFill>
                <a:ln w="9525">
                  <a:solidFill>
                    <a:schemeClr val="bg1">
                      <a:lumMod val="95000"/>
                    </a:schemeClr>
                  </a:solidFill>
                  <a:miter lim="800000"/>
                  <a:headEnd/>
                  <a:tailEnd/>
                </a:ln>
                <a:ex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sp>
          <p:nvSpPr>
            <p:cNvPr id="53302" name="Rectangle 54"/>
            <p:cNvSpPr>
              <a:spLocks noChangeArrowheads="1"/>
            </p:cNvSpPr>
            <p:nvPr/>
          </p:nvSpPr>
          <p:spPr bwMode="auto">
            <a:xfrm>
              <a:off x="4368" y="2208"/>
              <a:ext cx="264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400">
                  <a:solidFill>
                    <a:srgbClr val="000099"/>
                  </a:solidFill>
                </a:rPr>
                <a:t>Быть</a:t>
              </a:r>
            </a:p>
          </p:txBody>
        </p:sp>
        <p:sp>
          <p:nvSpPr>
            <p:cNvPr id="53303" name="Rectangle 55"/>
            <p:cNvSpPr>
              <a:spLocks noChangeArrowheads="1"/>
            </p:cNvSpPr>
            <p:nvPr/>
          </p:nvSpPr>
          <p:spPr bwMode="auto">
            <a:xfrm>
              <a:off x="3888" y="2544"/>
              <a:ext cx="438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400">
                  <a:solidFill>
                    <a:srgbClr val="000099"/>
                  </a:solidFill>
                </a:rPr>
                <a:t>Владеть</a:t>
              </a:r>
            </a:p>
          </p:txBody>
        </p:sp>
        <p:sp>
          <p:nvSpPr>
            <p:cNvPr id="53304" name="Rectangle 56"/>
            <p:cNvSpPr>
              <a:spLocks noChangeArrowheads="1"/>
            </p:cNvSpPr>
            <p:nvPr/>
          </p:nvSpPr>
          <p:spPr bwMode="auto">
            <a:xfrm>
              <a:off x="3552" y="2880"/>
              <a:ext cx="319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400">
                  <a:solidFill>
                    <a:srgbClr val="000099"/>
                  </a:solidFill>
                </a:rPr>
                <a:t>Уметь</a:t>
              </a:r>
            </a:p>
          </p:txBody>
        </p:sp>
        <p:sp>
          <p:nvSpPr>
            <p:cNvPr id="53305" name="Rectangle 57"/>
            <p:cNvSpPr>
              <a:spLocks noChangeArrowheads="1"/>
            </p:cNvSpPr>
            <p:nvPr/>
          </p:nvSpPr>
          <p:spPr bwMode="auto">
            <a:xfrm>
              <a:off x="3216" y="3264"/>
              <a:ext cx="301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400">
                  <a:solidFill>
                    <a:srgbClr val="000099"/>
                  </a:solidFill>
                </a:rPr>
                <a:t>Знать</a:t>
              </a:r>
            </a:p>
          </p:txBody>
        </p:sp>
        <p:sp>
          <p:nvSpPr>
            <p:cNvPr id="53306" name="Rectangle 58"/>
            <p:cNvSpPr>
              <a:spLocks noChangeArrowheads="1"/>
            </p:cNvSpPr>
            <p:nvPr/>
          </p:nvSpPr>
          <p:spPr bwMode="auto">
            <a:xfrm>
              <a:off x="4752" y="2208"/>
              <a:ext cx="811" cy="2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400" b="1">
                  <a:solidFill>
                    <a:srgbClr val="000099"/>
                  </a:solidFill>
                </a:rPr>
                <a:t>Развивающая </a:t>
              </a:r>
            </a:p>
            <a:p>
              <a:r>
                <a:rPr lang="ru-RU" altLang="ru-RU" sz="1400" b="1">
                  <a:solidFill>
                    <a:srgbClr val="000099"/>
                  </a:solidFill>
                </a:rPr>
                <a:t>функция</a:t>
              </a:r>
              <a:endParaRPr lang="ru-RU" altLang="ru-RU" sz="1600">
                <a:solidFill>
                  <a:srgbClr val="000099"/>
                </a:solidFill>
              </a:endParaRPr>
            </a:p>
          </p:txBody>
        </p:sp>
        <p:sp>
          <p:nvSpPr>
            <p:cNvPr id="53307" name="Rectangle 59"/>
            <p:cNvSpPr>
              <a:spLocks noChangeArrowheads="1"/>
            </p:cNvSpPr>
            <p:nvPr/>
          </p:nvSpPr>
          <p:spPr bwMode="auto">
            <a:xfrm>
              <a:off x="4512" y="2544"/>
              <a:ext cx="679" cy="2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400" b="1" dirty="0">
                  <a:solidFill>
                    <a:srgbClr val="000099"/>
                  </a:solidFill>
                </a:rPr>
                <a:t>Креативная </a:t>
              </a:r>
            </a:p>
            <a:p>
              <a:r>
                <a:rPr lang="ru-RU" altLang="ru-RU" sz="1400" b="1" dirty="0">
                  <a:solidFill>
                    <a:srgbClr val="000099"/>
                  </a:solidFill>
                </a:rPr>
                <a:t>функция</a:t>
              </a:r>
              <a:endParaRPr lang="ru-RU" altLang="ru-RU" sz="1600" dirty="0">
                <a:solidFill>
                  <a:srgbClr val="000099"/>
                </a:solidFill>
              </a:endParaRPr>
            </a:p>
          </p:txBody>
        </p:sp>
        <p:sp>
          <p:nvSpPr>
            <p:cNvPr id="53308" name="Rectangle 60"/>
            <p:cNvSpPr>
              <a:spLocks noChangeArrowheads="1"/>
            </p:cNvSpPr>
            <p:nvPr/>
          </p:nvSpPr>
          <p:spPr bwMode="auto">
            <a:xfrm>
              <a:off x="4080" y="2880"/>
              <a:ext cx="943" cy="2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400" b="1" dirty="0" err="1">
                  <a:solidFill>
                    <a:srgbClr val="000099"/>
                  </a:solidFill>
                </a:rPr>
                <a:t>Деятельностная</a:t>
              </a:r>
              <a:r>
                <a:rPr lang="ru-RU" altLang="ru-RU" sz="1400" b="1" dirty="0">
                  <a:solidFill>
                    <a:srgbClr val="000099"/>
                  </a:solidFill>
                </a:rPr>
                <a:t> </a:t>
              </a:r>
            </a:p>
            <a:p>
              <a:r>
                <a:rPr lang="ru-RU" altLang="ru-RU" sz="1400" b="1" dirty="0">
                  <a:solidFill>
                    <a:srgbClr val="000099"/>
                  </a:solidFill>
                </a:rPr>
                <a:t>функция</a:t>
              </a:r>
              <a:endParaRPr lang="ru-RU" altLang="ru-RU" sz="1600" dirty="0">
                <a:solidFill>
                  <a:srgbClr val="000099"/>
                </a:solidFill>
              </a:endParaRPr>
            </a:p>
          </p:txBody>
        </p:sp>
        <p:sp>
          <p:nvSpPr>
            <p:cNvPr id="53309" name="Rectangle 61"/>
            <p:cNvSpPr>
              <a:spLocks noChangeArrowheads="1"/>
            </p:cNvSpPr>
            <p:nvPr/>
          </p:nvSpPr>
          <p:spPr bwMode="auto">
            <a:xfrm>
              <a:off x="3696" y="3216"/>
              <a:ext cx="1028" cy="2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400" b="1">
                  <a:solidFill>
                    <a:srgbClr val="000099"/>
                  </a:solidFill>
                </a:rPr>
                <a:t>Информационная </a:t>
              </a:r>
            </a:p>
            <a:p>
              <a:r>
                <a:rPr lang="ru-RU" altLang="ru-RU" sz="1400" b="1">
                  <a:solidFill>
                    <a:srgbClr val="000099"/>
                  </a:solidFill>
                </a:rPr>
                <a:t>функция</a:t>
              </a:r>
              <a:endParaRPr lang="ru-RU" altLang="ru-RU" sz="1600">
                <a:solidFill>
                  <a:srgbClr val="000099"/>
                </a:solidFill>
              </a:endParaRPr>
            </a:p>
          </p:txBody>
        </p:sp>
      </p:grpSp>
      <p:sp>
        <p:nvSpPr>
          <p:cNvPr id="53310" name="Text Box 62"/>
          <p:cNvSpPr txBox="1">
            <a:spLocks noChangeArrowheads="1"/>
          </p:cNvSpPr>
          <p:nvPr/>
        </p:nvSpPr>
        <p:spPr bwMode="auto">
          <a:xfrm>
            <a:off x="268634" y="3613764"/>
            <a:ext cx="1146175" cy="563562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/>
          <a:p>
            <a:pPr algn="r"/>
            <a:r>
              <a:rPr lang="ru-RU" altLang="ru-RU" sz="1000" b="1" dirty="0">
                <a:latin typeface="Comic Sans MS" pitchFamily="66" charset="0"/>
                <a:cs typeface="Times New Roman" pitchFamily="18" charset="0"/>
              </a:rPr>
              <a:t>Классическая парадигма</a:t>
            </a:r>
            <a:endParaRPr lang="ru-RU" altLang="ru-RU" sz="2400" dirty="0">
              <a:latin typeface="Times New Roman" pitchFamily="18" charset="0"/>
            </a:endParaRPr>
          </a:p>
        </p:txBody>
      </p:sp>
      <p:sp>
        <p:nvSpPr>
          <p:cNvPr id="53311" name="Text Box 63"/>
          <p:cNvSpPr txBox="1">
            <a:spLocks noChangeArrowheads="1"/>
          </p:cNvSpPr>
          <p:nvPr/>
        </p:nvSpPr>
        <p:spPr bwMode="auto">
          <a:xfrm>
            <a:off x="6019800" y="1905000"/>
            <a:ext cx="29718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altLang="ru-RU" sz="2000">
                <a:solidFill>
                  <a:srgbClr val="333399"/>
                </a:solidFill>
                <a:latin typeface="Arial Black" pitchFamily="34" charset="0"/>
              </a:rPr>
              <a:t>Уровни развития компетентности</a:t>
            </a:r>
          </a:p>
        </p:txBody>
      </p:sp>
      <p:pic>
        <p:nvPicPr>
          <p:cNvPr id="65" name="Picture 1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18338" y="261938"/>
            <a:ext cx="1690687" cy="573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6" name="Text Box 65"/>
          <p:cNvSpPr txBox="1">
            <a:spLocks noChangeArrowheads="1"/>
          </p:cNvSpPr>
          <p:nvPr/>
        </p:nvSpPr>
        <p:spPr bwMode="auto">
          <a:xfrm>
            <a:off x="6824103" y="6440184"/>
            <a:ext cx="21277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1400" b="1" dirty="0">
                <a:sym typeface="Symbol" pitchFamily="18" charset="2"/>
              </a:rPr>
              <a:t></a:t>
            </a:r>
            <a:r>
              <a:rPr lang="ru-RU" altLang="ru-RU" sz="1400" b="1" dirty="0"/>
              <a:t> МИМ ЛИНК, </a:t>
            </a:r>
            <a:r>
              <a:rPr lang="ru-RU" altLang="ru-RU" sz="1400" b="1" dirty="0" smtClean="0"/>
              <a:t>2018</a:t>
            </a:r>
            <a:endParaRPr lang="ru-RU" altLang="ru-RU" sz="1400" b="1" dirty="0"/>
          </a:p>
        </p:txBody>
      </p:sp>
    </p:spTree>
    <p:extLst>
      <p:ext uri="{BB962C8B-B14F-4D97-AF65-F5344CB8AC3E}">
        <p14:creationId xmlns:p14="http://schemas.microsoft.com/office/powerpoint/2010/main" val="25414880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7" name="Rectangle 3"/>
          <p:cNvSpPr>
            <a:spLocks noChangeArrowheads="1"/>
          </p:cNvSpPr>
          <p:nvPr/>
        </p:nvSpPr>
        <p:spPr bwMode="auto">
          <a:xfrm>
            <a:off x="-889" y="6871"/>
            <a:ext cx="5722706" cy="766076"/>
          </a:xfrm>
          <a:prstGeom prst="rect">
            <a:avLst/>
          </a:prstGeom>
          <a:solidFill>
            <a:srgbClr val="0079C1"/>
          </a:solidFill>
          <a:ln w="25400" algn="ctr">
            <a:solidFill>
              <a:srgbClr val="0079C1"/>
            </a:solidFill>
            <a:miter lim="800000"/>
            <a:headEnd/>
            <a:tailEnd/>
          </a:ln>
          <a:extLst/>
        </p:spPr>
        <p:txBody>
          <a:bodyPr vert="horz" lIns="378000" tIns="45720" rIns="91440" bIns="45720" rtlCol="0" anchor="ctr">
            <a:norm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800" b="1" dirty="0">
                <a:solidFill>
                  <a:schemeClr val="bg1"/>
                </a:solidFill>
              </a:rPr>
              <a:t>Обеспечение качества</a:t>
            </a:r>
          </a:p>
        </p:txBody>
      </p:sp>
      <p:graphicFrame>
        <p:nvGraphicFramePr>
          <p:cNvPr id="67595" name="Group 11"/>
          <p:cNvGraphicFramePr>
            <a:graphicFrameLocks noGrp="1"/>
          </p:cNvGraphicFramePr>
          <p:nvPr/>
        </p:nvGraphicFramePr>
        <p:xfrm>
          <a:off x="0" y="0"/>
          <a:ext cx="361950" cy="822325"/>
        </p:xfrm>
        <a:graphic>
          <a:graphicData uri="http://schemas.openxmlformats.org/drawingml/2006/table">
            <a:tbl>
              <a:tblPr/>
              <a:tblGrid>
                <a:gridCol w="361950"/>
              </a:tblGrid>
              <a:tr h="8223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67601" name="Group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4443222"/>
              </p:ext>
            </p:extLst>
          </p:nvPr>
        </p:nvGraphicFramePr>
        <p:xfrm>
          <a:off x="9525" y="9525"/>
          <a:ext cx="342900" cy="518160"/>
        </p:xfrm>
        <a:graphic>
          <a:graphicData uri="http://schemas.openxmlformats.org/drawingml/2006/table">
            <a:tbl>
              <a:tblPr/>
              <a:tblGrid>
                <a:gridCol w="342900"/>
              </a:tblGrid>
              <a:tr h="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altLang="ru-RU" sz="2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  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7607" name="Text Box 23"/>
          <p:cNvSpPr txBox="1">
            <a:spLocks noChangeArrowheads="1"/>
          </p:cNvSpPr>
          <p:nvPr/>
        </p:nvSpPr>
        <p:spPr bwMode="auto">
          <a:xfrm>
            <a:off x="1115616" y="1268760"/>
            <a:ext cx="7467600" cy="5324535"/>
          </a:xfrm>
          <a:prstGeom prst="rect">
            <a:avLst/>
          </a:prstGeom>
          <a:ln>
            <a:headEnd/>
            <a:tailEnd/>
          </a:ln>
          <a:ex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rtlCol="0">
            <a:spAutoFit/>
          </a:bodyPr>
          <a:lstStyle>
            <a:lvl1pPr indent="0">
              <a:spcBef>
                <a:spcPct val="50000"/>
              </a:spcBef>
              <a:buFont typeface="Arial" panose="020B0604020202020204" pitchFamily="34" charset="0"/>
              <a:buNone/>
              <a:defRPr sz="2400" b="1">
                <a:solidFill>
                  <a:srgbClr val="0000CC"/>
                </a:solidFill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/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/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/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/>
            </a:lvl5pPr>
            <a:lvl6pPr marL="25146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9pPr>
          </a:lstStyle>
          <a:p>
            <a:pPr algn="ctr"/>
            <a:r>
              <a:rPr lang="ru-RU" altLang="ru-RU" sz="2800" dirty="0" smtClean="0"/>
              <a:t>Содержание Технологии</a:t>
            </a:r>
            <a:r>
              <a:rPr lang="ru-RU" altLang="ru-RU" dirty="0"/>
              <a:t>	</a:t>
            </a:r>
            <a:r>
              <a:rPr lang="ru-RU" altLang="ru-RU" dirty="0" smtClean="0"/>
              <a:t>	</a:t>
            </a:r>
          </a:p>
          <a:p>
            <a:pPr algn="ctr"/>
            <a:r>
              <a:rPr lang="ru-RU" altLang="ru-RU" dirty="0" smtClean="0"/>
              <a:t>Команда проекта</a:t>
            </a:r>
          </a:p>
          <a:p>
            <a:pPr marL="801688" lvl="4" indent="-441325">
              <a:lnSpc>
                <a:spcPct val="8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altLang="ru-RU" dirty="0" smtClean="0"/>
              <a:t>Руководитель </a:t>
            </a:r>
            <a:r>
              <a:rPr lang="ru-RU" altLang="ru-RU" dirty="0"/>
              <a:t>проекта от  Компании</a:t>
            </a:r>
          </a:p>
          <a:p>
            <a:pPr marL="801688" lvl="4" indent="-441325">
              <a:lnSpc>
                <a:spcPct val="8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altLang="ru-RU" dirty="0"/>
              <a:t>Команда менеджеров от Компании</a:t>
            </a:r>
          </a:p>
          <a:p>
            <a:pPr marL="801688" lvl="4" indent="-441325">
              <a:lnSpc>
                <a:spcPct val="8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altLang="ru-RU" dirty="0"/>
              <a:t>Наставники от Компании</a:t>
            </a:r>
          </a:p>
          <a:p>
            <a:pPr marL="801688" lvl="4" indent="-441325">
              <a:lnSpc>
                <a:spcPct val="8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altLang="ru-RU" dirty="0"/>
              <a:t>Руководитель проекта от МИМ ЛИНК</a:t>
            </a:r>
          </a:p>
          <a:p>
            <a:pPr marL="801688" lvl="4" indent="-441325">
              <a:lnSpc>
                <a:spcPct val="8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altLang="ru-RU" dirty="0"/>
              <a:t>Директор  программы МИМ ЛИНК</a:t>
            </a:r>
          </a:p>
          <a:p>
            <a:pPr marL="801688" lvl="4" indent="-441325">
              <a:lnSpc>
                <a:spcPct val="8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altLang="ru-RU" dirty="0"/>
              <a:t>Команда </a:t>
            </a:r>
            <a:r>
              <a:rPr lang="ru-RU" altLang="ru-RU" dirty="0" err="1"/>
              <a:t>Тьюторов</a:t>
            </a:r>
            <a:r>
              <a:rPr lang="ru-RU" altLang="ru-RU" dirty="0"/>
              <a:t> МИМ ЛИНК</a:t>
            </a:r>
          </a:p>
          <a:p>
            <a:pPr marL="801688" lvl="4" indent="-441325">
              <a:lnSpc>
                <a:spcPct val="8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altLang="ru-RU" dirty="0"/>
              <a:t>Методисты  МИМ </a:t>
            </a:r>
            <a:r>
              <a:rPr lang="ru-RU" altLang="ru-RU" dirty="0" smtClean="0"/>
              <a:t>ЛИНК</a:t>
            </a:r>
          </a:p>
          <a:p>
            <a:pPr algn="ctr"/>
            <a:r>
              <a:rPr lang="ru-RU" altLang="ru-RU" dirty="0" smtClean="0"/>
              <a:t>   Обратная связь</a:t>
            </a:r>
          </a:p>
          <a:p>
            <a:pPr marL="801688" lvl="4" indent="-441325">
              <a:lnSpc>
                <a:spcPct val="8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altLang="ru-RU" dirty="0" smtClean="0"/>
              <a:t>Анкеты </a:t>
            </a:r>
            <a:r>
              <a:rPr lang="ru-RU" altLang="ru-RU" dirty="0"/>
              <a:t>МИМ ЛИНК и Компании</a:t>
            </a:r>
          </a:p>
          <a:p>
            <a:pPr marL="801688" lvl="4" indent="-441325">
              <a:lnSpc>
                <a:spcPct val="8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altLang="ru-RU" dirty="0"/>
              <a:t>Опрос обучающихся </a:t>
            </a:r>
          </a:p>
          <a:p>
            <a:pPr marL="801688" lvl="4" indent="-441325">
              <a:lnSpc>
                <a:spcPct val="8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altLang="ru-RU" dirty="0"/>
              <a:t>Посещение </a:t>
            </a:r>
            <a:r>
              <a:rPr lang="ru-RU" altLang="ru-RU" dirty="0" err="1"/>
              <a:t>тьюториалов</a:t>
            </a:r>
            <a:r>
              <a:rPr lang="ru-RU" altLang="ru-RU" dirty="0"/>
              <a:t>, сессий МИМ ЛИНК и Компанией </a:t>
            </a:r>
          </a:p>
          <a:p>
            <a:pPr marL="801688" lvl="4" indent="-441325">
              <a:lnSpc>
                <a:spcPct val="8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altLang="ru-RU" dirty="0"/>
              <a:t>Опрос </a:t>
            </a:r>
            <a:r>
              <a:rPr lang="ru-RU" altLang="ru-RU" dirty="0" err="1"/>
              <a:t>тьюторов</a:t>
            </a:r>
            <a:endParaRPr lang="ru-RU" altLang="ru-RU" dirty="0"/>
          </a:p>
          <a:p>
            <a:pPr marL="801688" lvl="4" indent="-441325">
              <a:lnSpc>
                <a:spcPct val="8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altLang="ru-RU" dirty="0"/>
              <a:t>Мониторинг письменных работ, интернет конференции</a:t>
            </a:r>
          </a:p>
          <a:p>
            <a:pPr marL="801688" lvl="4" indent="-441325">
              <a:lnSpc>
                <a:spcPct val="8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altLang="ru-RU" dirty="0"/>
              <a:t>Защита выпускной работы (тема утверждается руководством компании, на защите присутствуют руководители компании)</a:t>
            </a:r>
          </a:p>
        </p:txBody>
      </p:sp>
      <p:sp>
        <p:nvSpPr>
          <p:cNvPr id="13" name="Text Box 65"/>
          <p:cNvSpPr txBox="1">
            <a:spLocks noChangeArrowheads="1"/>
          </p:cNvSpPr>
          <p:nvPr/>
        </p:nvSpPr>
        <p:spPr bwMode="auto">
          <a:xfrm>
            <a:off x="184639" y="6553200"/>
            <a:ext cx="21277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1400" b="1" dirty="0">
                <a:sym typeface="Symbol" pitchFamily="18" charset="2"/>
              </a:rPr>
              <a:t></a:t>
            </a:r>
            <a:r>
              <a:rPr lang="ru-RU" altLang="ru-RU" sz="1400" b="1" dirty="0"/>
              <a:t> МИМ ЛИНК, </a:t>
            </a:r>
            <a:r>
              <a:rPr lang="ru-RU" altLang="ru-RU" sz="1400" b="1" dirty="0" smtClean="0"/>
              <a:t>2018</a:t>
            </a:r>
            <a:endParaRPr lang="ru-RU" altLang="ru-RU" sz="1400" b="1" dirty="0"/>
          </a:p>
        </p:txBody>
      </p:sp>
      <p:pic>
        <p:nvPicPr>
          <p:cNvPr id="14" name="Picture 1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18338" y="261938"/>
            <a:ext cx="1690687" cy="573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984243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71600" y="1628800"/>
            <a:ext cx="7497266" cy="4339650"/>
          </a:xfrm>
          <a:blipFill dpi="0" rotWithShape="1">
            <a:blip r:embed="rId2"/>
            <a:srcRect/>
            <a:tile tx="0" ty="0" sx="100000" sy="100000" flip="none" algn="tl"/>
          </a:blipFill>
          <a:ln w="38100" algn="ctr">
            <a:solidFill>
              <a:srgbClr val="C4123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rtlCol="0">
            <a:spAutoFit/>
          </a:bodyPr>
          <a:lstStyle/>
          <a:p>
            <a:pPr marL="0" indent="0">
              <a:spcBef>
                <a:spcPct val="50000"/>
              </a:spcBef>
              <a:buNone/>
            </a:pPr>
            <a:r>
              <a:rPr lang="ru-RU" altLang="ru-RU" sz="2400" b="1" dirty="0">
                <a:solidFill>
                  <a:srgbClr val="0000CC"/>
                </a:solidFill>
              </a:rPr>
              <a:t>«Большинство классических деловых ситуаций во многом представляют собой старый способ преподавания. Хотя студентов всячески убеждают активно участвовать в работе класса, обсуждать представленные проблемы, вступать в споры… однако это всего лишь фон для очередного одностороннего внушения студенту взглядов преподавателя. Подобная «</a:t>
            </a:r>
            <a:r>
              <a:rPr lang="ru-RU" altLang="ru-RU" sz="2400" b="1" dirty="0" err="1">
                <a:solidFill>
                  <a:srgbClr val="0000CC"/>
                </a:solidFill>
              </a:rPr>
              <a:t>псевдоинтерактивность</a:t>
            </a:r>
            <a:r>
              <a:rPr lang="ru-RU" altLang="ru-RU" sz="2400" b="1" dirty="0">
                <a:solidFill>
                  <a:srgbClr val="0000CC"/>
                </a:solidFill>
              </a:rPr>
              <a:t>» только подрывает веру в возможность учиться по-другому». </a:t>
            </a:r>
          </a:p>
          <a:p>
            <a:pPr marL="0" indent="0" algn="r">
              <a:spcBef>
                <a:spcPct val="50000"/>
              </a:spcBef>
              <a:buNone/>
            </a:pPr>
            <a:r>
              <a:rPr lang="ru-RU" altLang="ru-RU" sz="2400" b="1" dirty="0">
                <a:solidFill>
                  <a:srgbClr val="0000CC"/>
                </a:solidFill>
              </a:rPr>
              <a:t>П. </a:t>
            </a:r>
            <a:r>
              <a:rPr lang="ru-RU" altLang="ru-RU" sz="2400" b="1" dirty="0" err="1">
                <a:solidFill>
                  <a:srgbClr val="0000CC"/>
                </a:solidFill>
              </a:rPr>
              <a:t>Лоранж</a:t>
            </a:r>
            <a:endParaRPr lang="ru-RU" altLang="ru-RU" sz="2400" b="1" dirty="0">
              <a:solidFill>
                <a:srgbClr val="0000CC"/>
              </a:solidFill>
            </a:endParaRPr>
          </a:p>
        </p:txBody>
      </p:sp>
      <p:sp>
        <p:nvSpPr>
          <p:cNvPr id="5" name="Text Box 65"/>
          <p:cNvSpPr txBox="1">
            <a:spLocks noChangeArrowheads="1"/>
          </p:cNvSpPr>
          <p:nvPr/>
        </p:nvSpPr>
        <p:spPr bwMode="auto">
          <a:xfrm>
            <a:off x="184639" y="6553200"/>
            <a:ext cx="21277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1400" b="1" dirty="0">
                <a:sym typeface="Symbol" pitchFamily="18" charset="2"/>
              </a:rPr>
              <a:t></a:t>
            </a:r>
            <a:r>
              <a:rPr lang="ru-RU" altLang="ru-RU" sz="1400" b="1" dirty="0"/>
              <a:t> МИМ ЛИНК, </a:t>
            </a:r>
            <a:r>
              <a:rPr lang="ru-RU" altLang="ru-RU" sz="1400" b="1" dirty="0" smtClean="0"/>
              <a:t>2018</a:t>
            </a:r>
            <a:endParaRPr lang="ru-RU" altLang="ru-RU" sz="1400" b="1" dirty="0"/>
          </a:p>
        </p:txBody>
      </p:sp>
      <p:pic>
        <p:nvPicPr>
          <p:cNvPr id="7" name="Picture 1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18338" y="261938"/>
            <a:ext cx="1690687" cy="573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8936810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35" name="Rectangle 11"/>
          <p:cNvSpPr>
            <a:spLocks noChangeArrowheads="1"/>
          </p:cNvSpPr>
          <p:nvPr/>
        </p:nvSpPr>
        <p:spPr bwMode="auto">
          <a:xfrm>
            <a:off x="0" y="4176"/>
            <a:ext cx="5940152" cy="954107"/>
          </a:xfrm>
          <a:prstGeom prst="rect">
            <a:avLst/>
          </a:prstGeom>
          <a:solidFill>
            <a:srgbClr val="0079C1"/>
          </a:solidFill>
          <a:ln w="25400" algn="ctr">
            <a:solidFill>
              <a:srgbClr val="0079C1"/>
            </a:solidFill>
            <a:miter lim="800000"/>
            <a:headEnd/>
            <a:tailEnd/>
          </a:ln>
          <a:extLst/>
        </p:spPr>
        <p:txBody>
          <a:bodyPr vert="horz" lIns="378000" tIns="45720" rIns="91440" bIns="45720" rtlCol="0" anchor="ctr">
            <a:norm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800" b="1" dirty="0">
                <a:solidFill>
                  <a:schemeClr val="bg1"/>
                </a:solidFill>
              </a:rPr>
              <a:t>Набор преподавателей или команда </a:t>
            </a:r>
            <a:r>
              <a:rPr lang="ru-RU" altLang="ru-RU" sz="2800" b="1" dirty="0" err="1">
                <a:solidFill>
                  <a:schemeClr val="bg1"/>
                </a:solidFill>
              </a:rPr>
              <a:t>тьюторов</a:t>
            </a:r>
            <a:r>
              <a:rPr lang="ru-RU" altLang="ru-RU" sz="2800" b="1" dirty="0">
                <a:solidFill>
                  <a:schemeClr val="bg1"/>
                </a:solidFill>
              </a:rPr>
              <a:t>?</a:t>
            </a:r>
          </a:p>
        </p:txBody>
      </p:sp>
      <p:sp>
        <p:nvSpPr>
          <p:cNvPr id="77836" name="Text Box 12"/>
          <p:cNvSpPr txBox="1">
            <a:spLocks noChangeArrowheads="1"/>
          </p:cNvSpPr>
          <p:nvPr/>
        </p:nvSpPr>
        <p:spPr bwMode="auto">
          <a:xfrm>
            <a:off x="3962400" y="1219200"/>
            <a:ext cx="2895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altLang="ru-RU" sz="1800" b="1">
                <a:solidFill>
                  <a:srgbClr val="800000"/>
                </a:solidFill>
              </a:rPr>
              <a:t>Ступени компетенции</a:t>
            </a:r>
          </a:p>
        </p:txBody>
      </p:sp>
      <p:sp>
        <p:nvSpPr>
          <p:cNvPr id="77837" name="Text Box 13"/>
          <p:cNvSpPr txBox="1">
            <a:spLocks noChangeArrowheads="1"/>
          </p:cNvSpPr>
          <p:nvPr/>
        </p:nvSpPr>
        <p:spPr bwMode="auto">
          <a:xfrm>
            <a:off x="3048000" y="6248400"/>
            <a:ext cx="5486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altLang="ru-RU" sz="2000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«Подобное рождает подобное» (…)</a:t>
            </a:r>
          </a:p>
        </p:txBody>
      </p:sp>
      <p:sp>
        <p:nvSpPr>
          <p:cNvPr id="77838" name="Text Box 14"/>
          <p:cNvSpPr txBox="1">
            <a:spLocks noChangeArrowheads="1"/>
          </p:cNvSpPr>
          <p:nvPr/>
        </p:nvSpPr>
        <p:spPr bwMode="auto">
          <a:xfrm>
            <a:off x="2362200" y="5943600"/>
            <a:ext cx="914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altLang="ru-RU" sz="1400" b="1"/>
              <a:t>Стажер</a:t>
            </a:r>
          </a:p>
        </p:txBody>
      </p:sp>
      <p:sp>
        <p:nvSpPr>
          <p:cNvPr id="77839" name="Text Box 15"/>
          <p:cNvSpPr txBox="1">
            <a:spLocks noChangeArrowheads="1"/>
          </p:cNvSpPr>
          <p:nvPr/>
        </p:nvSpPr>
        <p:spPr bwMode="auto">
          <a:xfrm>
            <a:off x="8229600" y="6019800"/>
            <a:ext cx="914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altLang="ru-RU" sz="1400" b="1" dirty="0"/>
              <a:t>Мастер</a:t>
            </a:r>
          </a:p>
        </p:txBody>
      </p:sp>
      <p:grpSp>
        <p:nvGrpSpPr>
          <p:cNvPr id="77840" name="Group 16"/>
          <p:cNvGrpSpPr>
            <a:grpSpLocks/>
          </p:cNvGrpSpPr>
          <p:nvPr/>
        </p:nvGrpSpPr>
        <p:grpSpPr bwMode="auto">
          <a:xfrm>
            <a:off x="304800" y="1646238"/>
            <a:ext cx="5410200" cy="1616076"/>
            <a:chOff x="240" y="941"/>
            <a:chExt cx="3408" cy="1018"/>
          </a:xfrm>
        </p:grpSpPr>
        <p:sp>
          <p:nvSpPr>
            <p:cNvPr id="77841" name="Rectangle 17"/>
            <p:cNvSpPr>
              <a:spLocks noChangeArrowheads="1"/>
            </p:cNvSpPr>
            <p:nvPr/>
          </p:nvSpPr>
          <p:spPr bwMode="auto">
            <a:xfrm>
              <a:off x="240" y="1739"/>
              <a:ext cx="3408" cy="194"/>
            </a:xfrm>
            <a:prstGeom prst="rect">
              <a:avLst/>
            </a:prstGeom>
            <a:ln>
              <a:headEnd/>
              <a:tailEnd/>
            </a:ln>
            <a:effectLst>
              <a:outerShdw blurRad="40000" dist="20000" dir="5400000" rotWithShape="0">
                <a:srgbClr val="000000">
                  <a:alpha val="0"/>
                </a:srgbClr>
              </a:outerShdw>
            </a:effectLst>
            <a:extLst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ru-RU"/>
            </a:p>
          </p:txBody>
        </p:sp>
        <p:sp>
          <p:nvSpPr>
            <p:cNvPr id="77842" name="Text Box 18"/>
            <p:cNvSpPr txBox="1">
              <a:spLocks noChangeArrowheads="1"/>
            </p:cNvSpPr>
            <p:nvPr/>
          </p:nvSpPr>
          <p:spPr bwMode="auto">
            <a:xfrm>
              <a:off x="699" y="1728"/>
              <a:ext cx="249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ru-RU" altLang="ru-RU" sz="1800">
                  <a:latin typeface="Arial" pitchFamily="34" charset="0"/>
                </a:rPr>
                <a:t>Тьютор-ассистент</a:t>
              </a:r>
            </a:p>
          </p:txBody>
        </p:sp>
        <p:sp>
          <p:nvSpPr>
            <p:cNvPr id="77843" name="Rectangle 19"/>
            <p:cNvSpPr>
              <a:spLocks noChangeArrowheads="1"/>
            </p:cNvSpPr>
            <p:nvPr/>
          </p:nvSpPr>
          <p:spPr bwMode="auto">
            <a:xfrm>
              <a:off x="437" y="1544"/>
              <a:ext cx="3014" cy="195"/>
            </a:xfrm>
            <a:prstGeom prst="rect">
              <a:avLst/>
            </a:prstGeom>
            <a:ln>
              <a:headEnd/>
              <a:tailEnd/>
            </a:ln>
            <a:effectLst>
              <a:outerShdw blurRad="40000" dist="20000" dir="5400000" rotWithShape="0">
                <a:srgbClr val="000000">
                  <a:alpha val="0"/>
                </a:srgbClr>
              </a:outerShdw>
            </a:effectLst>
            <a:extLst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ru-RU"/>
            </a:p>
          </p:txBody>
        </p:sp>
        <p:sp>
          <p:nvSpPr>
            <p:cNvPr id="77844" name="Text Box 20"/>
            <p:cNvSpPr txBox="1">
              <a:spLocks noChangeArrowheads="1"/>
            </p:cNvSpPr>
            <p:nvPr/>
          </p:nvSpPr>
          <p:spPr bwMode="auto">
            <a:xfrm>
              <a:off x="699" y="1536"/>
              <a:ext cx="249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ru-RU" altLang="ru-RU" sz="1800">
                  <a:latin typeface="Arial" pitchFamily="34" charset="0"/>
                </a:rPr>
                <a:t>Тьютор</a:t>
              </a:r>
            </a:p>
          </p:txBody>
        </p:sp>
        <p:sp>
          <p:nvSpPr>
            <p:cNvPr id="77845" name="Rectangle 21"/>
            <p:cNvSpPr>
              <a:spLocks noChangeArrowheads="1"/>
            </p:cNvSpPr>
            <p:nvPr/>
          </p:nvSpPr>
          <p:spPr bwMode="auto">
            <a:xfrm>
              <a:off x="830" y="1155"/>
              <a:ext cx="2228" cy="195"/>
            </a:xfrm>
            <a:prstGeom prst="rect">
              <a:avLst/>
            </a:prstGeom>
            <a:ln>
              <a:headEnd/>
              <a:tailEnd/>
            </a:ln>
            <a:effectLst>
              <a:outerShdw blurRad="40000" dist="20000" dir="5400000" rotWithShape="0">
                <a:srgbClr val="000000">
                  <a:alpha val="0"/>
                </a:srgbClr>
              </a:outerShdw>
            </a:effectLst>
            <a:extLst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ru-RU"/>
            </a:p>
          </p:txBody>
        </p:sp>
        <p:sp>
          <p:nvSpPr>
            <p:cNvPr id="77846" name="Text Box 22"/>
            <p:cNvSpPr txBox="1">
              <a:spLocks noChangeArrowheads="1"/>
            </p:cNvSpPr>
            <p:nvPr/>
          </p:nvSpPr>
          <p:spPr bwMode="auto">
            <a:xfrm>
              <a:off x="945" y="1136"/>
              <a:ext cx="1997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ru-RU" altLang="ru-RU" sz="1800" dirty="0">
                  <a:latin typeface="Arial" pitchFamily="34" charset="0"/>
                </a:rPr>
                <a:t>Ведущий </a:t>
              </a:r>
              <a:r>
                <a:rPr lang="ru-RU" altLang="ru-RU" sz="1800" dirty="0" err="1">
                  <a:latin typeface="Arial" pitchFamily="34" charset="0"/>
                </a:rPr>
                <a:t>тьютор</a:t>
              </a:r>
              <a:endParaRPr lang="ru-RU" altLang="ru-RU" sz="1800" dirty="0">
                <a:latin typeface="Arial" pitchFamily="34" charset="0"/>
              </a:endParaRPr>
            </a:p>
          </p:txBody>
        </p:sp>
        <p:sp>
          <p:nvSpPr>
            <p:cNvPr id="77847" name="Rectangle 23"/>
            <p:cNvSpPr>
              <a:spLocks noChangeArrowheads="1"/>
            </p:cNvSpPr>
            <p:nvPr/>
          </p:nvSpPr>
          <p:spPr bwMode="auto">
            <a:xfrm>
              <a:off x="1129" y="960"/>
              <a:ext cx="1629" cy="195"/>
            </a:xfrm>
            <a:prstGeom prst="rect">
              <a:avLst/>
            </a:prstGeom>
            <a:ln>
              <a:headEnd/>
              <a:tailEnd/>
            </a:ln>
            <a:effectLst>
              <a:outerShdw blurRad="40000" dist="20000" dir="5400000" rotWithShape="0">
                <a:srgbClr val="000000">
                  <a:alpha val="0"/>
                </a:srgbClr>
              </a:outerShdw>
            </a:effectLst>
            <a:extLst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ru-RU"/>
            </a:p>
          </p:txBody>
        </p:sp>
        <p:sp>
          <p:nvSpPr>
            <p:cNvPr id="77849" name="Rectangle 25"/>
            <p:cNvSpPr>
              <a:spLocks noChangeArrowheads="1"/>
            </p:cNvSpPr>
            <p:nvPr/>
          </p:nvSpPr>
          <p:spPr bwMode="auto">
            <a:xfrm>
              <a:off x="633" y="1349"/>
              <a:ext cx="2622" cy="195"/>
            </a:xfrm>
            <a:prstGeom prst="rect">
              <a:avLst/>
            </a:prstGeom>
            <a:ln>
              <a:headEnd/>
              <a:tailEnd/>
            </a:ln>
            <a:effectLst>
              <a:outerShdw blurRad="40000" dist="20000" dir="5400000" rotWithShape="0">
                <a:srgbClr val="000000">
                  <a:alpha val="0"/>
                </a:srgbClr>
              </a:outerShdw>
            </a:effectLst>
            <a:extLst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r>
                <a:rPr lang="ru-RU" altLang="ru-RU" sz="1800">
                  <a:latin typeface="Arial" pitchFamily="34" charset="0"/>
                </a:rPr>
                <a:t>Тьютор-наставник</a:t>
              </a:r>
            </a:p>
          </p:txBody>
        </p:sp>
        <p:sp>
          <p:nvSpPr>
            <p:cNvPr id="35" name="Text Box 22"/>
            <p:cNvSpPr txBox="1">
              <a:spLocks noChangeArrowheads="1"/>
            </p:cNvSpPr>
            <p:nvPr/>
          </p:nvSpPr>
          <p:spPr bwMode="auto">
            <a:xfrm>
              <a:off x="1301" y="941"/>
              <a:ext cx="1286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ru-RU" altLang="ru-RU" dirty="0" err="1" smtClean="0">
                  <a:latin typeface="Arial" pitchFamily="34" charset="0"/>
                </a:rPr>
                <a:t>Т</a:t>
              </a:r>
              <a:r>
                <a:rPr lang="ru-RU" altLang="ru-RU" sz="1800" dirty="0" err="1" smtClean="0">
                  <a:latin typeface="Arial" pitchFamily="34" charset="0"/>
                </a:rPr>
                <a:t>ьютор</a:t>
              </a:r>
              <a:r>
                <a:rPr lang="ru-RU" altLang="ru-RU" sz="1800" dirty="0" smtClean="0">
                  <a:latin typeface="Arial" pitchFamily="34" charset="0"/>
                </a:rPr>
                <a:t>-мастер</a:t>
              </a:r>
              <a:endParaRPr lang="ru-RU" altLang="ru-RU" sz="1800" dirty="0">
                <a:latin typeface="Arial" pitchFamily="34" charset="0"/>
              </a:endParaRPr>
            </a:p>
          </p:txBody>
        </p:sp>
      </p:grpSp>
      <p:grpSp>
        <p:nvGrpSpPr>
          <p:cNvPr id="77850" name="Group 26"/>
          <p:cNvGrpSpPr>
            <a:grpSpLocks/>
          </p:cNvGrpSpPr>
          <p:nvPr/>
        </p:nvGrpSpPr>
        <p:grpSpPr bwMode="auto">
          <a:xfrm>
            <a:off x="3124200" y="2514600"/>
            <a:ext cx="5511800" cy="3414713"/>
            <a:chOff x="528" y="1697"/>
            <a:chExt cx="3472" cy="2151"/>
          </a:xfrm>
        </p:grpSpPr>
        <p:sp>
          <p:nvSpPr>
            <p:cNvPr id="77851" name="Rectangle 27"/>
            <p:cNvSpPr>
              <a:spLocks noChangeArrowheads="1"/>
            </p:cNvSpPr>
            <p:nvPr/>
          </p:nvSpPr>
          <p:spPr bwMode="auto">
            <a:xfrm>
              <a:off x="528" y="3120"/>
              <a:ext cx="432" cy="726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  <a:effectLst>
              <a:prstShdw prst="shdw17" dist="17961" dir="2700000">
                <a:srgbClr val="99FFFF">
                  <a:gamma/>
                  <a:shade val="60000"/>
                  <a:invGamma/>
                  <a:alpha val="50000"/>
                </a:srgbClr>
              </a:prstShdw>
            </a:effectLst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anchor="ctr"/>
            <a:lstStyle/>
            <a:p>
              <a:endParaRPr lang="ru-RU"/>
            </a:p>
          </p:txBody>
        </p:sp>
        <p:sp>
          <p:nvSpPr>
            <p:cNvPr id="77852" name="Rectangle 28"/>
            <p:cNvSpPr>
              <a:spLocks noChangeArrowheads="1"/>
            </p:cNvSpPr>
            <p:nvPr/>
          </p:nvSpPr>
          <p:spPr bwMode="auto">
            <a:xfrm>
              <a:off x="528" y="3312"/>
              <a:ext cx="457" cy="3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46038" rIns="92075" bIns="46038">
              <a:spAutoFit/>
            </a:bodyPr>
            <a:lstStyle/>
            <a:p>
              <a:pPr algn="l" eaLnBrk="0" hangingPunct="0">
                <a:buFontTx/>
                <a:buChar char="•"/>
              </a:pPr>
              <a:r>
                <a:rPr lang="ru-RU" altLang="ru-RU" sz="900" dirty="0"/>
                <a:t> </a:t>
              </a:r>
              <a:r>
                <a:rPr lang="ru-RU" altLang="ru-RU" sz="900" dirty="0">
                  <a:latin typeface="Arial" pitchFamily="34" charset="0"/>
                </a:rPr>
                <a:t>Обучение</a:t>
              </a:r>
              <a:br>
                <a:rPr lang="ru-RU" altLang="ru-RU" sz="900" dirty="0">
                  <a:latin typeface="Arial" pitchFamily="34" charset="0"/>
                </a:rPr>
              </a:br>
              <a:r>
                <a:rPr lang="ru-RU" altLang="ru-RU" sz="900" dirty="0">
                  <a:latin typeface="Arial" pitchFamily="34" charset="0"/>
                </a:rPr>
                <a:t>  в качестве</a:t>
              </a:r>
              <a:br>
                <a:rPr lang="ru-RU" altLang="ru-RU" sz="900" dirty="0">
                  <a:latin typeface="Arial" pitchFamily="34" charset="0"/>
                </a:rPr>
              </a:br>
              <a:r>
                <a:rPr lang="ru-RU" altLang="ru-RU" sz="900" dirty="0">
                  <a:latin typeface="Arial" pitchFamily="34" charset="0"/>
                </a:rPr>
                <a:t>  студента</a:t>
              </a:r>
            </a:p>
          </p:txBody>
        </p:sp>
        <p:sp>
          <p:nvSpPr>
            <p:cNvPr id="77853" name="Rectangle 29"/>
            <p:cNvSpPr>
              <a:spLocks noChangeArrowheads="1"/>
            </p:cNvSpPr>
            <p:nvPr/>
          </p:nvSpPr>
          <p:spPr bwMode="auto">
            <a:xfrm>
              <a:off x="960" y="2746"/>
              <a:ext cx="537" cy="1099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  <a:effectLst>
              <a:prstShdw prst="shdw17" dist="17961" dir="2700000">
                <a:srgbClr val="FFFFCC">
                  <a:gamma/>
                  <a:shade val="60000"/>
                  <a:invGamma/>
                </a:srgbClr>
              </a:prstShdw>
            </a:effectLst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7854" name="Rectangle 30"/>
            <p:cNvSpPr>
              <a:spLocks noChangeArrowheads="1"/>
            </p:cNvSpPr>
            <p:nvPr/>
          </p:nvSpPr>
          <p:spPr bwMode="auto">
            <a:xfrm>
              <a:off x="960" y="2770"/>
              <a:ext cx="768" cy="8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46038" rIns="92075" bIns="46038">
              <a:spAutoFit/>
            </a:bodyPr>
            <a:lstStyle/>
            <a:p>
              <a:pPr algn="l" eaLnBrk="0" hangingPunct="0">
                <a:buFontTx/>
                <a:buChar char="•"/>
              </a:pPr>
              <a:r>
                <a:rPr lang="ru-RU" altLang="ru-RU" sz="900" dirty="0"/>
                <a:t> </a:t>
              </a:r>
              <a:r>
                <a:rPr lang="ru-RU" altLang="ru-RU" sz="900" dirty="0">
                  <a:latin typeface="Arial" pitchFamily="34" charset="0"/>
                </a:rPr>
                <a:t>Воскресная</a:t>
              </a:r>
              <a:br>
                <a:rPr lang="ru-RU" altLang="ru-RU" sz="900" dirty="0">
                  <a:latin typeface="Arial" pitchFamily="34" charset="0"/>
                </a:rPr>
              </a:br>
              <a:r>
                <a:rPr lang="ru-RU" altLang="ru-RU" sz="900" dirty="0">
                  <a:latin typeface="Arial" pitchFamily="34" charset="0"/>
                </a:rPr>
                <a:t>   школа для</a:t>
              </a:r>
              <a:br>
                <a:rPr lang="ru-RU" altLang="ru-RU" sz="900" dirty="0">
                  <a:latin typeface="Arial" pitchFamily="34" charset="0"/>
                </a:rPr>
              </a:br>
              <a:r>
                <a:rPr lang="ru-RU" altLang="ru-RU" sz="900" dirty="0">
                  <a:latin typeface="Arial" pitchFamily="34" charset="0"/>
                </a:rPr>
                <a:t> “новичков”</a:t>
              </a:r>
              <a:br>
                <a:rPr lang="ru-RU" altLang="ru-RU" sz="900" dirty="0">
                  <a:latin typeface="Arial" pitchFamily="34" charset="0"/>
                </a:rPr>
              </a:br>
              <a:endParaRPr lang="ru-RU" altLang="ru-RU" sz="900" dirty="0">
                <a:latin typeface="Arial" pitchFamily="34" charset="0"/>
              </a:endParaRPr>
            </a:p>
            <a:p>
              <a:pPr algn="l" eaLnBrk="0" hangingPunct="0">
                <a:buFontTx/>
                <a:buChar char="•"/>
              </a:pPr>
              <a:r>
                <a:rPr lang="ru-RU" altLang="ru-RU" sz="900" dirty="0">
                  <a:latin typeface="Arial" pitchFamily="34" charset="0"/>
                </a:rPr>
                <a:t> “Институт”</a:t>
              </a:r>
              <a:br>
                <a:rPr lang="ru-RU" altLang="ru-RU" sz="900" dirty="0">
                  <a:latin typeface="Arial" pitchFamily="34" charset="0"/>
                </a:rPr>
              </a:br>
              <a:r>
                <a:rPr lang="ru-RU" altLang="ru-RU" sz="900" dirty="0">
                  <a:latin typeface="Arial" pitchFamily="34" charset="0"/>
                </a:rPr>
                <a:t>  </a:t>
              </a:r>
              <a:r>
                <a:rPr lang="ru-RU" altLang="ru-RU" sz="900" dirty="0" err="1">
                  <a:latin typeface="Arial" pitchFamily="34" charset="0"/>
                </a:rPr>
                <a:t>стажеров</a:t>
              </a:r>
              <a:r>
                <a:rPr lang="ru-RU" altLang="ru-RU" sz="900" dirty="0">
                  <a:latin typeface="Arial" pitchFamily="34" charset="0"/>
                </a:rPr>
                <a:t/>
              </a:r>
              <a:br>
                <a:rPr lang="ru-RU" altLang="ru-RU" sz="900" dirty="0">
                  <a:latin typeface="Arial" pitchFamily="34" charset="0"/>
                </a:rPr>
              </a:br>
              <a:endParaRPr lang="ru-RU" altLang="ru-RU" sz="900" dirty="0">
                <a:latin typeface="Arial" pitchFamily="34" charset="0"/>
              </a:endParaRPr>
            </a:p>
            <a:p>
              <a:pPr algn="l" eaLnBrk="0" hangingPunct="0">
                <a:buFontTx/>
                <a:buChar char="•"/>
              </a:pPr>
              <a:r>
                <a:rPr lang="ru-RU" altLang="ru-RU" sz="900" dirty="0">
                  <a:latin typeface="Arial" pitchFamily="34" charset="0"/>
                </a:rPr>
                <a:t> Методическая</a:t>
              </a:r>
              <a:br>
                <a:rPr lang="ru-RU" altLang="ru-RU" sz="900" dirty="0">
                  <a:latin typeface="Arial" pitchFamily="34" charset="0"/>
                </a:rPr>
              </a:br>
              <a:r>
                <a:rPr lang="ru-RU" altLang="ru-RU" sz="900" dirty="0">
                  <a:latin typeface="Arial" pitchFamily="34" charset="0"/>
                </a:rPr>
                <a:t>   помощь</a:t>
              </a:r>
            </a:p>
          </p:txBody>
        </p:sp>
        <p:sp>
          <p:nvSpPr>
            <p:cNvPr id="77855" name="Rectangle 31"/>
            <p:cNvSpPr>
              <a:spLocks noChangeArrowheads="1"/>
            </p:cNvSpPr>
            <p:nvPr/>
          </p:nvSpPr>
          <p:spPr bwMode="auto">
            <a:xfrm>
              <a:off x="1502" y="2548"/>
              <a:ext cx="754" cy="1297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>
              <a:prstShdw prst="shdw17" dist="17961" dir="2700000">
                <a:srgbClr val="0099FF">
                  <a:gamma/>
                  <a:shade val="60000"/>
                  <a:invGamma/>
                </a:srgbClr>
              </a:prstShdw>
            </a:effectLst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7856" name="Rectangle 32"/>
            <p:cNvSpPr>
              <a:spLocks noChangeArrowheads="1"/>
            </p:cNvSpPr>
            <p:nvPr/>
          </p:nvSpPr>
          <p:spPr bwMode="auto">
            <a:xfrm>
              <a:off x="1512" y="2548"/>
              <a:ext cx="699" cy="10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46038" rIns="92075" bIns="46038">
              <a:spAutoFit/>
            </a:bodyPr>
            <a:lstStyle/>
            <a:p>
              <a:pPr algn="l" eaLnBrk="0" hangingPunct="0">
                <a:buFontTx/>
                <a:buChar char="•"/>
              </a:pPr>
              <a:r>
                <a:rPr lang="ru-RU" altLang="ru-RU" sz="900" dirty="0">
                  <a:latin typeface="Arial" pitchFamily="34" charset="0"/>
                </a:rPr>
                <a:t>Локальные </a:t>
              </a:r>
              <a:br>
                <a:rPr lang="ru-RU" altLang="ru-RU" sz="900" dirty="0">
                  <a:latin typeface="Arial" pitchFamily="34" charset="0"/>
                </a:rPr>
              </a:br>
              <a:r>
                <a:rPr lang="ru-RU" altLang="ru-RU" sz="900" dirty="0">
                  <a:latin typeface="Arial" pitchFamily="34" charset="0"/>
                </a:rPr>
                <a:t>  семинары</a:t>
              </a:r>
              <a:br>
                <a:rPr lang="ru-RU" altLang="ru-RU" sz="900" dirty="0">
                  <a:latin typeface="Arial" pitchFamily="34" charset="0"/>
                </a:rPr>
              </a:br>
              <a:r>
                <a:rPr lang="ru-RU" altLang="ru-RU" sz="900" dirty="0">
                  <a:latin typeface="Arial" pitchFamily="34" charset="0"/>
                </a:rPr>
                <a:t> (содержательные</a:t>
              </a:r>
              <a:br>
                <a:rPr lang="ru-RU" altLang="ru-RU" sz="900" dirty="0">
                  <a:latin typeface="Arial" pitchFamily="34" charset="0"/>
                </a:rPr>
              </a:br>
              <a:r>
                <a:rPr lang="ru-RU" altLang="ru-RU" sz="900" dirty="0">
                  <a:latin typeface="Arial" pitchFamily="34" charset="0"/>
                </a:rPr>
                <a:t>  и проблемные)</a:t>
              </a:r>
              <a:br>
                <a:rPr lang="ru-RU" altLang="ru-RU" sz="900" dirty="0">
                  <a:latin typeface="Arial" pitchFamily="34" charset="0"/>
                </a:rPr>
              </a:br>
              <a:endParaRPr lang="ru-RU" altLang="ru-RU" sz="900" dirty="0">
                <a:latin typeface="Arial" pitchFamily="34" charset="0"/>
              </a:endParaRPr>
            </a:p>
            <a:p>
              <a:pPr algn="l" eaLnBrk="0" hangingPunct="0">
                <a:buFontTx/>
                <a:buChar char="•"/>
              </a:pPr>
              <a:r>
                <a:rPr lang="ru-RU" altLang="ru-RU" sz="900" dirty="0">
                  <a:latin typeface="Arial" pitchFamily="34" charset="0"/>
                </a:rPr>
                <a:t> Курс В550 </a:t>
              </a:r>
              <a:br>
                <a:rPr lang="ru-RU" altLang="ru-RU" sz="900" dirty="0">
                  <a:latin typeface="Arial" pitchFamily="34" charset="0"/>
                </a:rPr>
              </a:br>
              <a:r>
                <a:rPr lang="ru-RU" altLang="ru-RU" sz="900" dirty="0">
                  <a:latin typeface="Arial" pitchFamily="34" charset="0"/>
                </a:rPr>
                <a:t>  для </a:t>
              </a:r>
              <a:r>
                <a:rPr lang="ru-RU" altLang="ru-RU" sz="900" dirty="0" err="1">
                  <a:latin typeface="Arial" pitchFamily="34" charset="0"/>
                </a:rPr>
                <a:t>тьюторов</a:t>
              </a:r>
              <a:endParaRPr lang="ru-RU" altLang="ru-RU" sz="900" dirty="0">
                <a:latin typeface="Arial" pitchFamily="34" charset="0"/>
              </a:endParaRPr>
            </a:p>
            <a:p>
              <a:pPr algn="l" eaLnBrk="0" hangingPunct="0"/>
              <a:endParaRPr lang="ru-RU" altLang="ru-RU" sz="900" dirty="0">
                <a:latin typeface="Arial" pitchFamily="34" charset="0"/>
              </a:endParaRPr>
            </a:p>
            <a:p>
              <a:pPr algn="l" eaLnBrk="0" hangingPunct="0">
                <a:buFontTx/>
                <a:buChar char="•"/>
              </a:pPr>
              <a:r>
                <a:rPr lang="ru-RU" altLang="ru-RU" sz="900" dirty="0">
                  <a:latin typeface="Arial" pitchFamily="34" charset="0"/>
                </a:rPr>
                <a:t> Мониторинг</a:t>
              </a:r>
              <a:br>
                <a:rPr lang="ru-RU" altLang="ru-RU" sz="900" dirty="0">
                  <a:latin typeface="Arial" pitchFamily="34" charset="0"/>
                </a:rPr>
              </a:br>
              <a:r>
                <a:rPr lang="ru-RU" altLang="ru-RU" sz="900" dirty="0">
                  <a:latin typeface="Arial" pitchFamily="34" charset="0"/>
                </a:rPr>
                <a:t>  и методические</a:t>
              </a:r>
              <a:br>
                <a:rPr lang="ru-RU" altLang="ru-RU" sz="900" dirty="0">
                  <a:latin typeface="Arial" pitchFamily="34" charset="0"/>
                </a:rPr>
              </a:br>
              <a:r>
                <a:rPr lang="ru-RU" altLang="ru-RU" sz="900" dirty="0">
                  <a:latin typeface="Arial" pitchFamily="34" charset="0"/>
                </a:rPr>
                <a:t>  проверки</a:t>
              </a:r>
            </a:p>
          </p:txBody>
        </p:sp>
        <p:sp>
          <p:nvSpPr>
            <p:cNvPr id="77857" name="Rectangle 33"/>
            <p:cNvSpPr>
              <a:spLocks noChangeArrowheads="1"/>
            </p:cNvSpPr>
            <p:nvPr/>
          </p:nvSpPr>
          <p:spPr bwMode="auto">
            <a:xfrm>
              <a:off x="2211" y="2249"/>
              <a:ext cx="614" cy="1596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  <a:effectLst>
              <a:prstShdw prst="shdw17" dist="17961" dir="2700000">
                <a:srgbClr val="99FFCC">
                  <a:gamma/>
                  <a:shade val="60000"/>
                  <a:invGamma/>
                </a:srgbClr>
              </a:prstShdw>
            </a:effectLst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7858" name="Rectangle 34"/>
            <p:cNvSpPr>
              <a:spLocks noChangeArrowheads="1"/>
            </p:cNvSpPr>
            <p:nvPr/>
          </p:nvSpPr>
          <p:spPr bwMode="auto">
            <a:xfrm>
              <a:off x="2212" y="2249"/>
              <a:ext cx="652" cy="14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99FFCC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46038" rIns="92075" bIns="46038">
              <a:spAutoFit/>
            </a:bodyPr>
            <a:lstStyle/>
            <a:p>
              <a:pPr algn="l" eaLnBrk="0" hangingPunct="0">
                <a:buFontTx/>
                <a:buChar char="•"/>
              </a:pPr>
              <a:r>
                <a:rPr lang="ru-RU" altLang="ru-RU" sz="900" dirty="0"/>
                <a:t> </a:t>
              </a:r>
              <a:r>
                <a:rPr lang="ru-RU" altLang="ru-RU" sz="900" dirty="0">
                  <a:latin typeface="Arial" pitchFamily="34" charset="0"/>
                </a:rPr>
                <a:t>Конференции</a:t>
              </a:r>
              <a:br>
                <a:rPr lang="ru-RU" altLang="ru-RU" sz="900" dirty="0">
                  <a:latin typeface="Arial" pitchFamily="34" charset="0"/>
                </a:rPr>
              </a:br>
              <a:r>
                <a:rPr lang="ru-RU" altLang="ru-RU" sz="900" dirty="0">
                  <a:latin typeface="Arial" pitchFamily="34" charset="0"/>
                </a:rPr>
                <a:t>  ЛИНК</a:t>
              </a:r>
              <a:br>
                <a:rPr lang="ru-RU" altLang="ru-RU" sz="900" dirty="0">
                  <a:latin typeface="Arial" pitchFamily="34" charset="0"/>
                </a:rPr>
              </a:br>
              <a:endParaRPr lang="ru-RU" altLang="ru-RU" sz="900" dirty="0">
                <a:latin typeface="Arial" pitchFamily="34" charset="0"/>
              </a:endParaRPr>
            </a:p>
            <a:p>
              <a:pPr algn="l" eaLnBrk="0" hangingPunct="0">
                <a:buFontTx/>
                <a:buChar char="•"/>
              </a:pPr>
              <a:r>
                <a:rPr lang="ru-RU" altLang="ru-RU" sz="900" dirty="0">
                  <a:latin typeface="Arial" pitchFamily="34" charset="0"/>
                </a:rPr>
                <a:t> Воскресные </a:t>
              </a:r>
              <a:br>
                <a:rPr lang="ru-RU" altLang="ru-RU" sz="900" dirty="0">
                  <a:latin typeface="Arial" pitchFamily="34" charset="0"/>
                </a:rPr>
              </a:br>
              <a:r>
                <a:rPr lang="ru-RU" altLang="ru-RU" sz="900" dirty="0">
                  <a:latin typeface="Arial" pitchFamily="34" charset="0"/>
                </a:rPr>
                <a:t>  школы для </a:t>
              </a:r>
              <a:br>
                <a:rPr lang="ru-RU" altLang="ru-RU" sz="900" dirty="0">
                  <a:latin typeface="Arial" pitchFamily="34" charset="0"/>
                </a:rPr>
              </a:br>
              <a:r>
                <a:rPr lang="ru-RU" altLang="ru-RU" sz="900" dirty="0">
                  <a:latin typeface="Arial" pitchFamily="34" charset="0"/>
                </a:rPr>
                <a:t>  опытных </a:t>
              </a:r>
              <a:br>
                <a:rPr lang="ru-RU" altLang="ru-RU" sz="900" dirty="0">
                  <a:latin typeface="Arial" pitchFamily="34" charset="0"/>
                </a:rPr>
              </a:br>
              <a:r>
                <a:rPr lang="ru-RU" altLang="ru-RU" sz="900" dirty="0">
                  <a:latin typeface="Arial" pitchFamily="34" charset="0"/>
                </a:rPr>
                <a:t>  </a:t>
              </a:r>
              <a:r>
                <a:rPr lang="ru-RU" altLang="ru-RU" sz="900" dirty="0" err="1">
                  <a:latin typeface="Arial" pitchFamily="34" charset="0"/>
                </a:rPr>
                <a:t>тьюторов</a:t>
              </a:r>
              <a:endParaRPr lang="ru-RU" altLang="ru-RU" sz="900" dirty="0">
                <a:latin typeface="Arial" pitchFamily="34" charset="0"/>
              </a:endParaRPr>
            </a:p>
            <a:p>
              <a:pPr algn="l" eaLnBrk="0" hangingPunct="0">
                <a:buFontTx/>
                <a:buChar char="•"/>
              </a:pPr>
              <a:endParaRPr lang="ru-RU" altLang="ru-RU" sz="900" dirty="0">
                <a:latin typeface="Arial" pitchFamily="34" charset="0"/>
              </a:endParaRPr>
            </a:p>
            <a:p>
              <a:pPr algn="l" eaLnBrk="0" hangingPunct="0">
                <a:buFontTx/>
                <a:buChar char="•"/>
              </a:pPr>
              <a:r>
                <a:rPr lang="ru-RU" altLang="ru-RU" sz="900" dirty="0">
                  <a:latin typeface="Arial" pitchFamily="34" charset="0"/>
                </a:rPr>
                <a:t> Наставничество</a:t>
              </a:r>
            </a:p>
            <a:p>
              <a:pPr algn="l" eaLnBrk="0" hangingPunct="0">
                <a:buFontTx/>
                <a:buChar char="•"/>
              </a:pPr>
              <a:endParaRPr lang="ru-RU" altLang="ru-RU" sz="900" dirty="0">
                <a:latin typeface="Arial" pitchFamily="34" charset="0"/>
              </a:endParaRPr>
            </a:p>
            <a:p>
              <a:pPr algn="l" eaLnBrk="0" hangingPunct="0">
                <a:buFontTx/>
                <a:buChar char="•"/>
              </a:pPr>
              <a:r>
                <a:rPr lang="ru-RU" altLang="ru-RU" sz="900" dirty="0">
                  <a:latin typeface="Arial" pitchFamily="34" charset="0"/>
                </a:rPr>
                <a:t> Обучение </a:t>
              </a:r>
              <a:br>
                <a:rPr lang="ru-RU" altLang="ru-RU" sz="900" dirty="0">
                  <a:latin typeface="Arial" pitchFamily="34" charset="0"/>
                </a:rPr>
              </a:br>
              <a:r>
                <a:rPr lang="ru-RU" altLang="ru-RU" sz="900" dirty="0">
                  <a:latin typeface="Arial" pitchFamily="34" charset="0"/>
                </a:rPr>
                <a:t>  на МВА</a:t>
              </a:r>
            </a:p>
            <a:p>
              <a:pPr algn="l" eaLnBrk="0" hangingPunct="0">
                <a:buFontTx/>
                <a:buChar char="•"/>
              </a:pPr>
              <a:endParaRPr lang="ru-RU" altLang="ru-RU" sz="900" dirty="0">
                <a:latin typeface="Arial" pitchFamily="34" charset="0"/>
              </a:endParaRPr>
            </a:p>
            <a:p>
              <a:pPr algn="l" eaLnBrk="0" hangingPunct="0">
                <a:buFontTx/>
                <a:buChar char="•"/>
              </a:pPr>
              <a:r>
                <a:rPr lang="ru-RU" altLang="ru-RU" sz="900" dirty="0">
                  <a:latin typeface="Arial" pitchFamily="34" charset="0"/>
                </a:rPr>
                <a:t> Интернет-</a:t>
              </a:r>
              <a:r>
                <a:rPr lang="ru-RU" altLang="ru-RU" sz="900" dirty="0" err="1">
                  <a:latin typeface="Arial" pitchFamily="34" charset="0"/>
                </a:rPr>
                <a:t>конф</a:t>
              </a:r>
              <a:r>
                <a:rPr lang="ru-RU" altLang="ru-RU" sz="900" dirty="0">
                  <a:latin typeface="Arial" pitchFamily="34" charset="0"/>
                </a:rPr>
                <a:t>. для студентов</a:t>
              </a:r>
            </a:p>
            <a:p>
              <a:pPr algn="l" eaLnBrk="0" hangingPunct="0"/>
              <a:r>
                <a:rPr lang="ru-RU" altLang="ru-RU" sz="900" dirty="0">
                  <a:latin typeface="Arial" pitchFamily="34" charset="0"/>
                </a:rPr>
                <a:t> </a:t>
              </a:r>
            </a:p>
          </p:txBody>
        </p:sp>
        <p:sp>
          <p:nvSpPr>
            <p:cNvPr id="77859" name="Rectangle 35"/>
            <p:cNvSpPr>
              <a:spLocks noChangeArrowheads="1"/>
            </p:cNvSpPr>
            <p:nvPr/>
          </p:nvSpPr>
          <p:spPr bwMode="auto">
            <a:xfrm>
              <a:off x="3402" y="1697"/>
              <a:ext cx="596" cy="2148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  <a:effectLst>
              <a:prstShdw prst="shdw17" dist="17961" dir="2700000">
                <a:srgbClr val="FF99CC">
                  <a:gamma/>
                  <a:shade val="60000"/>
                  <a:invGamma/>
                </a:srgbClr>
              </a:prstShdw>
            </a:effectLst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7860" name="Rectangle 36"/>
            <p:cNvSpPr>
              <a:spLocks noChangeArrowheads="1"/>
            </p:cNvSpPr>
            <p:nvPr/>
          </p:nvSpPr>
          <p:spPr bwMode="auto">
            <a:xfrm>
              <a:off x="3399" y="1763"/>
              <a:ext cx="601" cy="16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46038" rIns="92075" bIns="46038">
              <a:spAutoFit/>
            </a:bodyPr>
            <a:lstStyle/>
            <a:p>
              <a:pPr algn="l" eaLnBrk="0" hangingPunct="0">
                <a:buFontTx/>
                <a:buChar char="•"/>
              </a:pPr>
              <a:r>
                <a:rPr lang="ru-RU" altLang="ru-RU" sz="900" dirty="0"/>
                <a:t> </a:t>
              </a:r>
              <a:r>
                <a:rPr lang="ru-RU" altLang="ru-RU" sz="900" dirty="0">
                  <a:latin typeface="Arial" pitchFamily="34" charset="0"/>
                </a:rPr>
                <a:t>Адаптация</a:t>
              </a:r>
              <a:br>
                <a:rPr lang="ru-RU" altLang="ru-RU" sz="900" dirty="0">
                  <a:latin typeface="Arial" pitchFamily="34" charset="0"/>
                </a:rPr>
              </a:br>
              <a:r>
                <a:rPr lang="ru-RU" altLang="ru-RU" sz="900" dirty="0">
                  <a:latin typeface="Arial" pitchFamily="34" charset="0"/>
                </a:rPr>
                <a:t>  имеющихся</a:t>
              </a:r>
              <a:br>
                <a:rPr lang="ru-RU" altLang="ru-RU" sz="900" dirty="0">
                  <a:latin typeface="Arial" pitchFamily="34" charset="0"/>
                </a:rPr>
              </a:br>
              <a:r>
                <a:rPr lang="ru-RU" altLang="ru-RU" sz="900" dirty="0">
                  <a:latin typeface="Arial" pitchFamily="34" charset="0"/>
                </a:rPr>
                <a:t>  курсов</a:t>
              </a:r>
              <a:br>
                <a:rPr lang="ru-RU" altLang="ru-RU" sz="900" dirty="0">
                  <a:latin typeface="Arial" pitchFamily="34" charset="0"/>
                </a:rPr>
              </a:br>
              <a:endParaRPr lang="ru-RU" altLang="ru-RU" sz="900" dirty="0">
                <a:latin typeface="Arial" pitchFamily="34" charset="0"/>
              </a:endParaRPr>
            </a:p>
            <a:p>
              <a:pPr algn="l" eaLnBrk="0" hangingPunct="0">
                <a:buFontTx/>
                <a:buChar char="•"/>
              </a:pPr>
              <a:r>
                <a:rPr lang="ru-RU" altLang="ru-RU" sz="900" dirty="0">
                  <a:latin typeface="Arial" pitchFamily="34" charset="0"/>
                </a:rPr>
                <a:t> Создание</a:t>
              </a:r>
              <a:br>
                <a:rPr lang="ru-RU" altLang="ru-RU" sz="900" dirty="0">
                  <a:latin typeface="Arial" pitchFamily="34" charset="0"/>
                </a:rPr>
              </a:br>
              <a:r>
                <a:rPr lang="ru-RU" altLang="ru-RU" sz="900" dirty="0">
                  <a:latin typeface="Arial" pitchFamily="34" charset="0"/>
                </a:rPr>
                <a:t>  собственных</a:t>
              </a:r>
              <a:br>
                <a:rPr lang="ru-RU" altLang="ru-RU" sz="900" dirty="0">
                  <a:latin typeface="Arial" pitchFamily="34" charset="0"/>
                </a:rPr>
              </a:br>
              <a:r>
                <a:rPr lang="ru-RU" altLang="ru-RU" sz="900" dirty="0">
                  <a:latin typeface="Arial" pitchFamily="34" charset="0"/>
                </a:rPr>
                <a:t>   курсов и</a:t>
              </a:r>
              <a:br>
                <a:rPr lang="ru-RU" altLang="ru-RU" sz="900" dirty="0">
                  <a:latin typeface="Arial" pitchFamily="34" charset="0"/>
                </a:rPr>
              </a:br>
              <a:r>
                <a:rPr lang="ru-RU" altLang="ru-RU" sz="900" dirty="0">
                  <a:latin typeface="Arial" pitchFamily="34" charset="0"/>
                </a:rPr>
                <a:t>  </a:t>
              </a:r>
              <a:r>
                <a:rPr lang="ru-RU" altLang="ru-RU" sz="900" dirty="0" err="1">
                  <a:latin typeface="Arial" pitchFamily="34" charset="0"/>
                </a:rPr>
                <a:t>тренинговых</a:t>
              </a:r>
              <a:r>
                <a:rPr lang="ru-RU" altLang="ru-RU" sz="900" dirty="0">
                  <a:latin typeface="Arial" pitchFamily="34" charset="0"/>
                </a:rPr>
                <a:t/>
              </a:r>
              <a:br>
                <a:rPr lang="ru-RU" altLang="ru-RU" sz="900" dirty="0">
                  <a:latin typeface="Arial" pitchFamily="34" charset="0"/>
                </a:rPr>
              </a:br>
              <a:r>
                <a:rPr lang="ru-RU" altLang="ru-RU" sz="900" dirty="0">
                  <a:latin typeface="Arial" pitchFamily="34" charset="0"/>
                </a:rPr>
                <a:t>  программ</a:t>
              </a:r>
              <a:br>
                <a:rPr lang="ru-RU" altLang="ru-RU" sz="900" dirty="0">
                  <a:latin typeface="Arial" pitchFamily="34" charset="0"/>
                </a:rPr>
              </a:br>
              <a:endParaRPr lang="ru-RU" altLang="ru-RU" sz="900" dirty="0">
                <a:latin typeface="Arial" pitchFamily="34" charset="0"/>
              </a:endParaRPr>
            </a:p>
            <a:p>
              <a:pPr algn="l" eaLnBrk="0" hangingPunct="0">
                <a:buFontTx/>
                <a:buChar char="•"/>
              </a:pPr>
              <a:r>
                <a:rPr lang="ru-RU" altLang="ru-RU" sz="900" dirty="0">
                  <a:latin typeface="Arial" pitchFamily="34" charset="0"/>
                </a:rPr>
                <a:t> </a:t>
              </a:r>
              <a:r>
                <a:rPr lang="ru-RU" altLang="ru-RU" sz="900" dirty="0" err="1">
                  <a:latin typeface="Arial" pitchFamily="34" charset="0"/>
                </a:rPr>
                <a:t>Консульти</a:t>
              </a:r>
              <a:r>
                <a:rPr lang="ru-RU" altLang="ru-RU" sz="900" dirty="0">
                  <a:latin typeface="Arial" pitchFamily="34" charset="0"/>
                </a:rPr>
                <a:t>-</a:t>
              </a:r>
              <a:br>
                <a:rPr lang="ru-RU" altLang="ru-RU" sz="900" dirty="0">
                  <a:latin typeface="Arial" pitchFamily="34" charset="0"/>
                </a:rPr>
              </a:br>
              <a:r>
                <a:rPr lang="ru-RU" altLang="ru-RU" sz="900" dirty="0">
                  <a:latin typeface="Arial" pitchFamily="34" charset="0"/>
                </a:rPr>
                <a:t>  </a:t>
              </a:r>
              <a:r>
                <a:rPr lang="ru-RU" altLang="ru-RU" sz="900" dirty="0" err="1">
                  <a:latin typeface="Arial" pitchFamily="34" charset="0"/>
                </a:rPr>
                <a:t>рование</a:t>
              </a:r>
              <a:endParaRPr lang="ru-RU" altLang="ru-RU" sz="900" dirty="0">
                <a:latin typeface="Arial" pitchFamily="34" charset="0"/>
              </a:endParaRPr>
            </a:p>
            <a:p>
              <a:pPr algn="l" eaLnBrk="0" hangingPunct="0">
                <a:buFontTx/>
                <a:buChar char="•"/>
              </a:pPr>
              <a:endParaRPr lang="ru-RU" altLang="ru-RU" sz="900" dirty="0">
                <a:latin typeface="Arial" pitchFamily="34" charset="0"/>
              </a:endParaRPr>
            </a:p>
            <a:p>
              <a:pPr algn="l" eaLnBrk="0" hangingPunct="0">
                <a:buFontTx/>
                <a:buChar char="•"/>
              </a:pPr>
              <a:r>
                <a:rPr lang="ru-RU" altLang="ru-RU" sz="900" dirty="0">
                  <a:latin typeface="Arial" pitchFamily="34" charset="0"/>
                </a:rPr>
                <a:t> Мастер-классы</a:t>
              </a:r>
            </a:p>
            <a:p>
              <a:pPr algn="l" eaLnBrk="0" hangingPunct="0">
                <a:buFontTx/>
                <a:buChar char="•"/>
              </a:pPr>
              <a:endParaRPr lang="ru-RU" altLang="ru-RU" sz="900" dirty="0">
                <a:latin typeface="Arial" pitchFamily="34" charset="0"/>
              </a:endParaRPr>
            </a:p>
            <a:p>
              <a:pPr algn="l" eaLnBrk="0" hangingPunct="0">
                <a:buFontTx/>
                <a:buChar char="•"/>
              </a:pPr>
              <a:r>
                <a:rPr lang="ru-RU" altLang="ru-RU" sz="900" dirty="0">
                  <a:latin typeface="Arial" pitchFamily="34" charset="0"/>
                </a:rPr>
                <a:t>Создание</a:t>
              </a:r>
              <a:br>
                <a:rPr lang="ru-RU" altLang="ru-RU" sz="900" dirty="0">
                  <a:latin typeface="Arial" pitchFamily="34" charset="0"/>
                </a:rPr>
              </a:br>
              <a:r>
                <a:rPr lang="ru-RU" altLang="ru-RU" sz="900" dirty="0">
                  <a:latin typeface="Arial" pitchFamily="34" charset="0"/>
                </a:rPr>
                <a:t> </a:t>
              </a:r>
              <a:r>
                <a:rPr lang="en-US" altLang="ru-RU" sz="900" dirty="0">
                  <a:latin typeface="Arial" pitchFamily="34" charset="0"/>
                </a:rPr>
                <a:t>web-</a:t>
              </a:r>
              <a:r>
                <a:rPr lang="ru-RU" altLang="ru-RU" sz="900" dirty="0">
                  <a:latin typeface="Arial" pitchFamily="34" charset="0"/>
                </a:rPr>
                <a:t>сайтов</a:t>
              </a:r>
            </a:p>
          </p:txBody>
        </p:sp>
        <p:sp>
          <p:nvSpPr>
            <p:cNvPr id="77861" name="Rectangle 37"/>
            <p:cNvSpPr>
              <a:spLocks noChangeArrowheads="1"/>
            </p:cNvSpPr>
            <p:nvPr/>
          </p:nvSpPr>
          <p:spPr bwMode="auto">
            <a:xfrm>
              <a:off x="2832" y="1901"/>
              <a:ext cx="564" cy="1944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7862" name="Rectangle 38"/>
            <p:cNvSpPr>
              <a:spLocks noChangeArrowheads="1"/>
            </p:cNvSpPr>
            <p:nvPr/>
          </p:nvSpPr>
          <p:spPr bwMode="auto">
            <a:xfrm>
              <a:off x="2829" y="1963"/>
              <a:ext cx="570" cy="15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46038" rIns="92075" bIns="46038">
              <a:spAutoFit/>
            </a:bodyPr>
            <a:lstStyle/>
            <a:p>
              <a:pPr algn="l" eaLnBrk="0" hangingPunct="0">
                <a:buFontTx/>
                <a:buChar char="•"/>
              </a:pPr>
              <a:r>
                <a:rPr lang="ru-RU" altLang="ru-RU" sz="900" dirty="0"/>
                <a:t> </a:t>
              </a:r>
              <a:r>
                <a:rPr lang="ru-RU" altLang="ru-RU" sz="900" dirty="0" err="1">
                  <a:latin typeface="Arial" pitchFamily="34" charset="0"/>
                </a:rPr>
                <a:t>Междуна</a:t>
              </a:r>
              <a:r>
                <a:rPr lang="ru-RU" altLang="ru-RU" sz="900" dirty="0">
                  <a:latin typeface="Arial" pitchFamily="34" charset="0"/>
                </a:rPr>
                <a:t>-</a:t>
              </a:r>
              <a:br>
                <a:rPr lang="ru-RU" altLang="ru-RU" sz="900" dirty="0">
                  <a:latin typeface="Arial" pitchFamily="34" charset="0"/>
                </a:rPr>
              </a:br>
              <a:r>
                <a:rPr lang="ru-RU" altLang="ru-RU" sz="900" dirty="0">
                  <a:latin typeface="Arial" pitchFamily="34" charset="0"/>
                </a:rPr>
                <a:t>  родные</a:t>
              </a:r>
              <a:br>
                <a:rPr lang="ru-RU" altLang="ru-RU" sz="900" dirty="0">
                  <a:latin typeface="Arial" pitchFamily="34" charset="0"/>
                </a:rPr>
              </a:br>
              <a:r>
                <a:rPr lang="ru-RU" altLang="ru-RU" sz="900" dirty="0">
                  <a:latin typeface="Arial" pitchFamily="34" charset="0"/>
                </a:rPr>
                <a:t>  конференции</a:t>
              </a:r>
              <a:br>
                <a:rPr lang="ru-RU" altLang="ru-RU" sz="900" dirty="0">
                  <a:latin typeface="Arial" pitchFamily="34" charset="0"/>
                </a:rPr>
              </a:br>
              <a:endParaRPr lang="ru-RU" altLang="ru-RU" sz="900" dirty="0">
                <a:latin typeface="Arial" pitchFamily="34" charset="0"/>
              </a:endParaRPr>
            </a:p>
            <a:p>
              <a:pPr algn="l" eaLnBrk="0" hangingPunct="0">
                <a:buFontTx/>
                <a:buChar char="•"/>
              </a:pPr>
              <a:r>
                <a:rPr lang="ru-RU" altLang="ru-RU" sz="900" dirty="0">
                  <a:latin typeface="Arial" pitchFamily="34" charset="0"/>
                </a:rPr>
                <a:t> “Внешние”</a:t>
              </a:r>
              <a:br>
                <a:rPr lang="ru-RU" altLang="ru-RU" sz="900" dirty="0">
                  <a:latin typeface="Arial" pitchFamily="34" charset="0"/>
                </a:rPr>
              </a:br>
              <a:r>
                <a:rPr lang="ru-RU" altLang="ru-RU" sz="900" dirty="0">
                  <a:latin typeface="Arial" pitchFamily="34" charset="0"/>
                </a:rPr>
                <a:t>   семинары</a:t>
              </a:r>
            </a:p>
            <a:p>
              <a:pPr algn="l" eaLnBrk="0" hangingPunct="0">
                <a:buFontTx/>
                <a:buChar char="•"/>
              </a:pPr>
              <a:endParaRPr lang="ru-RU" altLang="ru-RU" sz="900" dirty="0">
                <a:latin typeface="Arial" pitchFamily="34" charset="0"/>
              </a:endParaRPr>
            </a:p>
            <a:p>
              <a:pPr algn="l" eaLnBrk="0" hangingPunct="0">
                <a:buFontTx/>
                <a:buChar char="•"/>
              </a:pPr>
              <a:r>
                <a:rPr lang="ru-RU" altLang="ru-RU" sz="900" dirty="0">
                  <a:latin typeface="Arial" pitchFamily="34" charset="0"/>
                </a:rPr>
                <a:t> Мастерские     </a:t>
              </a:r>
              <a:br>
                <a:rPr lang="ru-RU" altLang="ru-RU" sz="900" dirty="0">
                  <a:latin typeface="Arial" pitchFamily="34" charset="0"/>
                </a:rPr>
              </a:br>
              <a:r>
                <a:rPr lang="ru-RU" altLang="ru-RU" sz="900" dirty="0">
                  <a:latin typeface="Arial" pitchFamily="34" charset="0"/>
                </a:rPr>
                <a:t>  </a:t>
              </a:r>
              <a:r>
                <a:rPr lang="ru-RU" altLang="ru-RU" sz="900" dirty="0" err="1">
                  <a:latin typeface="Arial" pitchFamily="34" charset="0"/>
                </a:rPr>
                <a:t>тьюторов</a:t>
              </a:r>
              <a:endParaRPr lang="ru-RU" altLang="ru-RU" sz="900" dirty="0">
                <a:latin typeface="Arial" pitchFamily="34" charset="0"/>
              </a:endParaRPr>
            </a:p>
            <a:p>
              <a:pPr algn="l" eaLnBrk="0" hangingPunct="0">
                <a:buFontTx/>
                <a:buChar char="•"/>
              </a:pPr>
              <a:endParaRPr lang="ru-RU" altLang="ru-RU" sz="900" dirty="0">
                <a:latin typeface="Arial" pitchFamily="34" charset="0"/>
              </a:endParaRPr>
            </a:p>
            <a:p>
              <a:pPr algn="l" eaLnBrk="0" hangingPunct="0">
                <a:buFontTx/>
                <a:buChar char="•"/>
              </a:pPr>
              <a:r>
                <a:rPr lang="ru-RU" altLang="ru-RU" sz="900" dirty="0">
                  <a:latin typeface="Arial" pitchFamily="34" charset="0"/>
                </a:rPr>
                <a:t> Зарубежные</a:t>
              </a:r>
              <a:br>
                <a:rPr lang="ru-RU" altLang="ru-RU" sz="900" dirty="0">
                  <a:latin typeface="Arial" pitchFamily="34" charset="0"/>
                </a:rPr>
              </a:br>
              <a:r>
                <a:rPr lang="ru-RU" altLang="ru-RU" sz="900" dirty="0">
                  <a:latin typeface="Arial" pitchFamily="34" charset="0"/>
                </a:rPr>
                <a:t>  стажировки</a:t>
              </a:r>
            </a:p>
            <a:p>
              <a:pPr algn="l" eaLnBrk="0" hangingPunct="0">
                <a:spcBef>
                  <a:spcPct val="100000"/>
                </a:spcBef>
                <a:buFontTx/>
                <a:buChar char="•"/>
              </a:pPr>
              <a:r>
                <a:rPr lang="ru-RU" altLang="ru-RU" sz="900" dirty="0">
                  <a:latin typeface="Arial" pitchFamily="34" charset="0"/>
                </a:rPr>
                <a:t> Интернет-конференции для </a:t>
              </a:r>
              <a:r>
                <a:rPr lang="ru-RU" altLang="ru-RU" sz="900" dirty="0" err="1">
                  <a:latin typeface="Arial" pitchFamily="34" charset="0"/>
                </a:rPr>
                <a:t>тьюторов</a:t>
              </a:r>
              <a:endParaRPr lang="ru-RU" altLang="ru-RU" sz="900" dirty="0">
                <a:latin typeface="Arial" pitchFamily="34" charset="0"/>
              </a:endParaRPr>
            </a:p>
            <a:p>
              <a:pPr algn="l" eaLnBrk="0" hangingPunct="0">
                <a:buFontTx/>
                <a:buChar char="•"/>
              </a:pPr>
              <a:endParaRPr lang="ru-RU" altLang="ru-RU" sz="900" dirty="0">
                <a:latin typeface="Arial" pitchFamily="34" charset="0"/>
              </a:endParaRPr>
            </a:p>
          </p:txBody>
        </p:sp>
        <p:grpSp>
          <p:nvGrpSpPr>
            <p:cNvPr id="77863" name="Group 39"/>
            <p:cNvGrpSpPr>
              <a:grpSpLocks/>
            </p:cNvGrpSpPr>
            <p:nvPr/>
          </p:nvGrpSpPr>
          <p:grpSpPr bwMode="auto">
            <a:xfrm>
              <a:off x="1498" y="3581"/>
              <a:ext cx="2502" cy="267"/>
              <a:chOff x="1776" y="3456"/>
              <a:chExt cx="3792" cy="394"/>
            </a:xfrm>
          </p:grpSpPr>
          <p:sp>
            <p:nvSpPr>
              <p:cNvPr id="77864" name="Rectangle 40"/>
              <p:cNvSpPr>
                <a:spLocks noChangeArrowheads="1"/>
              </p:cNvSpPr>
              <p:nvPr/>
            </p:nvSpPr>
            <p:spPr bwMode="auto">
              <a:xfrm>
                <a:off x="1776" y="3456"/>
                <a:ext cx="3792" cy="384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ffectLst>
                <a:prstShdw prst="shdw18" dist="17961" dir="13500000">
                  <a:schemeClr val="accent1">
                    <a:gamma/>
                    <a:shade val="60000"/>
                    <a:invGamma/>
                  </a:schemeClr>
                </a:prstShdw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7865" name="Rectangle 41"/>
              <p:cNvSpPr>
                <a:spLocks noChangeArrowheads="1"/>
              </p:cNvSpPr>
              <p:nvPr/>
            </p:nvSpPr>
            <p:spPr bwMode="auto">
              <a:xfrm>
                <a:off x="1968" y="3552"/>
                <a:ext cx="3504" cy="29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2075" tIns="46038" rIns="92075" bIns="46038">
                <a:spAutoFit/>
              </a:bodyPr>
              <a:lstStyle/>
              <a:p>
                <a:pPr algn="ctr" eaLnBrk="0" hangingPunct="0"/>
                <a:r>
                  <a:rPr lang="ru-RU" altLang="ru-RU" sz="1500" b="1" dirty="0"/>
                  <a:t> </a:t>
                </a:r>
                <a:r>
                  <a:rPr lang="ru-RU" altLang="ru-RU" sz="1000" b="1" dirty="0">
                    <a:latin typeface="Arial" pitchFamily="34" charset="0"/>
                  </a:rPr>
                  <a:t>АТТЕСТАЦИЯ ТЬЮТОРОВ</a:t>
                </a:r>
              </a:p>
            </p:txBody>
          </p:sp>
        </p:grpSp>
      </p:grpSp>
      <p:pic>
        <p:nvPicPr>
          <p:cNvPr id="41" name="Picture 1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18338" y="261938"/>
            <a:ext cx="1690687" cy="573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2" name="Text Box 65"/>
          <p:cNvSpPr txBox="1">
            <a:spLocks noChangeArrowheads="1"/>
          </p:cNvSpPr>
          <p:nvPr/>
        </p:nvSpPr>
        <p:spPr bwMode="auto">
          <a:xfrm>
            <a:off x="184639" y="6553200"/>
            <a:ext cx="21277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1400" b="1" dirty="0">
                <a:sym typeface="Symbol" pitchFamily="18" charset="2"/>
              </a:rPr>
              <a:t></a:t>
            </a:r>
            <a:r>
              <a:rPr lang="ru-RU" altLang="ru-RU" sz="1400" b="1" dirty="0"/>
              <a:t> МИМ ЛИНК, </a:t>
            </a:r>
            <a:r>
              <a:rPr lang="ru-RU" altLang="ru-RU" sz="1400" b="1" dirty="0" smtClean="0"/>
              <a:t>2018</a:t>
            </a:r>
            <a:endParaRPr lang="ru-RU" altLang="ru-RU" sz="1400" b="1" dirty="0"/>
          </a:p>
        </p:txBody>
      </p:sp>
    </p:spTree>
    <p:extLst>
      <p:ext uri="{BB962C8B-B14F-4D97-AF65-F5344CB8AC3E}">
        <p14:creationId xmlns:p14="http://schemas.microsoft.com/office/powerpoint/2010/main" val="1470504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12" name="Line 12"/>
          <p:cNvSpPr>
            <a:spLocks noChangeShapeType="1"/>
          </p:cNvSpPr>
          <p:nvPr/>
        </p:nvSpPr>
        <p:spPr bwMode="auto">
          <a:xfrm flipV="1">
            <a:off x="1248508" y="1065219"/>
            <a:ext cx="3962400" cy="4114800"/>
          </a:xfrm>
          <a:prstGeom prst="line">
            <a:avLst/>
          </a:prstGeom>
          <a:noFill/>
          <a:ln w="76200">
            <a:solidFill>
              <a:srgbClr val="0000FF">
                <a:alpha val="23000"/>
              </a:srgbClr>
            </a:solidFill>
            <a:prstDash val="dash"/>
            <a:round/>
            <a:headEnd/>
            <a:tailEnd type="stealth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76802" name="Rectangle 2"/>
          <p:cNvSpPr>
            <a:spLocks noChangeArrowheads="1"/>
          </p:cNvSpPr>
          <p:nvPr/>
        </p:nvSpPr>
        <p:spPr bwMode="auto">
          <a:xfrm>
            <a:off x="9702" y="0"/>
            <a:ext cx="5306556" cy="895350"/>
          </a:xfrm>
          <a:prstGeom prst="rect">
            <a:avLst/>
          </a:prstGeom>
          <a:solidFill>
            <a:srgbClr val="0079C1"/>
          </a:solidFill>
          <a:ln w="25400" algn="ctr">
            <a:solidFill>
              <a:srgbClr val="0079C1"/>
            </a:solidFill>
            <a:miter lim="800000"/>
            <a:headEnd/>
            <a:tailEnd/>
          </a:ln>
        </p:spPr>
        <p:txBody>
          <a:bodyPr vert="horz" lIns="378000" tIns="45720" rIns="91440" bIns="45720" rtlCol="0" anchor="ctr">
            <a:norm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800" b="1" dirty="0">
                <a:solidFill>
                  <a:schemeClr val="bg1"/>
                </a:solidFill>
              </a:rPr>
              <a:t>Этапы подготовки </a:t>
            </a:r>
            <a:r>
              <a:rPr lang="ru-RU" altLang="ru-RU" sz="2800" b="1" dirty="0" err="1">
                <a:solidFill>
                  <a:schemeClr val="bg1"/>
                </a:solidFill>
              </a:rPr>
              <a:t>тьюторов</a:t>
            </a:r>
            <a:endParaRPr lang="ru-RU" altLang="ru-RU" sz="2800" b="1" dirty="0">
              <a:solidFill>
                <a:schemeClr val="bg1"/>
              </a:solidFill>
            </a:endParaRPr>
          </a:p>
        </p:txBody>
      </p:sp>
      <p:sp>
        <p:nvSpPr>
          <p:cNvPr id="76803" name="Rectangle 3"/>
          <p:cNvSpPr>
            <a:spLocks noChangeArrowheads="1"/>
          </p:cNvSpPr>
          <p:nvPr/>
        </p:nvSpPr>
        <p:spPr bwMode="auto">
          <a:xfrm>
            <a:off x="1295400" y="5029200"/>
            <a:ext cx="7315200" cy="838200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eaLnBrk="0" hangingPunct="0">
              <a:buFontTx/>
              <a:buChar char="•"/>
            </a:pPr>
            <a:r>
              <a:rPr lang="ru-RU" altLang="ru-RU" sz="1400" dirty="0">
                <a:solidFill>
                  <a:srgbClr val="0000FF"/>
                </a:solidFill>
                <a:latin typeface="Arial" pitchFamily="34" charset="0"/>
              </a:rPr>
              <a:t>Учебные курс для </a:t>
            </a:r>
            <a:r>
              <a:rPr lang="ru-RU" altLang="ru-RU" sz="1400" dirty="0" err="1">
                <a:solidFill>
                  <a:srgbClr val="0000FF"/>
                </a:solidFill>
                <a:latin typeface="Arial" pitchFamily="34" charset="0"/>
              </a:rPr>
              <a:t>тьюторов</a:t>
            </a:r>
            <a:r>
              <a:rPr lang="ru-RU" altLang="ru-RU" sz="1400" dirty="0">
                <a:solidFill>
                  <a:srgbClr val="0000FF"/>
                </a:solidFill>
                <a:latin typeface="Arial" pitchFamily="34" charset="0"/>
              </a:rPr>
              <a:t> В550</a:t>
            </a:r>
          </a:p>
          <a:p>
            <a:pPr eaLnBrk="0" hangingPunct="0">
              <a:buFontTx/>
              <a:buChar char="•"/>
            </a:pPr>
            <a:r>
              <a:rPr lang="ru-RU" altLang="ru-RU" sz="1400" dirty="0">
                <a:solidFill>
                  <a:srgbClr val="0000FF"/>
                </a:solidFill>
                <a:latin typeface="Arial" pitchFamily="34" charset="0"/>
              </a:rPr>
              <a:t>Школа начинающих </a:t>
            </a:r>
            <a:r>
              <a:rPr lang="ru-RU" altLang="ru-RU" sz="1400" dirty="0" err="1">
                <a:solidFill>
                  <a:srgbClr val="0000FF"/>
                </a:solidFill>
                <a:latin typeface="Arial" pitchFamily="34" charset="0"/>
              </a:rPr>
              <a:t>тьюторов</a:t>
            </a:r>
            <a:endParaRPr lang="ru-RU" altLang="ru-RU" sz="1400" dirty="0">
              <a:solidFill>
                <a:srgbClr val="0000FF"/>
              </a:solidFill>
              <a:latin typeface="Arial" pitchFamily="34" charset="0"/>
            </a:endParaRPr>
          </a:p>
          <a:p>
            <a:pPr eaLnBrk="0" hangingPunct="0">
              <a:buFontTx/>
              <a:buChar char="•"/>
            </a:pPr>
            <a:r>
              <a:rPr lang="ru-RU" altLang="ru-RU" sz="1400" dirty="0">
                <a:solidFill>
                  <a:srgbClr val="0000FF"/>
                </a:solidFill>
                <a:latin typeface="Arial" pitchFamily="34" charset="0"/>
              </a:rPr>
              <a:t>Стажировка под руководством </a:t>
            </a:r>
            <a:r>
              <a:rPr lang="ru-RU" altLang="ru-RU" sz="1400" dirty="0" err="1">
                <a:solidFill>
                  <a:srgbClr val="0000FF"/>
                </a:solidFill>
                <a:latin typeface="Arial" pitchFamily="34" charset="0"/>
              </a:rPr>
              <a:t>тьютора</a:t>
            </a:r>
            <a:r>
              <a:rPr lang="ru-RU" altLang="ru-RU" sz="1400" dirty="0">
                <a:solidFill>
                  <a:srgbClr val="0000FF"/>
                </a:solidFill>
                <a:latin typeface="Arial" pitchFamily="34" charset="0"/>
              </a:rPr>
              <a:t>-наставника</a:t>
            </a:r>
          </a:p>
          <a:p>
            <a:pPr eaLnBrk="0" hangingPunct="0">
              <a:buFontTx/>
              <a:buChar char="•"/>
            </a:pPr>
            <a:r>
              <a:rPr lang="ru-RU" altLang="ru-RU" sz="1400" dirty="0">
                <a:solidFill>
                  <a:srgbClr val="0000FF"/>
                </a:solidFill>
                <a:latin typeface="Arial" pitchFamily="34" charset="0"/>
              </a:rPr>
              <a:t>Включение в Интернет-конференции</a:t>
            </a:r>
          </a:p>
        </p:txBody>
      </p:sp>
      <p:sp>
        <p:nvSpPr>
          <p:cNvPr id="76804" name="Rectangle 4"/>
          <p:cNvSpPr>
            <a:spLocks noChangeArrowheads="1"/>
          </p:cNvSpPr>
          <p:nvPr/>
        </p:nvSpPr>
        <p:spPr bwMode="auto">
          <a:xfrm>
            <a:off x="1905000" y="4191000"/>
            <a:ext cx="6705600" cy="838200"/>
          </a:xfrm>
          <a:prstGeom prst="rect">
            <a:avLst/>
          </a:prstGeom>
          <a:ln/>
          <a:effectLst>
            <a:outerShdw blurRad="40000" dist="20000" dir="5400000" rotWithShape="0">
              <a:srgbClr val="000000">
                <a:alpha val="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eaLnBrk="0" hangingPunct="0">
              <a:buFontTx/>
              <a:buChar char="•"/>
            </a:pPr>
            <a:r>
              <a:rPr lang="ru-RU" altLang="ru-RU" sz="1400" dirty="0">
                <a:solidFill>
                  <a:srgbClr val="0000FF"/>
                </a:solidFill>
                <a:latin typeface="Arial" pitchFamily="34" charset="0"/>
              </a:rPr>
              <a:t>Дополнительные модули к курсу для </a:t>
            </a:r>
            <a:r>
              <a:rPr lang="ru-RU" altLang="ru-RU" sz="1400" dirty="0" err="1">
                <a:solidFill>
                  <a:srgbClr val="0000FF"/>
                </a:solidFill>
                <a:latin typeface="Arial" pitchFamily="34" charset="0"/>
              </a:rPr>
              <a:t>тьюторов</a:t>
            </a:r>
            <a:endParaRPr lang="ru-RU" altLang="ru-RU" sz="1400" dirty="0">
              <a:solidFill>
                <a:srgbClr val="0000FF"/>
              </a:solidFill>
              <a:latin typeface="Arial" pitchFamily="34" charset="0"/>
            </a:endParaRPr>
          </a:p>
          <a:p>
            <a:pPr eaLnBrk="0" hangingPunct="0">
              <a:buFontTx/>
              <a:buChar char="•"/>
            </a:pPr>
            <a:r>
              <a:rPr lang="ru-RU" altLang="ru-RU" sz="1400" dirty="0">
                <a:solidFill>
                  <a:srgbClr val="0000FF"/>
                </a:solidFill>
                <a:latin typeface="Arial" pitchFamily="34" charset="0"/>
              </a:rPr>
              <a:t>Школа </a:t>
            </a:r>
            <a:r>
              <a:rPr lang="ru-RU" altLang="ru-RU" sz="1400" dirty="0" err="1">
                <a:solidFill>
                  <a:srgbClr val="0000FF"/>
                </a:solidFill>
                <a:latin typeface="Arial" pitchFamily="34" charset="0"/>
              </a:rPr>
              <a:t>тьюторов</a:t>
            </a:r>
            <a:endParaRPr lang="ru-RU" altLang="ru-RU" sz="1400" dirty="0">
              <a:solidFill>
                <a:srgbClr val="0000FF"/>
              </a:solidFill>
              <a:latin typeface="Arial" pitchFamily="34" charset="0"/>
            </a:endParaRPr>
          </a:p>
          <a:p>
            <a:pPr eaLnBrk="0" hangingPunct="0">
              <a:buFontTx/>
              <a:buChar char="•"/>
            </a:pPr>
            <a:r>
              <a:rPr lang="ru-RU" altLang="ru-RU" sz="1400" dirty="0">
                <a:solidFill>
                  <a:srgbClr val="0000FF"/>
                </a:solidFill>
                <a:latin typeface="Arial" pitchFamily="34" charset="0"/>
              </a:rPr>
              <a:t>Участие в Интернет-конференции</a:t>
            </a:r>
          </a:p>
          <a:p>
            <a:pPr eaLnBrk="0" hangingPunct="0">
              <a:buFontTx/>
              <a:buChar char="•"/>
            </a:pPr>
            <a:r>
              <a:rPr lang="ru-RU" altLang="ru-RU" sz="1400" dirty="0">
                <a:solidFill>
                  <a:srgbClr val="0000FF"/>
                </a:solidFill>
                <a:latin typeface="Arial" pitchFamily="34" charset="0"/>
              </a:rPr>
              <a:t>Участие в семинарах специалистов, ведущих </a:t>
            </a:r>
            <a:r>
              <a:rPr lang="ru-RU" altLang="ru-RU" sz="1400" dirty="0" err="1">
                <a:solidFill>
                  <a:srgbClr val="0000FF"/>
                </a:solidFill>
                <a:latin typeface="Arial" pitchFamily="34" charset="0"/>
              </a:rPr>
              <a:t>тьюторов</a:t>
            </a:r>
            <a:r>
              <a:rPr lang="ru-RU" altLang="ru-RU" sz="1400" dirty="0">
                <a:solidFill>
                  <a:srgbClr val="0000FF"/>
                </a:solidFill>
                <a:latin typeface="Arial" pitchFamily="34" charset="0"/>
              </a:rPr>
              <a:t>, мастеров</a:t>
            </a:r>
          </a:p>
        </p:txBody>
      </p:sp>
      <p:sp>
        <p:nvSpPr>
          <p:cNvPr id="76805" name="Rectangle 5"/>
          <p:cNvSpPr>
            <a:spLocks noChangeArrowheads="1"/>
          </p:cNvSpPr>
          <p:nvPr/>
        </p:nvSpPr>
        <p:spPr bwMode="auto">
          <a:xfrm>
            <a:off x="3124200" y="3124200"/>
            <a:ext cx="5486400" cy="1066800"/>
          </a:xfrm>
          <a:prstGeom prst="rect">
            <a:avLst/>
          </a:prstGeom>
          <a:ln/>
          <a:effectLst>
            <a:outerShdw blurRad="40000" dist="20000" dir="5400000" rotWithShape="0">
              <a:srgbClr val="000000">
                <a:alpha val="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eaLnBrk="0" hangingPunct="0">
              <a:buFontTx/>
              <a:buChar char="•"/>
            </a:pPr>
            <a:r>
              <a:rPr lang="ru-RU" altLang="ru-RU" sz="1400" dirty="0">
                <a:solidFill>
                  <a:srgbClr val="0000FF"/>
                </a:solidFill>
                <a:latin typeface="Arial" pitchFamily="34" charset="0"/>
              </a:rPr>
              <a:t>Учебный курс  «Технологии наставничества»</a:t>
            </a:r>
          </a:p>
          <a:p>
            <a:pPr eaLnBrk="0" hangingPunct="0">
              <a:buFontTx/>
              <a:buChar char="•"/>
            </a:pPr>
            <a:r>
              <a:rPr lang="ru-RU" altLang="ru-RU" sz="1400" dirty="0">
                <a:solidFill>
                  <a:srgbClr val="0000FF"/>
                </a:solidFill>
                <a:latin typeface="Arial" pitchFamily="34" charset="0"/>
              </a:rPr>
              <a:t>Изучение модулей по выбору </a:t>
            </a:r>
          </a:p>
          <a:p>
            <a:pPr eaLnBrk="0" hangingPunct="0">
              <a:buFontTx/>
              <a:buChar char="•"/>
            </a:pPr>
            <a:r>
              <a:rPr lang="ru-RU" altLang="ru-RU" sz="1400" dirty="0">
                <a:solidFill>
                  <a:srgbClr val="0000FF"/>
                </a:solidFill>
                <a:latin typeface="Arial" pitchFamily="34" charset="0"/>
              </a:rPr>
              <a:t>Участие в семинарах и Школах для опытных </a:t>
            </a:r>
            <a:r>
              <a:rPr lang="ru-RU" altLang="ru-RU" sz="1400" dirty="0" err="1">
                <a:solidFill>
                  <a:srgbClr val="0000FF"/>
                </a:solidFill>
                <a:latin typeface="Arial" pitchFamily="34" charset="0"/>
              </a:rPr>
              <a:t>тьюторов</a:t>
            </a:r>
            <a:r>
              <a:rPr lang="ru-RU" altLang="ru-RU" sz="1400" dirty="0">
                <a:solidFill>
                  <a:srgbClr val="0000FF"/>
                </a:solidFill>
                <a:latin typeface="Arial" pitchFamily="34" charset="0"/>
              </a:rPr>
              <a:t>.</a:t>
            </a:r>
          </a:p>
          <a:p>
            <a:pPr eaLnBrk="0" hangingPunct="0">
              <a:buFontTx/>
              <a:buChar char="•"/>
            </a:pPr>
            <a:r>
              <a:rPr lang="ru-RU" altLang="ru-RU" sz="1400" dirty="0">
                <a:solidFill>
                  <a:srgbClr val="0000FF"/>
                </a:solidFill>
                <a:latin typeface="Arial" pitchFamily="34" charset="0"/>
              </a:rPr>
              <a:t>Ведение тем в Интернет-конференции.</a:t>
            </a:r>
          </a:p>
          <a:p>
            <a:pPr eaLnBrk="0" hangingPunct="0">
              <a:buFontTx/>
              <a:buChar char="•"/>
            </a:pPr>
            <a:r>
              <a:rPr lang="ru-RU" altLang="ru-RU" sz="1400" dirty="0">
                <a:solidFill>
                  <a:srgbClr val="0000FF"/>
                </a:solidFill>
                <a:latin typeface="Arial" pitchFamily="34" charset="0"/>
              </a:rPr>
              <a:t>Разработка методических материалов.</a:t>
            </a:r>
          </a:p>
        </p:txBody>
      </p:sp>
      <p:sp>
        <p:nvSpPr>
          <p:cNvPr id="76806" name="Rectangle 6"/>
          <p:cNvSpPr>
            <a:spLocks noChangeArrowheads="1"/>
          </p:cNvSpPr>
          <p:nvPr/>
        </p:nvSpPr>
        <p:spPr bwMode="auto">
          <a:xfrm>
            <a:off x="3923928" y="1981200"/>
            <a:ext cx="4686672" cy="1143000"/>
          </a:xfrm>
          <a:prstGeom prst="rect">
            <a:avLst/>
          </a:prstGeom>
          <a:ln/>
          <a:effectLst>
            <a:outerShdw blurRad="40000" dist="20000" dir="5400000" rotWithShape="0">
              <a:srgbClr val="000000">
                <a:alpha val="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eaLnBrk="0" hangingPunct="0">
              <a:buFontTx/>
              <a:buChar char="•"/>
            </a:pPr>
            <a:endParaRPr lang="ru-RU" altLang="ru-RU" sz="1400" dirty="0">
              <a:solidFill>
                <a:srgbClr val="0000FF"/>
              </a:solidFill>
              <a:latin typeface="Arial" pitchFamily="34" charset="0"/>
            </a:endParaRPr>
          </a:p>
          <a:p>
            <a:pPr eaLnBrk="0" hangingPunct="0">
              <a:buFontTx/>
              <a:buChar char="•"/>
            </a:pPr>
            <a:r>
              <a:rPr lang="ru-RU" altLang="ru-RU" sz="1400" dirty="0">
                <a:solidFill>
                  <a:srgbClr val="0000FF"/>
                </a:solidFill>
                <a:latin typeface="Arial" pitchFamily="34" charset="0"/>
              </a:rPr>
              <a:t>Участие в Школах для ведущих </a:t>
            </a:r>
            <a:r>
              <a:rPr lang="ru-RU" altLang="ru-RU" sz="1400" dirty="0" err="1">
                <a:solidFill>
                  <a:srgbClr val="0000FF"/>
                </a:solidFill>
                <a:latin typeface="Arial" pitchFamily="34" charset="0"/>
              </a:rPr>
              <a:t>тьюторов</a:t>
            </a:r>
            <a:endParaRPr lang="ru-RU" altLang="ru-RU" sz="1400" dirty="0">
              <a:solidFill>
                <a:srgbClr val="0000FF"/>
              </a:solidFill>
              <a:latin typeface="Arial" pitchFamily="34" charset="0"/>
            </a:endParaRPr>
          </a:p>
          <a:p>
            <a:pPr eaLnBrk="0" hangingPunct="0">
              <a:buFontTx/>
              <a:buChar char="•"/>
            </a:pPr>
            <a:r>
              <a:rPr lang="ru-RU" altLang="ru-RU" sz="1400" dirty="0">
                <a:solidFill>
                  <a:srgbClr val="0000FF"/>
                </a:solidFill>
                <a:latin typeface="Arial" pitchFamily="34" charset="0"/>
              </a:rPr>
              <a:t>Разработка и ведение семинаров.</a:t>
            </a:r>
          </a:p>
          <a:p>
            <a:pPr eaLnBrk="0" hangingPunct="0">
              <a:buFontTx/>
              <a:buChar char="•"/>
            </a:pPr>
            <a:r>
              <a:rPr lang="ru-RU" altLang="ru-RU" sz="1400" dirty="0">
                <a:solidFill>
                  <a:srgbClr val="0000FF"/>
                </a:solidFill>
                <a:latin typeface="Arial" pitchFamily="34" charset="0"/>
              </a:rPr>
              <a:t>Методические разработки по своему направлению</a:t>
            </a:r>
          </a:p>
          <a:p>
            <a:pPr eaLnBrk="0" hangingPunct="0">
              <a:buFontTx/>
              <a:buChar char="•"/>
            </a:pPr>
            <a:r>
              <a:rPr lang="ru-RU" altLang="ru-RU" sz="1400" dirty="0">
                <a:solidFill>
                  <a:srgbClr val="0000FF"/>
                </a:solidFill>
                <a:latin typeface="Arial" pitchFamily="34" charset="0"/>
              </a:rPr>
              <a:t>Руководство  внутренними проектами</a:t>
            </a:r>
          </a:p>
          <a:p>
            <a:pPr eaLnBrk="0" hangingPunct="0">
              <a:buFontTx/>
              <a:buChar char="•"/>
            </a:pPr>
            <a:r>
              <a:rPr lang="ru-RU" altLang="ru-RU" sz="1400" dirty="0">
                <a:solidFill>
                  <a:srgbClr val="0000FF"/>
                </a:solidFill>
                <a:latin typeface="Arial" pitchFamily="34" charset="0"/>
              </a:rPr>
              <a:t>Обучение в др. образовательных организациях</a:t>
            </a:r>
          </a:p>
          <a:p>
            <a:pPr eaLnBrk="0" hangingPunct="0">
              <a:buFontTx/>
              <a:buChar char="•"/>
            </a:pPr>
            <a:endParaRPr lang="ru-RU" altLang="ru-RU" sz="1400" dirty="0">
              <a:solidFill>
                <a:srgbClr val="0000FF"/>
              </a:solidFill>
              <a:latin typeface="Arial" pitchFamily="34" charset="0"/>
            </a:endParaRPr>
          </a:p>
        </p:txBody>
      </p:sp>
      <p:sp>
        <p:nvSpPr>
          <p:cNvPr id="76807" name="Rectangle 7"/>
          <p:cNvSpPr>
            <a:spLocks noChangeArrowheads="1"/>
          </p:cNvSpPr>
          <p:nvPr/>
        </p:nvSpPr>
        <p:spPr bwMode="auto">
          <a:xfrm>
            <a:off x="5334000" y="1066800"/>
            <a:ext cx="3276600" cy="914400"/>
          </a:xfrm>
          <a:prstGeom prst="rect">
            <a:avLst/>
          </a:prstGeom>
          <a:ln/>
          <a:effectLst>
            <a:outerShdw blurRad="40000" dist="20000" dir="5400000" rotWithShape="0">
              <a:srgbClr val="000000">
                <a:alpha val="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eaLnBrk="0" hangingPunct="0">
              <a:buFontTx/>
              <a:buChar char="•"/>
            </a:pPr>
            <a:r>
              <a:rPr lang="ru-RU" altLang="ru-RU" sz="1400" dirty="0">
                <a:solidFill>
                  <a:srgbClr val="0000FF"/>
                </a:solidFill>
                <a:latin typeface="Arial" pitchFamily="34" charset="0"/>
              </a:rPr>
              <a:t>Ведение собственных мастерских</a:t>
            </a:r>
          </a:p>
          <a:p>
            <a:pPr eaLnBrk="0" hangingPunct="0">
              <a:buFontTx/>
              <a:buChar char="•"/>
            </a:pPr>
            <a:r>
              <a:rPr lang="ru-RU" altLang="ru-RU" sz="1400" dirty="0">
                <a:solidFill>
                  <a:srgbClr val="0000FF"/>
                </a:solidFill>
                <a:latin typeface="Arial" pitchFamily="34" charset="0"/>
              </a:rPr>
              <a:t>Руководство  внешними проектами</a:t>
            </a:r>
          </a:p>
          <a:p>
            <a:pPr eaLnBrk="0" hangingPunct="0">
              <a:buFontTx/>
              <a:buChar char="•"/>
            </a:pPr>
            <a:r>
              <a:rPr lang="ru-RU" altLang="ru-RU" sz="1400" dirty="0">
                <a:solidFill>
                  <a:srgbClr val="0000FF"/>
                </a:solidFill>
                <a:latin typeface="Arial" pitchFamily="34" charset="0"/>
              </a:rPr>
              <a:t>разработка учебников.</a:t>
            </a:r>
          </a:p>
        </p:txBody>
      </p:sp>
      <p:sp>
        <p:nvSpPr>
          <p:cNvPr id="76808" name="Text Box 8"/>
          <p:cNvSpPr txBox="1">
            <a:spLocks noChangeArrowheads="1"/>
          </p:cNvSpPr>
          <p:nvPr/>
        </p:nvSpPr>
        <p:spPr bwMode="auto">
          <a:xfrm>
            <a:off x="427379" y="4216038"/>
            <a:ext cx="90691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76200">
                <a:solidFill>
                  <a:srgbClr val="FF5050"/>
                </a:solidFill>
                <a:miter lim="800000"/>
                <a:headEnd/>
                <a:tailEnd type="none" w="sm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defPPr>
              <a:defRPr lang="ru-RU"/>
            </a:defPPr>
            <a:lvl1pPr algn="ctr" eaLnBrk="0" hangingPunct="0">
              <a:defRPr b="1">
                <a:solidFill>
                  <a:srgbClr val="D60093"/>
                </a:solidFill>
              </a:defRPr>
            </a:lvl1pPr>
          </a:lstStyle>
          <a:p>
            <a:r>
              <a:rPr lang="ru-RU" altLang="ru-RU" dirty="0" err="1">
                <a:solidFill>
                  <a:schemeClr val="accent5">
                    <a:lumMod val="75000"/>
                  </a:schemeClr>
                </a:solidFill>
              </a:rPr>
              <a:t>Тьютор</a:t>
            </a:r>
            <a:endParaRPr lang="ru-RU" altLang="ru-RU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76809" name="Text Box 9"/>
          <p:cNvSpPr txBox="1">
            <a:spLocks noChangeArrowheads="1"/>
          </p:cNvSpPr>
          <p:nvPr/>
        </p:nvSpPr>
        <p:spPr bwMode="auto">
          <a:xfrm>
            <a:off x="427379" y="3167747"/>
            <a:ext cx="120738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76200">
                <a:solidFill>
                  <a:srgbClr val="FF5050"/>
                </a:solidFill>
                <a:miter lim="800000"/>
                <a:headEnd/>
                <a:tailEnd type="none" w="sm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defPPr>
              <a:defRPr lang="ru-RU"/>
            </a:defPPr>
            <a:lvl1pPr algn="ctr" eaLnBrk="0" hangingPunct="0">
              <a:defRPr b="1">
                <a:solidFill>
                  <a:srgbClr val="D60093"/>
                </a:solidFill>
              </a:defRPr>
            </a:lvl1pPr>
          </a:lstStyle>
          <a:p>
            <a:r>
              <a:rPr lang="ru-RU" altLang="ru-RU" dirty="0" err="1">
                <a:solidFill>
                  <a:schemeClr val="accent5">
                    <a:lumMod val="75000"/>
                  </a:schemeClr>
                </a:solidFill>
              </a:rPr>
              <a:t>Тьютор</a:t>
            </a:r>
            <a:r>
              <a:rPr lang="ru-RU" altLang="ru-RU" dirty="0">
                <a:solidFill>
                  <a:schemeClr val="accent5">
                    <a:lumMod val="75000"/>
                  </a:schemeClr>
                </a:solidFill>
              </a:rPr>
              <a:t> -</a:t>
            </a:r>
          </a:p>
          <a:p>
            <a:r>
              <a:rPr lang="ru-RU" altLang="ru-RU" dirty="0">
                <a:solidFill>
                  <a:schemeClr val="accent5">
                    <a:lumMod val="75000"/>
                  </a:schemeClr>
                </a:solidFill>
              </a:rPr>
              <a:t>наставник</a:t>
            </a:r>
          </a:p>
        </p:txBody>
      </p:sp>
      <p:sp>
        <p:nvSpPr>
          <p:cNvPr id="76810" name="Text Box 10"/>
          <p:cNvSpPr txBox="1">
            <a:spLocks noChangeArrowheads="1"/>
          </p:cNvSpPr>
          <p:nvPr/>
        </p:nvSpPr>
        <p:spPr bwMode="auto">
          <a:xfrm>
            <a:off x="427379" y="2269609"/>
            <a:ext cx="186942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76200">
                <a:solidFill>
                  <a:srgbClr val="FF5050"/>
                </a:solidFill>
                <a:miter lim="800000"/>
                <a:headEnd/>
                <a:tailEnd type="none" w="sm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defPPr>
              <a:defRPr lang="ru-RU"/>
            </a:defPPr>
            <a:lvl1pPr algn="ctr" eaLnBrk="0" hangingPunct="0">
              <a:defRPr b="1">
                <a:solidFill>
                  <a:srgbClr val="D60093"/>
                </a:solidFill>
              </a:defRPr>
            </a:lvl1pPr>
          </a:lstStyle>
          <a:p>
            <a:r>
              <a:rPr lang="ru-RU" altLang="ru-RU" dirty="0">
                <a:solidFill>
                  <a:schemeClr val="accent5">
                    <a:lumMod val="75000"/>
                  </a:schemeClr>
                </a:solidFill>
              </a:rPr>
              <a:t>Ведущий </a:t>
            </a:r>
            <a:r>
              <a:rPr lang="ru-RU" altLang="ru-RU" dirty="0" err="1">
                <a:solidFill>
                  <a:schemeClr val="accent5">
                    <a:lumMod val="75000"/>
                  </a:schemeClr>
                </a:solidFill>
              </a:rPr>
              <a:t>тьютор</a:t>
            </a:r>
            <a:endParaRPr lang="ru-RU" altLang="ru-RU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76811" name="Text Box 11"/>
          <p:cNvSpPr txBox="1">
            <a:spLocks noChangeArrowheads="1"/>
          </p:cNvSpPr>
          <p:nvPr/>
        </p:nvSpPr>
        <p:spPr bwMode="auto">
          <a:xfrm>
            <a:off x="427379" y="1279009"/>
            <a:ext cx="167969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76200">
                <a:solidFill>
                  <a:srgbClr val="FF5050"/>
                </a:solidFill>
                <a:miter lim="800000"/>
                <a:headEnd/>
                <a:tailEnd type="none" w="sm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ru-RU" altLang="ru-RU" b="1" dirty="0" err="1">
                <a:solidFill>
                  <a:schemeClr val="accent5">
                    <a:lumMod val="75000"/>
                  </a:schemeClr>
                </a:solidFill>
              </a:rPr>
              <a:t>Тьютор</a:t>
            </a:r>
            <a:r>
              <a:rPr lang="ru-RU" altLang="ru-RU" b="1" dirty="0">
                <a:solidFill>
                  <a:schemeClr val="accent5">
                    <a:lumMod val="75000"/>
                  </a:schemeClr>
                </a:solidFill>
              </a:rPr>
              <a:t>-мастер</a:t>
            </a:r>
          </a:p>
        </p:txBody>
      </p:sp>
      <p:grpSp>
        <p:nvGrpSpPr>
          <p:cNvPr id="76813" name="Group 13"/>
          <p:cNvGrpSpPr>
            <a:grpSpLocks/>
          </p:cNvGrpSpPr>
          <p:nvPr/>
        </p:nvGrpSpPr>
        <p:grpSpPr bwMode="auto">
          <a:xfrm>
            <a:off x="609600" y="5680079"/>
            <a:ext cx="8001000" cy="738188"/>
            <a:chOff x="384" y="3578"/>
            <a:chExt cx="5040" cy="465"/>
          </a:xfrm>
        </p:grpSpPr>
        <p:sp>
          <p:nvSpPr>
            <p:cNvPr id="76814" name="Rectangle 14"/>
            <p:cNvSpPr>
              <a:spLocks noChangeArrowheads="1"/>
            </p:cNvSpPr>
            <p:nvPr/>
          </p:nvSpPr>
          <p:spPr bwMode="auto">
            <a:xfrm>
              <a:off x="384" y="3696"/>
              <a:ext cx="5040" cy="288"/>
            </a:xfrm>
            <a:prstGeom prst="rect">
              <a:avLst/>
            </a:prstGeom>
            <a:ln/>
            <a:ex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 eaLnBrk="0" hangingPunct="0"/>
              <a:endParaRPr lang="ru-RU" altLang="ru-RU" sz="2400"/>
            </a:p>
          </p:txBody>
        </p:sp>
        <p:sp>
          <p:nvSpPr>
            <p:cNvPr id="76815" name="Text Box 15"/>
            <p:cNvSpPr txBox="1">
              <a:spLocks noChangeArrowheads="1"/>
            </p:cNvSpPr>
            <p:nvPr/>
          </p:nvSpPr>
          <p:spPr bwMode="auto">
            <a:xfrm>
              <a:off x="476" y="3578"/>
              <a:ext cx="1756" cy="4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76200">
                  <a:solidFill>
                    <a:srgbClr val="FF5050"/>
                  </a:solidFill>
                  <a:miter lim="800000"/>
                  <a:headEnd/>
                  <a:tailEnd type="none" w="sm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ctr" eaLnBrk="0" hangingPunct="0">
                <a:buFontTx/>
                <a:buChar char="•"/>
              </a:pPr>
              <a:endParaRPr lang="ru-RU" altLang="ru-RU" sz="1400" dirty="0">
                <a:solidFill>
                  <a:srgbClr val="0000FF"/>
                </a:solidFill>
                <a:latin typeface="Arial" pitchFamily="34" charset="0"/>
              </a:endParaRPr>
            </a:p>
            <a:p>
              <a:pPr algn="ctr" eaLnBrk="0" hangingPunct="0">
                <a:buFontTx/>
                <a:buChar char="•"/>
              </a:pPr>
              <a:r>
                <a:rPr lang="ru-RU" altLang="ru-RU" sz="1400" dirty="0">
                  <a:solidFill>
                    <a:srgbClr val="0000FF"/>
                  </a:solidFill>
                  <a:latin typeface="Arial" pitchFamily="34" charset="0"/>
                </a:rPr>
                <a:t>Обучение в качестве студента</a:t>
              </a:r>
            </a:p>
            <a:p>
              <a:pPr algn="ctr" eaLnBrk="0" hangingPunct="0">
                <a:buFontTx/>
                <a:buChar char="•"/>
              </a:pPr>
              <a:endParaRPr lang="ru-RU" altLang="ru-RU" sz="1400" dirty="0"/>
            </a:p>
          </p:txBody>
        </p:sp>
      </p:grpSp>
      <p:pic>
        <p:nvPicPr>
          <p:cNvPr id="25" name="Picture 1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18338" y="261938"/>
            <a:ext cx="1690687" cy="573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Text Box 65"/>
          <p:cNvSpPr txBox="1">
            <a:spLocks noChangeArrowheads="1"/>
          </p:cNvSpPr>
          <p:nvPr/>
        </p:nvSpPr>
        <p:spPr bwMode="auto">
          <a:xfrm>
            <a:off x="184639" y="6553200"/>
            <a:ext cx="21277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1400" b="1" dirty="0">
                <a:sym typeface="Symbol" pitchFamily="18" charset="2"/>
              </a:rPr>
              <a:t></a:t>
            </a:r>
            <a:r>
              <a:rPr lang="ru-RU" altLang="ru-RU" sz="1400" b="1" dirty="0"/>
              <a:t> МИМ ЛИНК, </a:t>
            </a:r>
            <a:r>
              <a:rPr lang="ru-RU" altLang="ru-RU" sz="1400" b="1" dirty="0" smtClean="0"/>
              <a:t>2018</a:t>
            </a:r>
            <a:endParaRPr lang="ru-RU" altLang="ru-RU" sz="1400" b="1" dirty="0"/>
          </a:p>
        </p:txBody>
      </p:sp>
    </p:spTree>
    <p:extLst>
      <p:ext uri="{BB962C8B-B14F-4D97-AF65-F5344CB8AC3E}">
        <p14:creationId xmlns:p14="http://schemas.microsoft.com/office/powerpoint/2010/main" val="3151808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02724" y="2564904"/>
            <a:ext cx="4419863" cy="2400657"/>
          </a:xfrm>
          <a:prstGeom prst="rect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 w="38100" algn="ctr">
            <a:solidFill>
              <a:srgbClr val="C4123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rtlCol="0">
            <a:spAutoFit/>
          </a:bodyPr>
          <a:lstStyle>
            <a:lvl1pPr marL="342900" indent="-342900">
              <a:spcBef>
                <a:spcPct val="50000"/>
              </a:spcBef>
              <a:buFont typeface="Arial" panose="020B0604020202020204" pitchFamily="34" charset="0"/>
              <a:buChar char="•"/>
              <a:defRPr sz="2400" b="1">
                <a:solidFill>
                  <a:srgbClr val="0000CC"/>
                </a:solidFill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/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/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/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/>
            </a:lvl5pPr>
            <a:lvl6pPr marL="25146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9pPr>
          </a:lstStyle>
          <a:p>
            <a:pPr marL="92075" indent="0">
              <a:buNone/>
            </a:pPr>
            <a:r>
              <a:rPr lang="ru-RU" sz="2000" i="1" dirty="0" smtClean="0"/>
              <a:t>«Знания </a:t>
            </a:r>
            <a:r>
              <a:rPr lang="ru-RU" sz="2000" i="1" dirty="0"/>
              <a:t>приобретают свойства таковых только в результате целенаправленной деятельности конкретного субъекта, осуществляемой в определенном </a:t>
            </a:r>
            <a:r>
              <a:rPr lang="ru-RU" sz="2000" i="1" dirty="0" smtClean="0"/>
              <a:t>контексте».</a:t>
            </a:r>
            <a:endParaRPr lang="ru-RU" sz="2000" i="1" dirty="0"/>
          </a:p>
          <a:p>
            <a:pPr marL="0" indent="0" algn="r">
              <a:buNone/>
            </a:pPr>
            <a:r>
              <a:rPr lang="ru-RU" sz="2000" i="1" dirty="0" smtClean="0"/>
              <a:t>С</a:t>
            </a:r>
            <a:r>
              <a:rPr lang="ru-RU" sz="2000" i="1" dirty="0"/>
              <a:t>. </a:t>
            </a:r>
            <a:r>
              <a:rPr lang="ru-RU" sz="2000" i="1" dirty="0" err="1"/>
              <a:t>Щенников</a:t>
            </a:r>
            <a:endParaRPr lang="ru-RU" sz="2000" i="1" dirty="0"/>
          </a:p>
        </p:txBody>
      </p:sp>
      <p:pic>
        <p:nvPicPr>
          <p:cNvPr id="3" name="Picture 1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18338" y="261938"/>
            <a:ext cx="1690687" cy="573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 Box 65"/>
          <p:cNvSpPr txBox="1">
            <a:spLocks noChangeArrowheads="1"/>
          </p:cNvSpPr>
          <p:nvPr/>
        </p:nvSpPr>
        <p:spPr bwMode="auto">
          <a:xfrm>
            <a:off x="184639" y="6553200"/>
            <a:ext cx="21277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1400" b="1" dirty="0">
                <a:sym typeface="Symbol" pitchFamily="18" charset="2"/>
              </a:rPr>
              <a:t></a:t>
            </a:r>
            <a:r>
              <a:rPr lang="ru-RU" altLang="ru-RU" sz="1400" b="1" dirty="0"/>
              <a:t> </a:t>
            </a:r>
            <a:r>
              <a:rPr lang="ru-RU" altLang="ru-RU" sz="1400" b="1" dirty="0" smtClean="0"/>
              <a:t>С. </a:t>
            </a:r>
            <a:r>
              <a:rPr lang="ru-RU" altLang="ru-RU" sz="1400" b="1" dirty="0" err="1" smtClean="0"/>
              <a:t>Щенников</a:t>
            </a:r>
            <a:r>
              <a:rPr lang="ru-RU" altLang="ru-RU" sz="1400" b="1" dirty="0" smtClean="0"/>
              <a:t>, 2018</a:t>
            </a:r>
            <a:endParaRPr lang="ru-RU" altLang="ru-RU" sz="1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539552" y="1205167"/>
            <a:ext cx="2376264" cy="1154162"/>
          </a:xfrm>
          <a:prstGeom prst="rect">
            <a:avLst/>
          </a:prstGeom>
          <a:ln>
            <a:headEnd/>
            <a:tailEnd/>
          </a:ln>
          <a:ex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rtlCol="0">
            <a:spAutoFit/>
          </a:bodyPr>
          <a:lstStyle>
            <a:lvl1pPr marL="342900" indent="-342900">
              <a:spcBef>
                <a:spcPct val="50000"/>
              </a:spcBef>
              <a:buFont typeface="Arial" panose="020B0604020202020204" pitchFamily="34" charset="0"/>
              <a:buChar char="•"/>
              <a:defRPr sz="2400" b="1">
                <a:solidFill>
                  <a:srgbClr val="0000CC"/>
                </a:solidFill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/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/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/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/>
            </a:lvl5pPr>
            <a:lvl6pPr marL="25146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9pPr>
          </a:lstStyle>
          <a:p>
            <a:pPr marL="0" indent="0" algn="ctr">
              <a:spcBef>
                <a:spcPts val="600"/>
              </a:spcBef>
              <a:buNone/>
            </a:pPr>
            <a:endParaRPr lang="ru-RU" sz="600" dirty="0" smtClean="0"/>
          </a:p>
          <a:p>
            <a:pPr marL="0" indent="0" algn="ctr">
              <a:spcBef>
                <a:spcPts val="600"/>
              </a:spcBef>
              <a:buNone/>
            </a:pPr>
            <a:r>
              <a:rPr lang="ru-RU" sz="2000" dirty="0" err="1" smtClean="0"/>
              <a:t>Деятельностный</a:t>
            </a:r>
            <a:r>
              <a:rPr lang="ru-RU" sz="2000" dirty="0" smtClean="0"/>
              <a:t> </a:t>
            </a:r>
          </a:p>
          <a:p>
            <a:pPr marL="0" indent="0" algn="ctr">
              <a:spcBef>
                <a:spcPts val="600"/>
              </a:spcBef>
              <a:buNone/>
            </a:pPr>
            <a:r>
              <a:rPr lang="ru-RU" sz="2000" dirty="0" smtClean="0"/>
              <a:t>подход</a:t>
            </a:r>
          </a:p>
          <a:p>
            <a:pPr marL="0" indent="0" algn="ctr">
              <a:spcBef>
                <a:spcPts val="600"/>
              </a:spcBef>
              <a:buNone/>
            </a:pPr>
            <a:endParaRPr lang="ru-RU" sz="700" dirty="0"/>
          </a:p>
        </p:txBody>
      </p:sp>
      <p:sp>
        <p:nvSpPr>
          <p:cNvPr id="10" name="TextBox 9"/>
          <p:cNvSpPr txBox="1"/>
          <p:nvPr/>
        </p:nvSpPr>
        <p:spPr>
          <a:xfrm>
            <a:off x="5830206" y="5229200"/>
            <a:ext cx="2376264" cy="861774"/>
          </a:xfrm>
          <a:prstGeom prst="rect">
            <a:avLst/>
          </a:prstGeom>
          <a:ln>
            <a:headEnd/>
            <a:tailEnd/>
          </a:ln>
          <a:ex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rtlCol="0">
            <a:spAutoFit/>
          </a:bodyPr>
          <a:lstStyle>
            <a:lvl1pPr marL="342900" indent="-342900">
              <a:spcBef>
                <a:spcPct val="50000"/>
              </a:spcBef>
              <a:buFont typeface="Arial" panose="020B0604020202020204" pitchFamily="34" charset="0"/>
              <a:buChar char="•"/>
              <a:defRPr sz="2400" b="1">
                <a:solidFill>
                  <a:srgbClr val="0000CC"/>
                </a:solidFill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/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/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/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/>
            </a:lvl5pPr>
            <a:lvl6pPr marL="25146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9pPr>
          </a:lstStyle>
          <a:p>
            <a:pPr marL="0" indent="0" algn="ctr">
              <a:buNone/>
            </a:pPr>
            <a:r>
              <a:rPr lang="ru-RU" sz="2000" dirty="0" smtClean="0"/>
              <a:t>Контекстный</a:t>
            </a:r>
          </a:p>
          <a:p>
            <a:pPr marL="0" indent="0" algn="ctr">
              <a:buNone/>
            </a:pPr>
            <a:r>
              <a:rPr lang="ru-RU" sz="2000" dirty="0" smtClean="0"/>
              <a:t>подход</a:t>
            </a:r>
            <a:endParaRPr lang="ru-RU" sz="2000" dirty="0"/>
          </a:p>
        </p:txBody>
      </p:sp>
      <p:sp>
        <p:nvSpPr>
          <p:cNvPr id="11" name="TextBox 10"/>
          <p:cNvSpPr txBox="1"/>
          <p:nvPr/>
        </p:nvSpPr>
        <p:spPr>
          <a:xfrm>
            <a:off x="539552" y="5229200"/>
            <a:ext cx="2376264" cy="861774"/>
          </a:xfrm>
          <a:prstGeom prst="rect">
            <a:avLst/>
          </a:prstGeom>
          <a:ln>
            <a:headEnd/>
            <a:tailEnd/>
          </a:ln>
          <a:ex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rtlCol="0">
            <a:spAutoFit/>
          </a:bodyPr>
          <a:lstStyle>
            <a:lvl1pPr marL="342900" indent="-342900">
              <a:spcBef>
                <a:spcPct val="50000"/>
              </a:spcBef>
              <a:buFont typeface="Arial" panose="020B0604020202020204" pitchFamily="34" charset="0"/>
              <a:buChar char="•"/>
              <a:defRPr sz="2400" b="1">
                <a:solidFill>
                  <a:srgbClr val="0000CC"/>
                </a:solidFill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/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/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/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/>
            </a:lvl5pPr>
            <a:lvl6pPr marL="25146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9pPr>
          </a:lstStyle>
          <a:p>
            <a:pPr marL="0" indent="0" algn="ctr">
              <a:buNone/>
            </a:pPr>
            <a:r>
              <a:rPr lang="ru-RU" sz="2000" dirty="0" err="1" smtClean="0"/>
              <a:t>Андрагогический</a:t>
            </a:r>
            <a:r>
              <a:rPr lang="ru-RU" sz="2000" dirty="0" smtClean="0"/>
              <a:t> </a:t>
            </a:r>
          </a:p>
          <a:p>
            <a:pPr marL="0" indent="0" algn="ctr">
              <a:buNone/>
            </a:pPr>
            <a:r>
              <a:rPr lang="ru-RU" sz="2000" dirty="0" smtClean="0"/>
              <a:t>подход</a:t>
            </a:r>
            <a:endParaRPr lang="ru-RU" sz="2000" dirty="0"/>
          </a:p>
        </p:txBody>
      </p:sp>
      <p:sp>
        <p:nvSpPr>
          <p:cNvPr id="12" name="TextBox 11"/>
          <p:cNvSpPr txBox="1"/>
          <p:nvPr/>
        </p:nvSpPr>
        <p:spPr>
          <a:xfrm>
            <a:off x="5830206" y="1220232"/>
            <a:ext cx="2376264" cy="1169551"/>
          </a:xfrm>
          <a:prstGeom prst="rect">
            <a:avLst/>
          </a:prstGeom>
          <a:ln>
            <a:headEnd/>
            <a:tailEnd/>
          </a:ln>
          <a:ex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rtlCol="0">
            <a:spAutoFit/>
          </a:bodyPr>
          <a:lstStyle>
            <a:lvl1pPr marL="342900" indent="-342900">
              <a:spcBef>
                <a:spcPct val="50000"/>
              </a:spcBef>
              <a:buFont typeface="Arial" panose="020B0604020202020204" pitchFamily="34" charset="0"/>
              <a:buChar char="•"/>
              <a:defRPr sz="2400" b="1">
                <a:solidFill>
                  <a:srgbClr val="0000CC"/>
                </a:solidFill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/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/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/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/>
            </a:lvl5pPr>
            <a:lvl6pPr marL="25146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9pPr>
          </a:lstStyle>
          <a:p>
            <a:pPr marL="0" indent="0" algn="ctr">
              <a:buNone/>
            </a:pPr>
            <a:r>
              <a:rPr lang="ru-RU" sz="2000" dirty="0" smtClean="0"/>
              <a:t>Личностно-ориентированный </a:t>
            </a:r>
          </a:p>
          <a:p>
            <a:pPr marL="0" indent="0" algn="ctr">
              <a:buNone/>
            </a:pPr>
            <a:r>
              <a:rPr lang="ru-RU" sz="2000" dirty="0" smtClean="0"/>
              <a:t>подход</a:t>
            </a:r>
            <a:endParaRPr lang="ru-RU" sz="2000" dirty="0"/>
          </a:p>
        </p:txBody>
      </p:sp>
      <p:sp>
        <p:nvSpPr>
          <p:cNvPr id="17" name="Стрелка углом 16"/>
          <p:cNvSpPr/>
          <p:nvPr/>
        </p:nvSpPr>
        <p:spPr>
          <a:xfrm>
            <a:off x="1248508" y="3957101"/>
            <a:ext cx="1054216" cy="1258687"/>
          </a:xfrm>
          <a:prstGeom prst="bentArrow">
            <a:avLst>
              <a:gd name="adj1" fmla="val 14280"/>
              <a:gd name="adj2" fmla="val 25000"/>
              <a:gd name="adj3" fmla="val 25000"/>
              <a:gd name="adj4" fmla="val 43750"/>
            </a:avLst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 углом 17"/>
          <p:cNvSpPr/>
          <p:nvPr/>
        </p:nvSpPr>
        <p:spPr>
          <a:xfrm rot="10800000">
            <a:off x="6738084" y="2389783"/>
            <a:ext cx="1054216" cy="1258687"/>
          </a:xfrm>
          <a:prstGeom prst="bentArrow">
            <a:avLst>
              <a:gd name="adj1" fmla="val 14280"/>
              <a:gd name="adj2" fmla="val 25000"/>
              <a:gd name="adj3" fmla="val 25000"/>
              <a:gd name="adj4" fmla="val 43750"/>
            </a:avLst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трелка углом 18"/>
          <p:cNvSpPr/>
          <p:nvPr/>
        </p:nvSpPr>
        <p:spPr>
          <a:xfrm>
            <a:off x="6738084" y="3957099"/>
            <a:ext cx="1054216" cy="1258687"/>
          </a:xfrm>
          <a:prstGeom prst="bentArrow">
            <a:avLst>
              <a:gd name="adj1" fmla="val 14280"/>
              <a:gd name="adj2" fmla="val 25000"/>
              <a:gd name="adj3" fmla="val 25000"/>
              <a:gd name="adj4" fmla="val 43750"/>
            </a:avLst>
          </a:prstGeom>
          <a:solidFill>
            <a:schemeClr val="accent5">
              <a:lumMod val="75000"/>
            </a:schemeClr>
          </a:solidFill>
          <a:ln>
            <a:noFill/>
          </a:ln>
          <a:scene3d>
            <a:camera prst="orthographicFront">
              <a:rot lat="0" lon="1080000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трелка углом 19"/>
          <p:cNvSpPr/>
          <p:nvPr/>
        </p:nvSpPr>
        <p:spPr>
          <a:xfrm rot="10800000">
            <a:off x="1200576" y="2366311"/>
            <a:ext cx="1054216" cy="1258687"/>
          </a:xfrm>
          <a:prstGeom prst="bentArrow">
            <a:avLst>
              <a:gd name="adj1" fmla="val 14280"/>
              <a:gd name="adj2" fmla="val 25000"/>
              <a:gd name="adj3" fmla="val 25000"/>
              <a:gd name="adj4" fmla="val 43750"/>
            </a:avLst>
          </a:prstGeom>
          <a:solidFill>
            <a:schemeClr val="accent5">
              <a:lumMod val="75000"/>
            </a:schemeClr>
          </a:solidFill>
          <a:scene3d>
            <a:camera prst="orthographicFront">
              <a:rot lat="0" lon="1080000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348943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513</TotalTime>
  <Words>587</Words>
  <Application>Microsoft Office PowerPoint</Application>
  <PresentationFormat>Экран (4:3)</PresentationFormat>
  <Paragraphs>227</Paragraphs>
  <Slides>14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Презентация PowerPoint</vt:lpstr>
      <vt:lpstr>Основные направления изменений в деятельности образовательных организаций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Взаимовлияние развития бизнеса и образования</vt:lpstr>
      <vt:lpstr>Презентация PowerPoint</vt:lpstr>
      <vt:lpstr>Презентация PowerPoint</vt:lpstr>
      <vt:lpstr>Пять ключевые аспектов перехода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Степкина Ирина</dc:creator>
  <cp:lastModifiedBy>Корытный Михаил</cp:lastModifiedBy>
  <cp:revision>24</cp:revision>
  <cp:lastPrinted>2018-03-21T08:11:16Z</cp:lastPrinted>
  <dcterms:created xsi:type="dcterms:W3CDTF">2018-03-20T07:23:18Z</dcterms:created>
  <dcterms:modified xsi:type="dcterms:W3CDTF">2018-03-21T13:57:43Z</dcterms:modified>
</cp:coreProperties>
</file>