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5" r:id="rId4"/>
    <p:sldId id="276" r:id="rId5"/>
    <p:sldId id="279" r:id="rId6"/>
    <p:sldId id="280" r:id="rId7"/>
    <p:sldId id="281" r:id="rId8"/>
    <p:sldId id="260" r:id="rId9"/>
    <p:sldId id="277" r:id="rId10"/>
    <p:sldId id="282" r:id="rId11"/>
    <p:sldId id="272" r:id="rId12"/>
    <p:sldId id="266" r:id="rId13"/>
    <p:sldId id="283" r:id="rId14"/>
    <p:sldId id="278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4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4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178294705606201"/>
          <c:y val="2.6576194730265887E-2"/>
          <c:w val="0.48328881916346245"/>
          <c:h val="0.8380944735212072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000-4A51-A102-68C340CD4A6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000-4A51-A102-68C340CD4A6B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000-4A51-A102-68C340CD4A6B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000-4A51-A102-68C340CD4A6B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000-4A51-A102-68C340CD4A6B}"/>
              </c:ext>
            </c:extLst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00-4A51-A102-68C340CD4A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Лист1!$B$1:$B$11</c:f>
              <c:strCache>
                <c:ptCount val="11"/>
                <c:pt idx="0">
                  <c:v>Специальные отраслевые знания</c:v>
                </c:pt>
                <c:pt idx="1">
                  <c:v>Этика и честность</c:v>
                </c:pt>
                <c:pt idx="2">
                  <c:v>Способность к инновациям и творчеству</c:v>
                </c:pt>
                <c:pt idx="3">
                  <c:v>Аналитика в бизнес-среде</c:v>
                </c:pt>
                <c:pt idx="4">
                  <c:v>Управление временем и расстановка приоритетов</c:v>
                </c:pt>
                <c:pt idx="5">
                  <c:v>Базовые навыки чтения, письма и арифметики</c:v>
                </c:pt>
                <c:pt idx="6">
                  <c:v>Командная работа</c:v>
                </c:pt>
                <c:pt idx="7">
                  <c:v>Гибкость и адаптивность</c:v>
                </c:pt>
                <c:pt idx="8">
                  <c:v>Способность эффективно общаться в бизнес-среде</c:v>
                </c:pt>
                <c:pt idx="9">
                  <c:v>Базовые навыки работы с компьютером и программным обеспечением/ приложениями</c:v>
                </c:pt>
                <c:pt idx="10">
                  <c:v>Технические навыки в области науки, технологии, инженерии и математике (STEM)</c:v>
                </c:pt>
              </c:strCache>
            </c:strRef>
          </c:cat>
          <c:val>
            <c:numRef>
              <c:f>Лист1!$C$1:$C$11</c:f>
              <c:numCache>
                <c:formatCode>General</c:formatCode>
                <c:ptCount val="11"/>
                <c:pt idx="0">
                  <c:v>20</c:v>
                </c:pt>
                <c:pt idx="1">
                  <c:v>25</c:v>
                </c:pt>
                <c:pt idx="2">
                  <c:v>27</c:v>
                </c:pt>
                <c:pt idx="3">
                  <c:v>44</c:v>
                </c:pt>
                <c:pt idx="4">
                  <c:v>47</c:v>
                </c:pt>
                <c:pt idx="5">
                  <c:v>50</c:v>
                </c:pt>
                <c:pt idx="6">
                  <c:v>50</c:v>
                </c:pt>
                <c:pt idx="7">
                  <c:v>51</c:v>
                </c:pt>
                <c:pt idx="8">
                  <c:v>53</c:v>
                </c:pt>
                <c:pt idx="9">
                  <c:v>61</c:v>
                </c:pt>
                <c:pt idx="1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0-4A51-A102-68C340CD4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863104"/>
        <c:axId val="171474944"/>
      </c:barChart>
      <c:catAx>
        <c:axId val="70863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71474944"/>
        <c:crosses val="autoZero"/>
        <c:auto val="1"/>
        <c:lblAlgn val="ctr"/>
        <c:lblOffset val="100"/>
        <c:noMultiLvlLbl val="0"/>
      </c:catAx>
      <c:valAx>
        <c:axId val="171474944"/>
        <c:scaling>
          <c:orientation val="minMax"/>
          <c:max val="7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ru-RU"/>
                  <a:t>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086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стартапов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21-4A9D-A24D-5DF4B25514F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921-4A9D-A24D-5DF4B25514F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921-4A9D-A24D-5DF4B25514F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921-4A9D-A24D-5DF4B25514FB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921-4A9D-A24D-5DF4B25514FB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921-4A9D-A24D-5DF4B25514FB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921-4A9D-A24D-5DF4B25514FB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921-4A9D-A24D-5DF4B25514FB}"/>
              </c:ext>
            </c:extLst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921-4A9D-A24D-5DF4B25514FB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921-4A9D-A24D-5DF4B25514F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921-4A9D-A24D-5DF4B25514FB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921-4A9D-A24D-5DF4B25514FB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921-4A9D-A24D-5DF4B25514FB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2921-4A9D-A24D-5DF4B25514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Лист1!$A$2:$A$22</c:f>
              <c:strCache>
                <c:ptCount val="21"/>
                <c:pt idx="0">
                  <c:v>МГУ им. Ломоносова</c:v>
                </c:pt>
                <c:pt idx="1">
                  <c:v>МФТИ</c:v>
                </c:pt>
                <c:pt idx="2">
                  <c:v>СПбГУ</c:v>
                </c:pt>
                <c:pt idx="3">
                  <c:v>МГТУ им. Баумана</c:v>
                </c:pt>
                <c:pt idx="4">
                  <c:v>ВШЭ</c:v>
                </c:pt>
                <c:pt idx="5">
                  <c:v>РЭУ им. Плеханова</c:v>
                </c:pt>
                <c:pt idx="6">
                  <c:v>СПбГПУ Петра Великого</c:v>
                </c:pt>
                <c:pt idx="7">
                  <c:v>Фин. Ун-т при Правительстве РФ</c:v>
                </c:pt>
                <c:pt idx="8">
                  <c:v>МГИМО</c:v>
                </c:pt>
                <c:pt idx="9">
                  <c:v>МИРЭА - Российский технологический университет</c:v>
                </c:pt>
                <c:pt idx="10">
                  <c:v>УрФУ</c:v>
                </c:pt>
                <c:pt idx="11">
                  <c:v>МИФИ</c:v>
                </c:pt>
                <c:pt idx="12">
                  <c:v>СПбГЭУ</c:v>
                </c:pt>
                <c:pt idx="13">
                  <c:v>НГУ</c:v>
                </c:pt>
                <c:pt idx="14">
                  <c:v>Моск. школа упр. Сколково</c:v>
                </c:pt>
                <c:pt idx="15">
                  <c:v>СПбГУ аэрокосмического приборостроения</c:v>
                </c:pt>
                <c:pt idx="16">
                  <c:v>РАНХиГС при Президенте РФ</c:v>
                </c:pt>
                <c:pt idx="17">
                  <c:v>Томский ГУ</c:v>
                </c:pt>
                <c:pt idx="18">
                  <c:v>НГТУ</c:v>
                </c:pt>
                <c:pt idx="19">
                  <c:v>МИЭТ</c:v>
                </c:pt>
                <c:pt idx="20">
                  <c:v>ИТМО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108</c:v>
                </c:pt>
                <c:pt idx="1">
                  <c:v>54</c:v>
                </c:pt>
                <c:pt idx="2">
                  <c:v>46</c:v>
                </c:pt>
                <c:pt idx="3">
                  <c:v>44</c:v>
                </c:pt>
                <c:pt idx="4">
                  <c:v>40</c:v>
                </c:pt>
                <c:pt idx="5">
                  <c:v>30</c:v>
                </c:pt>
                <c:pt idx="6">
                  <c:v>20</c:v>
                </c:pt>
                <c:pt idx="7">
                  <c:v>14</c:v>
                </c:pt>
                <c:pt idx="8">
                  <c:v>13</c:v>
                </c:pt>
                <c:pt idx="9">
                  <c:v>13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10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921-4A9D-A24D-5DF4B2551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1063168"/>
        <c:axId val="139198464"/>
      </c:barChart>
      <c:catAx>
        <c:axId val="181063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198464"/>
        <c:crosses val="autoZero"/>
        <c:auto val="1"/>
        <c:lblAlgn val="ctr"/>
        <c:lblOffset val="100"/>
        <c:noMultiLvlLbl val="0"/>
      </c:catAx>
      <c:valAx>
        <c:axId val="139198464"/>
        <c:scaling>
          <c:orientation val="minMax"/>
          <c:max val="110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106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Распределение</a:t>
            </a:r>
            <a:r>
              <a:rPr lang="ru-RU" baseline="0" dirty="0" smtClean="0"/>
              <a:t> по и</a:t>
            </a:r>
            <a:r>
              <a:rPr lang="ru-RU" dirty="0" smtClean="0"/>
              <a:t>нвестициям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Инвестиции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D1-493D-B4EE-B1414050FFB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AD1-493D-B4EE-B1414050FFB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AD1-493D-B4EE-B1414050FFB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AD1-493D-B4EE-B1414050FFB2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AD1-493D-B4EE-B1414050FFB2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AD1-493D-B4EE-B1414050FFB2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AD1-493D-B4EE-B1414050FFB2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AD1-493D-B4EE-B1414050FFB2}"/>
              </c:ext>
            </c:extLst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AD1-493D-B4EE-B1414050FFB2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AD1-493D-B4EE-B1414050FFB2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AD1-493D-B4EE-B1414050FFB2}"/>
              </c:ext>
            </c:extLst>
          </c:dPt>
          <c:cat>
            <c:strRef>
              <c:f>Лист1!$A$2:$A$38</c:f>
              <c:strCache>
                <c:ptCount val="37"/>
                <c:pt idx="0">
                  <c:v>МГУ им. Ломоносова</c:v>
                </c:pt>
                <c:pt idx="1">
                  <c:v>СПбГУ</c:v>
                </c:pt>
                <c:pt idx="2">
                  <c:v>Сиб. Гос. Инд. Ун.</c:v>
                </c:pt>
                <c:pt idx="3">
                  <c:v>МФТИ</c:v>
                </c:pt>
                <c:pt idx="4">
                  <c:v>РЭШ</c:v>
                </c:pt>
                <c:pt idx="5">
                  <c:v>МГТУ им. Баумана</c:v>
                </c:pt>
                <c:pt idx="6">
                  <c:v>Фин. Ун-т при Правительстве РФ</c:v>
                </c:pt>
                <c:pt idx="7">
                  <c:v>МИЭТ</c:v>
                </c:pt>
                <c:pt idx="8">
                  <c:v>МИФИ</c:v>
                </c:pt>
                <c:pt idx="9">
                  <c:v>МИРЭА</c:v>
                </c:pt>
                <c:pt idx="10">
                  <c:v>УрФУ</c:v>
                </c:pt>
                <c:pt idx="11">
                  <c:v>Сам. НИУ им Королева</c:v>
                </c:pt>
                <c:pt idx="12">
                  <c:v>СПбГЭТУ «ЛЭТИ»</c:v>
                </c:pt>
                <c:pt idx="13">
                  <c:v>ПермГУ</c:v>
                </c:pt>
                <c:pt idx="14">
                  <c:v>РЭУ им. Плеханова</c:v>
                </c:pt>
                <c:pt idx="15">
                  <c:v>СПбГУ аэрокосмического приборостроения</c:v>
                </c:pt>
                <c:pt idx="16">
                  <c:v>МГИМО</c:v>
                </c:pt>
                <c:pt idx="17">
                  <c:v>ВШЭ</c:v>
                </c:pt>
                <c:pt idx="18">
                  <c:v>Росс. Ун. транспорта</c:v>
                </c:pt>
                <c:pt idx="19">
                  <c:v>ТГУ</c:v>
                </c:pt>
                <c:pt idx="20">
                  <c:v>Моск. школа упр. Сколково</c:v>
                </c:pt>
                <c:pt idx="21">
                  <c:v>РУДН</c:v>
                </c:pt>
                <c:pt idx="22">
                  <c:v>СПбГПУ Петра Великого</c:v>
                </c:pt>
                <c:pt idx="23">
                  <c:v>Моск. Гос. Ун-т печати</c:v>
                </c:pt>
                <c:pt idx="24">
                  <c:v>НГТУ</c:v>
                </c:pt>
                <c:pt idx="25">
                  <c:v>НГУ</c:v>
                </c:pt>
                <c:pt idx="26">
                  <c:v>МИСиС</c:v>
                </c:pt>
                <c:pt idx="27">
                  <c:v>РАНХиГС при Президенте РФ</c:v>
                </c:pt>
                <c:pt idx="28">
                  <c:v>МАИ</c:v>
                </c:pt>
                <c:pt idx="29">
                  <c:v>СПбГЭУ</c:v>
                </c:pt>
                <c:pt idx="30">
                  <c:v>ИТМО</c:v>
                </c:pt>
                <c:pt idx="31">
                  <c:v>ТГУ сист. Упр. и радиоэлектроники</c:v>
                </c:pt>
                <c:pt idx="32">
                  <c:v>ТПУ</c:v>
                </c:pt>
                <c:pt idx="33">
                  <c:v>ОмскГУ им. Достоевского</c:v>
                </c:pt>
                <c:pt idx="34">
                  <c:v>ННГУ им. Лобачевского</c:v>
                </c:pt>
                <c:pt idx="35">
                  <c:v>СибФУ</c:v>
                </c:pt>
                <c:pt idx="36">
                  <c:v>КНИТУ</c:v>
                </c:pt>
              </c:strCache>
            </c:strRef>
          </c:cat>
          <c:val>
            <c:numRef>
              <c:f>Лист1!$B$2:$B$38</c:f>
              <c:numCache>
                <c:formatCode>General</c:formatCode>
                <c:ptCount val="37"/>
                <c:pt idx="0">
                  <c:v>1950.802113</c:v>
                </c:pt>
                <c:pt idx="1">
                  <c:v>1806.709173</c:v>
                </c:pt>
                <c:pt idx="2">
                  <c:v>1237.45</c:v>
                </c:pt>
                <c:pt idx="3">
                  <c:v>704.79734399999995</c:v>
                </c:pt>
                <c:pt idx="4">
                  <c:v>339.195269</c:v>
                </c:pt>
                <c:pt idx="5">
                  <c:v>336.28511700000001</c:v>
                </c:pt>
                <c:pt idx="6">
                  <c:v>175.595</c:v>
                </c:pt>
                <c:pt idx="7">
                  <c:v>143.60599400000001</c:v>
                </c:pt>
                <c:pt idx="8">
                  <c:v>143.053</c:v>
                </c:pt>
                <c:pt idx="9">
                  <c:v>122.64110700000001</c:v>
                </c:pt>
                <c:pt idx="10">
                  <c:v>110.38145900000001</c:v>
                </c:pt>
                <c:pt idx="11">
                  <c:v>83.55</c:v>
                </c:pt>
                <c:pt idx="12">
                  <c:v>48.798999999999999</c:v>
                </c:pt>
                <c:pt idx="13">
                  <c:v>47.217151000000001</c:v>
                </c:pt>
                <c:pt idx="14">
                  <c:v>46.137</c:v>
                </c:pt>
                <c:pt idx="15">
                  <c:v>41.725444000000003</c:v>
                </c:pt>
                <c:pt idx="16">
                  <c:v>37.270000000000003</c:v>
                </c:pt>
                <c:pt idx="17">
                  <c:v>29.917732000000001</c:v>
                </c:pt>
                <c:pt idx="18">
                  <c:v>27.1</c:v>
                </c:pt>
                <c:pt idx="19">
                  <c:v>23.01</c:v>
                </c:pt>
                <c:pt idx="20">
                  <c:v>22.89</c:v>
                </c:pt>
                <c:pt idx="21">
                  <c:v>18.260000000000002</c:v>
                </c:pt>
                <c:pt idx="22">
                  <c:v>17.946000000000002</c:v>
                </c:pt>
                <c:pt idx="23">
                  <c:v>14.193</c:v>
                </c:pt>
                <c:pt idx="24">
                  <c:v>6.3739400000000002</c:v>
                </c:pt>
                <c:pt idx="25">
                  <c:v>5.67</c:v>
                </c:pt>
                <c:pt idx="26">
                  <c:v>3.9</c:v>
                </c:pt>
                <c:pt idx="27">
                  <c:v>3.81</c:v>
                </c:pt>
                <c:pt idx="28">
                  <c:v>3.5</c:v>
                </c:pt>
                <c:pt idx="29">
                  <c:v>2.624444</c:v>
                </c:pt>
                <c:pt idx="30">
                  <c:v>2.0099999999999998</c:v>
                </c:pt>
                <c:pt idx="31">
                  <c:v>1.7252080000000001</c:v>
                </c:pt>
                <c:pt idx="32">
                  <c:v>1.43</c:v>
                </c:pt>
                <c:pt idx="33">
                  <c:v>1</c:v>
                </c:pt>
                <c:pt idx="34">
                  <c:v>0.65500000000000003</c:v>
                </c:pt>
                <c:pt idx="35">
                  <c:v>0.27</c:v>
                </c:pt>
                <c:pt idx="3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AD1-493D-B4EE-B1414050F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077504"/>
        <c:axId val="139199616"/>
      </c:barChart>
      <c:catAx>
        <c:axId val="181077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199616"/>
        <c:crosses val="autoZero"/>
        <c:auto val="1"/>
        <c:lblAlgn val="ctr"/>
        <c:lblOffset val="100"/>
        <c:noMultiLvlLbl val="0"/>
      </c:catAx>
      <c:valAx>
        <c:axId val="139199616"/>
        <c:scaling>
          <c:orientation val="minMax"/>
          <c:max val="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107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Распределение по посещаемости сайта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Average Visits (6 months)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11B-4DC4-8B2D-C79FD06F025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11B-4DC4-8B2D-C79FD06F0255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11B-4DC4-8B2D-C79FD06F025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11B-4DC4-8B2D-C79FD06F0255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11B-4DC4-8B2D-C79FD06F0255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11B-4DC4-8B2D-C79FD06F0255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11B-4DC4-8B2D-C79FD06F0255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11B-4DC4-8B2D-C79FD06F0255}"/>
              </c:ext>
            </c:extLst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11B-4DC4-8B2D-C79FD06F0255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11B-4DC4-8B2D-C79FD06F0255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11B-4DC4-8B2D-C79FD06F025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11B-4DC4-8B2D-C79FD06F0255}"/>
              </c:ext>
            </c:extLst>
          </c:dPt>
          <c:cat>
            <c:strRef>
              <c:f>Лист2!$A$2:$A$39</c:f>
              <c:strCache>
                <c:ptCount val="38"/>
                <c:pt idx="0">
                  <c:v>Санкт-Петербургский государственный университет</c:v>
                </c:pt>
                <c:pt idx="1">
                  <c:v>Сибирский государственный индустриальный университет</c:v>
                </c:pt>
                <c:pt idx="2">
                  <c:v>Московский государственный университет имени М.В.Ломоносова</c:v>
                </c:pt>
                <c:pt idx="3">
                  <c:v>Финансовый университет при Правительстве Российской Федерации</c:v>
                </c:pt>
                <c:pt idx="4">
                  <c:v>Самарский национальный исследовательский университет имени академика С.П. Королева</c:v>
                </c:pt>
                <c:pt idx="5">
                  <c:v>Санкт-Петербургский политехнический университет Петра Великого</c:v>
                </c:pt>
                <c:pt idx="6">
                  <c:v>Высшая Школа Экономики</c:v>
                </c:pt>
                <c:pt idx="7">
                  <c:v>МИСиС</c:v>
                </c:pt>
                <c:pt idx="8">
                  <c:v>Московский авиационный институт</c:v>
                </c:pt>
                <c:pt idx="9">
                  <c:v>Московский государственный технический университет имени Н. Э. Баумана</c:v>
                </c:pt>
                <c:pt idx="10">
                  <c:v>Московский физико-технический институт</c:v>
                </c:pt>
                <c:pt idx="11">
                  <c:v>Пермский государственный университет</c:v>
                </c:pt>
                <c:pt idx="12">
                  <c:v>Российский экономический университет имени Г. В. Плеханова</c:v>
                </c:pt>
                <c:pt idx="13">
                  <c:v>Санкт-Петербургский государственный электротехнический университет</c:v>
                </c:pt>
                <c:pt idx="14">
                  <c:v>Новосибирский государственный университет</c:v>
                </c:pt>
                <c:pt idx="15">
                  <c:v>Национальный исследовательский ядерный университет «МИФИ»</c:v>
                </c:pt>
                <c:pt idx="16">
                  <c:v>Санкт-Петербургский государственный экономический университет</c:v>
                </c:pt>
                <c:pt idx="17">
                  <c:v>Российская Экономическая Школа</c:v>
                </c:pt>
                <c:pt idx="18">
                  <c:v>Московская школа управления Сколково</c:v>
                </c:pt>
                <c:pt idx="19">
                  <c:v>Санкт-Петербургский государственный университет аэрокосмического приборостроения</c:v>
                </c:pt>
                <c:pt idx="20">
                  <c:v>МГИМО</c:v>
                </c:pt>
                <c:pt idx="21">
                  <c:v>Росcийский университет дружбы народов</c:v>
                </c:pt>
                <c:pt idx="22">
                  <c:v>МИРЭА - Российский технологический университет</c:v>
                </c:pt>
                <c:pt idx="23">
                  <c:v>Томский государственный университет</c:v>
                </c:pt>
                <c:pt idx="24">
                  <c:v>Уральский федеральный университет</c:v>
                </c:pt>
                <c:pt idx="25">
                  <c:v>Московский государственный университет печати</c:v>
                </c:pt>
                <c:pt idx="26">
                  <c:v>Национальный исследовательский университет "МИЭТ"</c:v>
                </c:pt>
                <c:pt idx="27">
                  <c:v>Российский университет транспорта</c:v>
                </c:pt>
                <c:pt idx="28">
                  <c:v>Университет ИТМО</c:v>
                </c:pt>
                <c:pt idx="29">
                  <c:v>Омский государственный университет им. Ф.М. Достоевского</c:v>
                </c:pt>
                <c:pt idx="30">
                  <c:v>Российская академия народного хозяйства и государственной службы при Президенте Российской Федерации</c:v>
                </c:pt>
                <c:pt idx="31">
                  <c:v>Томский политехнический университет</c:v>
                </c:pt>
                <c:pt idx="32">
                  <c:v>Томский государственный университет систем управления и радиоэлектроники</c:v>
                </c:pt>
                <c:pt idx="33">
                  <c:v>Новосибирский государственный технический университет</c:v>
                </c:pt>
                <c:pt idx="34">
                  <c:v>Казанский национальный исследовательский технологический университет</c:v>
                </c:pt>
                <c:pt idx="35">
                  <c:v>Нижегородский государственный университет имени Н. И. Лобачевского</c:v>
                </c:pt>
                <c:pt idx="36">
                  <c:v>Сибирский федеральный университет</c:v>
                </c:pt>
                <c:pt idx="37">
                  <c:v>Казанский федеральный университет</c:v>
                </c:pt>
              </c:strCache>
            </c:strRef>
          </c:cat>
          <c:val>
            <c:numRef>
              <c:f>Лист2!$B$2:$B$39</c:f>
              <c:numCache>
                <c:formatCode>General</c:formatCode>
                <c:ptCount val="38"/>
                <c:pt idx="0">
                  <c:v>130315406.75000001</c:v>
                </c:pt>
                <c:pt idx="1">
                  <c:v>128035349.21000001</c:v>
                </c:pt>
                <c:pt idx="2">
                  <c:v>73339533.320000038</c:v>
                </c:pt>
                <c:pt idx="3">
                  <c:v>71546596.570000008</c:v>
                </c:pt>
                <c:pt idx="4">
                  <c:v>65733527.130000003</c:v>
                </c:pt>
                <c:pt idx="5">
                  <c:v>35049431.380000003</c:v>
                </c:pt>
                <c:pt idx="6">
                  <c:v>27556659.469999999</c:v>
                </c:pt>
                <c:pt idx="7">
                  <c:v>22486068.490000002</c:v>
                </c:pt>
                <c:pt idx="8">
                  <c:v>21942153.200000003</c:v>
                </c:pt>
                <c:pt idx="9">
                  <c:v>14611343.669999998</c:v>
                </c:pt>
                <c:pt idx="10">
                  <c:v>12808762.099999994</c:v>
                </c:pt>
                <c:pt idx="11">
                  <c:v>7106837.5499999998</c:v>
                </c:pt>
                <c:pt idx="12">
                  <c:v>5632868.2600000007</c:v>
                </c:pt>
                <c:pt idx="13">
                  <c:v>5301515.1599999992</c:v>
                </c:pt>
                <c:pt idx="14">
                  <c:v>4225366.24</c:v>
                </c:pt>
                <c:pt idx="15">
                  <c:v>4173887.34</c:v>
                </c:pt>
                <c:pt idx="16">
                  <c:v>3409411.1</c:v>
                </c:pt>
                <c:pt idx="17">
                  <c:v>2513961.4199999995</c:v>
                </c:pt>
                <c:pt idx="18">
                  <c:v>2142085.5</c:v>
                </c:pt>
                <c:pt idx="19">
                  <c:v>1452809.8399999999</c:v>
                </c:pt>
                <c:pt idx="20">
                  <c:v>1331284.06</c:v>
                </c:pt>
                <c:pt idx="21">
                  <c:v>1209336.5699999998</c:v>
                </c:pt>
                <c:pt idx="22">
                  <c:v>876591.52000000014</c:v>
                </c:pt>
                <c:pt idx="23">
                  <c:v>861282.43</c:v>
                </c:pt>
                <c:pt idx="24">
                  <c:v>779692.66999999993</c:v>
                </c:pt>
                <c:pt idx="25">
                  <c:v>623125.38</c:v>
                </c:pt>
                <c:pt idx="26">
                  <c:v>443743.37000000005</c:v>
                </c:pt>
                <c:pt idx="27">
                  <c:v>138886.78</c:v>
                </c:pt>
                <c:pt idx="28">
                  <c:v>107340.68</c:v>
                </c:pt>
                <c:pt idx="29">
                  <c:v>105466.57</c:v>
                </c:pt>
                <c:pt idx="30">
                  <c:v>61459.270000000004</c:v>
                </c:pt>
                <c:pt idx="31">
                  <c:v>57084.25</c:v>
                </c:pt>
                <c:pt idx="32">
                  <c:v>57072.78</c:v>
                </c:pt>
                <c:pt idx="33">
                  <c:v>26347.639999999996</c:v>
                </c:pt>
                <c:pt idx="34">
                  <c:v>12313.99</c:v>
                </c:pt>
                <c:pt idx="35">
                  <c:v>10473.44</c:v>
                </c:pt>
                <c:pt idx="36">
                  <c:v>9689.7099999999991</c:v>
                </c:pt>
                <c:pt idx="37">
                  <c:v>3584.63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D11B-4DC4-8B2D-C79FD06F0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079040"/>
        <c:axId val="139201344"/>
      </c:barChart>
      <c:catAx>
        <c:axId val="181079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201344"/>
        <c:crosses val="autoZero"/>
        <c:auto val="1"/>
        <c:lblAlgn val="ctr"/>
        <c:lblOffset val="100"/>
        <c:noMultiLvlLbl val="0"/>
      </c:catAx>
      <c:valAx>
        <c:axId val="139201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1079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9D-4B4C-9A90-C3FBC2103095}"/>
              </c:ext>
            </c:extLst>
          </c:dPt>
          <c:dPt>
            <c:idx val="1"/>
            <c:bubble3D val="0"/>
            <c:explosion val="14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9D-4B4C-9A90-C3FBC2103095}"/>
              </c:ext>
            </c:extLst>
          </c:dPt>
          <c:val>
            <c:numRef>
              <c:f>Лист1!$B$5:$B$6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9D-4B4C-9A90-C3FBC2103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Лист1!$H$3:$H$4</c:f>
              <c:strCache>
                <c:ptCount val="2"/>
                <c:pt idx="0">
                  <c:v>2015 год</c:v>
                </c:pt>
                <c:pt idx="1">
                  <c:v>2018 год</c:v>
                </c:pt>
              </c:strCache>
            </c:strRef>
          </c:cat>
          <c:val>
            <c:numRef>
              <c:f>Лист1!$I$3:$I$4</c:f>
              <c:numCache>
                <c:formatCode>General</c:formatCode>
                <c:ptCount val="2"/>
                <c:pt idx="0">
                  <c:v>130</c:v>
                </c:pt>
                <c:pt idx="1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A4-499B-AF61-3C08A0152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980120"/>
        <c:axId val="343982088"/>
      </c:barChart>
      <c:catAx>
        <c:axId val="34398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43982088"/>
        <c:crosses val="autoZero"/>
        <c:auto val="1"/>
        <c:lblAlgn val="ctr"/>
        <c:lblOffset val="100"/>
        <c:noMultiLvlLbl val="0"/>
      </c:catAx>
      <c:valAx>
        <c:axId val="34398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343980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0.4349</cdr:x>
      <cdr:y>0.10487</cdr:y>
    </cdr:from>
    <cdr:to>
      <cdr:x>0.6239</cdr:x>
      <cdr:y>0.21545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8371" y="287683"/>
          <a:ext cx="864096" cy="303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Arial Narrow" panose="020B0606020202030204" pitchFamily="34" charset="0"/>
            </a:rPr>
            <a:t>73%</a:t>
          </a:r>
          <a:endParaRPr lang="ru-RU" sz="1600" dirty="0"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3B70C-A4F2-4356-96C2-99C15D6C2D66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DD920-786B-4C64-BEAA-6F62A11170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56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DD920-786B-4C64-BEAA-6F62A111700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00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DD920-786B-4C64-BEAA-6F62A111700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05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2309350" y="4041533"/>
            <a:ext cx="52146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2309441" y="5412333"/>
            <a:ext cx="52146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213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97930-0C07-453E-A95E-AEE8B6B79C2A}" type="datetimeFigureOut">
              <a:rPr lang="ru-RU" smtClean="0"/>
              <a:pPr/>
              <a:t>15.12.2018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A0EA-42D0-4E29-9E22-B3A75577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6988" y="1916113"/>
            <a:ext cx="9180513" cy="24495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5800" y="1989138"/>
            <a:ext cx="7847013" cy="2232025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Тенденции развития управленческого образования (уровень </a:t>
            </a:r>
            <a:r>
              <a:rPr lang="en-US" altLang="ru-RU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pre-experienced)</a:t>
            </a:r>
            <a:br>
              <a:rPr lang="en-US" altLang="ru-RU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</a:br>
            <a:endParaRPr lang="ru-RU" altLang="ru-RU" dirty="0" smtClean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4581525"/>
            <a:ext cx="8424863" cy="1752600"/>
          </a:xfrm>
        </p:spPr>
        <p:txBody>
          <a:bodyPr rtlCol="0">
            <a:normAutofit fontScale="85000" lnSpcReduction="1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 Narrow" pitchFamily="34" charset="0"/>
                <a:cs typeface="Arial" pitchFamily="34" charset="0"/>
              </a:rPr>
              <a:t>Дмитрий Евгеньевич </a:t>
            </a:r>
            <a:r>
              <a:rPr lang="ru-RU" sz="2000" b="1" dirty="0" smtClean="0">
                <a:latin typeface="Arial Narrow" pitchFamily="34" charset="0"/>
                <a:cs typeface="Arial" pitchFamily="34" charset="0"/>
              </a:rPr>
              <a:t>Толмачев</a:t>
            </a:r>
            <a:endParaRPr lang="ru-RU" sz="2000" b="1" dirty="0" smtClean="0">
              <a:latin typeface="Arial Narrow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latin typeface="Arial Narrow" pitchFamily="34" charset="0"/>
                <a:cs typeface="Arial" pitchFamily="34" charset="0"/>
              </a:rPr>
              <a:t>д</a:t>
            </a:r>
            <a:r>
              <a:rPr lang="ru-RU" sz="2000" b="1" dirty="0" smtClean="0">
                <a:latin typeface="Arial Narrow" pitchFamily="34" charset="0"/>
                <a:cs typeface="Arial" pitchFamily="34" charset="0"/>
              </a:rPr>
              <a:t>иректор ВШЭМ </a:t>
            </a:r>
            <a:r>
              <a:rPr lang="ru-RU" sz="2000" b="1" dirty="0" err="1" smtClean="0">
                <a:latin typeface="Arial Narrow" pitchFamily="34" charset="0"/>
                <a:cs typeface="Arial" pitchFamily="34" charset="0"/>
              </a:rPr>
              <a:t>УрФУ</a:t>
            </a:r>
            <a:endParaRPr lang="ru-RU" sz="2000" b="1" dirty="0" smtClean="0">
              <a:latin typeface="Arial Narrow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latin typeface="Arial Narrow" pitchFamily="34" charset="0"/>
                <a:cs typeface="Arial" pitchFamily="34" charset="0"/>
              </a:rPr>
              <a:t> </a:t>
            </a:r>
            <a:endParaRPr lang="ru-RU" sz="2000" b="1" dirty="0" smtClean="0">
              <a:latin typeface="Arial Narrow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Москва,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576238"/>
          </a:xfrm>
        </p:spPr>
        <p:txBody>
          <a:bodyPr>
            <a:normAutofit/>
          </a:bodyPr>
          <a:lstStyle/>
          <a:p>
            <a:pPr algn="l"/>
            <a:r>
              <a:rPr lang="ru-RU" altLang="ru-RU" sz="23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МООК с точки зрения преподавателей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7596" y="6093296"/>
            <a:ext cx="8595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sz="1400" dirty="0" smtClean="0">
                <a:latin typeface="Arial Narrow" panose="020B0606020202030204" pitchFamily="34" charset="0"/>
              </a:rPr>
              <a:t>Источник: Обучение цифровым навыкам: глобальные вызовы и передовые практики. Аналитический отчет КУ Сбербанка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6024" y="1074583"/>
            <a:ext cx="4139211" cy="72008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Преимущества МООК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1074583"/>
            <a:ext cx="4139211" cy="72008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Слабые стороны МООК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024" y="1947178"/>
            <a:ext cx="4572000" cy="17793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Позволяют идти в ногу с развитием образования – 44%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Повышают видимость школы – 35%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Улучшение качества преподавания в обычных школах – 16%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1894163"/>
            <a:ext cx="4499992" cy="2474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единой системы оценки и аттестации – 41%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Высокая стоимость разработки и внедрения в образовательный процесс – 25%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Долгосрочные обязательства – 15%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Конкуренция с более доходными курсами – 15%</a:t>
            </a:r>
          </a:p>
        </p:txBody>
      </p:sp>
    </p:spTree>
    <p:extLst>
      <p:ext uri="{BB962C8B-B14F-4D97-AF65-F5344CB8AC3E}">
        <p14:creationId xmlns:p14="http://schemas.microsoft.com/office/powerpoint/2010/main" val="3593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116880"/>
            <a:ext cx="9144000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6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Тенденция развития образовательных программ бизнес-школ с аккредитацией </a:t>
            </a:r>
            <a:r>
              <a:rPr lang="en-US" altLang="ru-RU" sz="26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AACSB</a:t>
            </a:r>
            <a:endParaRPr lang="ru-RU" altLang="ru-RU" sz="26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5856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Образовательные программы в сфере данных/аналитики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988248"/>
              </p:ext>
            </p:extLst>
          </p:nvPr>
        </p:nvGraphicFramePr>
        <p:xfrm>
          <a:off x="323528" y="1185025"/>
          <a:ext cx="8568951" cy="14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 Narrow" panose="020B0606020202030204" pitchFamily="34" charset="0"/>
                        </a:rPr>
                        <a:t>2009-2010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latin typeface="Arial Narrow" panose="020B0606020202030204" pitchFamily="34" charset="0"/>
                        </a:rPr>
                        <a:t>23 программы в</a:t>
                      </a:r>
                      <a:r>
                        <a:rPr lang="ru-RU" sz="2000" baseline="0" dirty="0">
                          <a:latin typeface="Arial Narrow" panose="020B0606020202030204" pitchFamily="34" charset="0"/>
                        </a:rPr>
                        <a:t> 16 школах</a:t>
                      </a:r>
                      <a:endParaRPr lang="ru-RU" sz="20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 Narrow" panose="020B0606020202030204" pitchFamily="34" charset="0"/>
                        </a:rPr>
                        <a:t>2013-2014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latin typeface="Arial Narrow" panose="020B0606020202030204" pitchFamily="34" charset="0"/>
                        </a:rPr>
                        <a:t>131 программа в 68 школах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Arial Narrow" panose="020B0606020202030204" pitchFamily="34" charset="0"/>
                        </a:rPr>
                        <a:t>2017-2018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latin typeface="Arial Narrow" panose="020B0606020202030204" pitchFamily="34" charset="0"/>
                        </a:rPr>
                        <a:t>553 программы в 265 школах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195180" y="3921329"/>
            <a:ext cx="2376265" cy="2344491"/>
          </a:xfrm>
          <a:prstGeom prst="ellipse">
            <a:avLst/>
          </a:prstGeom>
          <a:solidFill>
            <a:srgbClr val="4AB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189 </a:t>
            </a:r>
          </a:p>
          <a:p>
            <a:pPr algn="ctr"/>
            <a:r>
              <a:rPr lang="ru-RU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бакалавриат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67744" y="2697193"/>
            <a:ext cx="2000883" cy="1872208"/>
          </a:xfrm>
          <a:prstGeom prst="ellipse">
            <a:avLst/>
          </a:prstGeom>
          <a:solidFill>
            <a:srgbClr val="4AB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87 магистратура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общая</a:t>
            </a:r>
          </a:p>
        </p:txBody>
      </p:sp>
      <p:sp>
        <p:nvSpPr>
          <p:cNvPr id="12" name="Овал 11"/>
          <p:cNvSpPr/>
          <p:nvPr/>
        </p:nvSpPr>
        <p:spPr>
          <a:xfrm>
            <a:off x="4268627" y="3352315"/>
            <a:ext cx="2841497" cy="2841497"/>
          </a:xfrm>
          <a:prstGeom prst="ellipse">
            <a:avLst/>
          </a:prstGeom>
          <a:solidFill>
            <a:srgbClr val="4AB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222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прикладная магистратура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7236296" y="2769201"/>
            <a:ext cx="1525931" cy="1440160"/>
          </a:xfrm>
          <a:prstGeom prst="ellipse">
            <a:avLst/>
          </a:prstGeom>
          <a:solidFill>
            <a:srgbClr val="4AB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43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ДПО</a:t>
            </a:r>
          </a:p>
        </p:txBody>
      </p:sp>
      <p:sp>
        <p:nvSpPr>
          <p:cNvPr id="14" name="Овал 13"/>
          <p:cNvSpPr/>
          <p:nvPr/>
        </p:nvSpPr>
        <p:spPr>
          <a:xfrm>
            <a:off x="7668344" y="5085184"/>
            <a:ext cx="648072" cy="621443"/>
          </a:xfrm>
          <a:prstGeom prst="ellipse">
            <a:avLst/>
          </a:prstGeom>
          <a:solidFill>
            <a:srgbClr val="4ABA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25920" y="5661248"/>
            <a:ext cx="511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Arial Narrow" panose="020B0606020202030204" pitchFamily="34" charset="0"/>
              </a:rPr>
              <a:t>PhD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6488668"/>
            <a:ext cx="173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Источник: </a:t>
            </a:r>
            <a:r>
              <a:rPr lang="en-US" dirty="0" smtClean="0">
                <a:latin typeface="Arial Narrow" pitchFamily="34" charset="0"/>
              </a:rPr>
              <a:t>AACSB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Опыт ВШЭМ </a:t>
            </a:r>
            <a:r>
              <a:rPr lang="ru-RU" altLang="ru-RU" sz="2600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УрФУ</a:t>
            </a:r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и НИУ ВШЭ </a:t>
            </a:r>
            <a:r>
              <a:rPr lang="ru-RU" altLang="ru-RU" sz="2600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Спб</a:t>
            </a:r>
            <a:endParaRPr lang="ru-RU" altLang="ru-RU" sz="2600" dirty="0" smtClean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5" name="Рисунок 4" descr="Word Art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0508" y="810373"/>
            <a:ext cx="7210044" cy="3626739"/>
          </a:xfrm>
          <a:prstGeom prst="rect">
            <a:avLst/>
          </a:prstGeom>
        </p:spPr>
      </p:pic>
      <p:pic>
        <p:nvPicPr>
          <p:cNvPr id="6" name="Рисунок 5" descr="Word Art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8332" y="4166185"/>
            <a:ext cx="5692140" cy="28632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55042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Программа «Интеллектуальный анализ данных в банковском деле» </a:t>
            </a:r>
          </a:p>
          <a:p>
            <a:r>
              <a:rPr lang="ru-RU" b="1" dirty="0" smtClean="0">
                <a:latin typeface="Arial Narrow" panose="020B0606020202030204" pitchFamily="34" charset="0"/>
              </a:rPr>
              <a:t>Совместно с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latin typeface="Arial Narrow" panose="020B0606020202030204" pitchFamily="34" charset="0"/>
              </a:rPr>
              <a:t>КУ СБЕРБАНК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4149080"/>
            <a:ext cx="7805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</a:rPr>
              <a:t>Магистерская программа «Менеджмент и аналитика для бизнеса» НИУ ВШЭ </a:t>
            </a:r>
            <a:r>
              <a:rPr lang="ru-RU" b="1" dirty="0" err="1" smtClean="0">
                <a:latin typeface="Arial Narrow" panose="020B0606020202030204" pitchFamily="34" charset="0"/>
              </a:rPr>
              <a:t>Спб</a:t>
            </a:r>
            <a:endParaRPr lang="ru-RU" b="1" dirty="0" smtClean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600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Представленность</a:t>
            </a:r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российских школ бизнеса на международном уровне</a:t>
            </a:r>
          </a:p>
        </p:txBody>
      </p:sp>
      <p:grpSp>
        <p:nvGrpSpPr>
          <p:cNvPr id="11" name="Группа 21"/>
          <p:cNvGrpSpPr/>
          <p:nvPr/>
        </p:nvGrpSpPr>
        <p:grpSpPr>
          <a:xfrm>
            <a:off x="5544296" y="548680"/>
            <a:ext cx="1764008" cy="2664296"/>
            <a:chOff x="5652120" y="692696"/>
            <a:chExt cx="1692000" cy="266429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5652120" y="764704"/>
              <a:ext cx="1692000" cy="259228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42384" y="692696"/>
              <a:ext cx="149391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Aft>
                  <a:spcPts val="0"/>
                </a:spcAft>
              </a:pPr>
              <a:r>
                <a:rPr lang="en-GB" sz="1400" b="1" dirty="0" smtClean="0">
                  <a:latin typeface="Arial Narrow" pitchFamily="34" charset="0"/>
                </a:rPr>
                <a:t>QS </a:t>
              </a:r>
              <a:endParaRPr lang="ru-RU" sz="1400" b="1" dirty="0" smtClean="0">
                <a:latin typeface="Arial Narrow" pitchFamily="34" charset="0"/>
              </a:endParaRPr>
            </a:p>
            <a:p>
              <a:pPr lvl="0" algn="ctr">
                <a:spcAft>
                  <a:spcPts val="0"/>
                </a:spcAft>
              </a:pPr>
              <a:r>
                <a:rPr lang="en-GB" sz="1400" b="1" dirty="0" smtClean="0">
                  <a:latin typeface="Arial Narrow" pitchFamily="34" charset="0"/>
                </a:rPr>
                <a:t>(</a:t>
              </a:r>
              <a:r>
                <a:rPr lang="en-GB" sz="1400" b="1" i="1" dirty="0" smtClean="0">
                  <a:latin typeface="Arial Narrow" pitchFamily="34" charset="0"/>
                </a:rPr>
                <a:t>Business &amp; Management</a:t>
              </a:r>
              <a:r>
                <a:rPr lang="en-GB" sz="1400" b="1" dirty="0" smtClean="0">
                  <a:latin typeface="Arial Narrow" pitchFamily="34" charset="0"/>
                </a:rPr>
                <a:t>)</a:t>
              </a:r>
              <a:endParaRPr lang="ru-RU" sz="1400" b="1" dirty="0">
                <a:latin typeface="Arial Narrow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31720" y="602104"/>
            <a:ext cx="1656000" cy="2610872"/>
            <a:chOff x="431720" y="746120"/>
            <a:chExt cx="1656000" cy="2610872"/>
          </a:xfrm>
        </p:grpSpPr>
        <p:grpSp>
          <p:nvGrpSpPr>
            <p:cNvPr id="32" name="Группа 15"/>
            <p:cNvGrpSpPr/>
            <p:nvPr/>
          </p:nvGrpSpPr>
          <p:grpSpPr>
            <a:xfrm>
              <a:off x="431720" y="746120"/>
              <a:ext cx="1656000" cy="2610872"/>
              <a:chOff x="503728" y="746120"/>
              <a:chExt cx="1620000" cy="2610872"/>
            </a:xfrm>
          </p:grpSpPr>
          <p:sp>
            <p:nvSpPr>
              <p:cNvPr id="37" name="Скругленный прямоугольник 36"/>
              <p:cNvSpPr/>
              <p:nvPr/>
            </p:nvSpPr>
            <p:spPr>
              <a:xfrm>
                <a:off x="503728" y="764704"/>
                <a:ext cx="1620000" cy="2592288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8" name="Прямоугольник 14"/>
              <p:cNvSpPr/>
              <p:nvPr/>
            </p:nvSpPr>
            <p:spPr>
              <a:xfrm>
                <a:off x="557808" y="746120"/>
                <a:ext cx="149391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1400" b="1" dirty="0" smtClean="0">
                    <a:latin typeface="Arial Narrow" pitchFamily="34" charset="0"/>
                  </a:rPr>
                  <a:t>Financial Times </a:t>
                </a:r>
                <a:br>
                  <a:rPr lang="en-US" sz="1400" b="1" dirty="0" smtClean="0">
                    <a:latin typeface="Arial Narrow" pitchFamily="34" charset="0"/>
                  </a:rPr>
                </a:br>
                <a:r>
                  <a:rPr lang="en-US" sz="1400" b="1" i="1" dirty="0" smtClean="0">
                    <a:latin typeface="Arial Narrow" pitchFamily="34" charset="0"/>
                  </a:rPr>
                  <a:t>European business school</a:t>
                </a:r>
                <a:endParaRPr lang="ru-RU" sz="1400" b="1" dirty="0">
                  <a:latin typeface="Arial Narrow" pitchFamily="34" charset="0"/>
                </a:endParaRPr>
              </a:p>
            </p:txBody>
          </p:sp>
        </p:grpSp>
        <p:sp>
          <p:nvSpPr>
            <p:cNvPr id="31" name="Скругленный прямоугольник 30"/>
            <p:cNvSpPr/>
            <p:nvPr/>
          </p:nvSpPr>
          <p:spPr>
            <a:xfrm>
              <a:off x="467544" y="1628800"/>
              <a:ext cx="1584000" cy="1512168"/>
            </a:xfrm>
            <a:prstGeom prst="roundRect">
              <a:avLst/>
            </a:prstGeom>
            <a:solidFill>
              <a:srgbClr val="FCD5B5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ru-RU" sz="1300" dirty="0" smtClean="0">
                  <a:solidFill>
                    <a:schemeClr val="tx1"/>
                  </a:solidFill>
                  <a:latin typeface="Arial Narrow" pitchFamily="34" charset="0"/>
                </a:rPr>
                <a:t>ВШМ СПбГУ</a:t>
              </a:r>
              <a:r>
                <a:rPr lang="en-US" sz="1300" dirty="0" smtClean="0">
                  <a:solidFill>
                    <a:schemeClr val="tx1"/>
                  </a:solidFill>
                  <a:latin typeface="Arial Narrow" pitchFamily="34" charset="0"/>
                </a:rPr>
                <a:t>(57) ↑</a:t>
              </a:r>
              <a:r>
                <a:rPr lang="ru-RU" sz="1300" dirty="0" smtClean="0">
                  <a:solidFill>
                    <a:schemeClr val="tx1"/>
                  </a:solidFill>
                  <a:latin typeface="Arial Narrow" pitchFamily="34" charset="0"/>
                </a:rPr>
                <a:t>,</a:t>
              </a:r>
              <a:endParaRPr lang="en-US" sz="1300" dirty="0" smtClean="0">
                <a:solidFill>
                  <a:schemeClr val="tx1"/>
                </a:solidFill>
                <a:latin typeface="Arial Narrow" pitchFamily="34" charset="0"/>
              </a:endParaRPr>
            </a:p>
            <a:p>
              <a:pPr algn="ctr"/>
              <a:r>
                <a:rPr lang="en-US" sz="1300" dirty="0" smtClean="0">
                  <a:solidFill>
                    <a:schemeClr val="tx1"/>
                  </a:solidFill>
                  <a:latin typeface="Arial Narrow" pitchFamily="34" charset="0"/>
                </a:rPr>
                <a:t>Grenoble Ecole de Management </a:t>
              </a:r>
              <a:r>
                <a:rPr lang="ru-RU" sz="1300" dirty="0" smtClean="0">
                  <a:solidFill>
                    <a:schemeClr val="tx1"/>
                  </a:solidFill>
                  <a:latin typeface="Arial Narrow" pitchFamily="34" charset="0"/>
                </a:rPr>
                <a:t>+ИБДА </a:t>
              </a:r>
              <a:r>
                <a:rPr lang="ru-RU" sz="1300" dirty="0" err="1" smtClean="0">
                  <a:solidFill>
                    <a:schemeClr val="tx1"/>
                  </a:solidFill>
                  <a:latin typeface="Arial Narrow" pitchFamily="34" charset="0"/>
                </a:rPr>
                <a:t>РАНХиГС</a:t>
              </a:r>
              <a:endParaRPr lang="en-US" sz="1300" dirty="0" smtClean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159912" y="620688"/>
            <a:ext cx="1620000" cy="2592288"/>
            <a:chOff x="2159912" y="764704"/>
            <a:chExt cx="1620000" cy="2592288"/>
          </a:xfrm>
        </p:grpSpPr>
        <p:grpSp>
          <p:nvGrpSpPr>
            <p:cNvPr id="43" name="Группа 17"/>
            <p:cNvGrpSpPr/>
            <p:nvPr/>
          </p:nvGrpSpPr>
          <p:grpSpPr>
            <a:xfrm>
              <a:off x="2159912" y="764704"/>
              <a:ext cx="1620000" cy="2592288"/>
              <a:chOff x="2231920" y="764704"/>
              <a:chExt cx="1620000" cy="2592288"/>
            </a:xfrm>
          </p:grpSpPr>
          <p:sp>
            <p:nvSpPr>
              <p:cNvPr id="48" name="Скругленный прямоугольник 47"/>
              <p:cNvSpPr/>
              <p:nvPr/>
            </p:nvSpPr>
            <p:spPr>
              <a:xfrm>
                <a:off x="2231920" y="764704"/>
                <a:ext cx="1620000" cy="2592288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2286000" y="764704"/>
                <a:ext cx="149391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sz="1400" b="1" dirty="0" smtClean="0">
                    <a:latin typeface="Arial Narrow" pitchFamily="34" charset="0"/>
                  </a:rPr>
                  <a:t>Bloomberg </a:t>
                </a:r>
                <a:r>
                  <a:rPr lang="en-GB" sz="1400" b="1" dirty="0" smtClean="0">
                    <a:latin typeface="Arial Narrow" pitchFamily="34" charset="0"/>
                  </a:rPr>
                  <a:t>Businessweek</a:t>
                </a:r>
                <a:endParaRPr lang="ru-RU" sz="1400" b="1" dirty="0">
                  <a:latin typeface="Arial Narrow" pitchFamily="34" charset="0"/>
                </a:endParaRPr>
              </a:p>
            </p:txBody>
          </p:sp>
        </p:grpSp>
        <p:sp>
          <p:nvSpPr>
            <p:cNvPr id="42" name="Скругленный прямоугольник 41"/>
            <p:cNvSpPr/>
            <p:nvPr/>
          </p:nvSpPr>
          <p:spPr>
            <a:xfrm>
              <a:off x="2195736" y="1628800"/>
              <a:ext cx="1548000" cy="1512168"/>
            </a:xfrm>
            <a:prstGeom prst="roundRect">
              <a:avLst/>
            </a:prstGeom>
            <a:solidFill>
              <a:srgbClr val="FCD5B5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lvl="0" algn="ctr"/>
              <a:r>
                <a:rPr lang="ru-RU" sz="1300" dirty="0" smtClean="0">
                  <a:solidFill>
                    <a:schemeClr val="tx1"/>
                  </a:solidFill>
                  <a:latin typeface="Arial Narrow" pitchFamily="34" charset="0"/>
                </a:rPr>
                <a:t>_</a:t>
              </a:r>
              <a:endParaRPr lang="ru-RU" sz="13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3816096" y="548680"/>
            <a:ext cx="1655824" cy="2664296"/>
            <a:chOff x="3816096" y="692696"/>
            <a:chExt cx="1655824" cy="2664296"/>
          </a:xfrm>
        </p:grpSpPr>
        <p:grpSp>
          <p:nvGrpSpPr>
            <p:cNvPr id="54" name="Группа 19"/>
            <p:cNvGrpSpPr/>
            <p:nvPr/>
          </p:nvGrpSpPr>
          <p:grpSpPr>
            <a:xfrm>
              <a:off x="3816096" y="692696"/>
              <a:ext cx="1655824" cy="2664296"/>
              <a:chOff x="3924288" y="692696"/>
              <a:chExt cx="1655824" cy="2664296"/>
            </a:xfrm>
          </p:grpSpPr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3960112" y="764704"/>
                <a:ext cx="1620000" cy="2592288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0" name="Прямоугольник 18"/>
              <p:cNvSpPr/>
              <p:nvPr/>
            </p:nvSpPr>
            <p:spPr>
              <a:xfrm>
                <a:off x="3924288" y="692696"/>
                <a:ext cx="1620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spcAft>
                    <a:spcPts val="0"/>
                  </a:spcAft>
                </a:pPr>
                <a:r>
                  <a:rPr lang="ru-RU" sz="1400" b="1" dirty="0" smtClean="0">
                    <a:latin typeface="Arial Narrow" pitchFamily="34" charset="0"/>
                  </a:rPr>
                  <a:t>Forbes </a:t>
                </a:r>
              </a:p>
              <a:p>
                <a:pPr lvl="0" algn="ctr">
                  <a:spcAft>
                    <a:spcPts val="0"/>
                  </a:spcAft>
                </a:pPr>
                <a:r>
                  <a:rPr lang="ru-RU" sz="1400" b="1" dirty="0" smtClean="0">
                    <a:latin typeface="Arial Narrow" pitchFamily="34" charset="0"/>
                  </a:rPr>
                  <a:t>(</a:t>
                </a:r>
                <a:r>
                  <a:rPr lang="en-US" sz="1400" b="1" i="1" dirty="0" smtClean="0">
                    <a:latin typeface="Arial Narrow" pitchFamily="34" charset="0"/>
                  </a:rPr>
                  <a:t>The Best International MBAs: One-Year Programs</a:t>
                </a:r>
                <a:r>
                  <a:rPr lang="ru-RU" sz="1400" b="1" dirty="0" smtClean="0">
                    <a:latin typeface="Arial Narrow" pitchFamily="34" charset="0"/>
                  </a:rPr>
                  <a:t>)</a:t>
                </a:r>
                <a:endParaRPr lang="ru-RU" sz="1400" b="1" dirty="0">
                  <a:latin typeface="Arial Narrow" pitchFamily="34" charset="0"/>
                </a:endParaRPr>
              </a:p>
            </p:txBody>
          </p:sp>
        </p:grpSp>
        <p:sp>
          <p:nvSpPr>
            <p:cNvPr id="53" name="Скругленный прямоугольник 52"/>
            <p:cNvSpPr/>
            <p:nvPr/>
          </p:nvSpPr>
          <p:spPr>
            <a:xfrm>
              <a:off x="3851920" y="1628800"/>
              <a:ext cx="1548000" cy="1512168"/>
            </a:xfrm>
            <a:prstGeom prst="roundRect">
              <a:avLst/>
            </a:prstGeom>
            <a:solidFill>
              <a:srgbClr val="FCD5B5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lvl="0" algn="ctr"/>
              <a:r>
                <a:rPr lang="ru-RU" sz="1300" dirty="0" smtClean="0">
                  <a:solidFill>
                    <a:schemeClr val="tx1"/>
                  </a:solidFill>
                  <a:latin typeface="Arial Narrow" pitchFamily="34" charset="0"/>
                </a:rPr>
                <a:t>_</a:t>
              </a:r>
              <a:endParaRPr lang="ru-RU" sz="13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sp>
        <p:nvSpPr>
          <p:cNvPr id="61" name="Скругленный прямоугольник 57"/>
          <p:cNvSpPr/>
          <p:nvPr/>
        </p:nvSpPr>
        <p:spPr>
          <a:xfrm>
            <a:off x="5580112" y="1484784"/>
            <a:ext cx="1656184" cy="1512168"/>
          </a:xfrm>
          <a:prstGeom prst="roundRect">
            <a:avLst/>
          </a:prstGeom>
          <a:solidFill>
            <a:srgbClr val="FCD5B5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МГУ (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1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51-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00)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↑,</a:t>
            </a:r>
            <a:endParaRPr lang="ru-RU" sz="13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НИУ ВШЭ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(151-200),</a:t>
            </a:r>
            <a:endParaRPr lang="en-US" sz="13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 СПбГУ (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20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1-2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5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0)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↓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611560" y="3939118"/>
          <a:ext cx="6336704" cy="2730242"/>
        </p:xfrm>
        <a:graphic>
          <a:graphicData uri="http://schemas.openxmlformats.org/drawingml/2006/table">
            <a:tbl>
              <a:tblPr/>
              <a:tblGrid>
                <a:gridCol w="134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Страна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AACSB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EPAS 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программ)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</a:b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EPAS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(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программ)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2012  (январь)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2018 (февраль)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декабрь)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Россия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США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Китай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Великобритания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Франция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Германия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/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Испания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/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Япония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Индия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7596336" y="1412776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2018 к 2017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6336" y="335699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2010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544" y="3284984"/>
            <a:ext cx="1584000" cy="576064"/>
          </a:xfrm>
          <a:prstGeom prst="roundRect">
            <a:avLst/>
          </a:prstGeom>
          <a:solidFill>
            <a:srgbClr val="FCD5B5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Stockholm School of Economics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 (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Sweden / Russia / Latvia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  <a:endParaRPr lang="en-US" sz="13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ВШЭМ </a:t>
            </a:r>
            <a:r>
              <a:rPr lang="ru-RU" altLang="ru-RU" sz="2600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УрФУ</a:t>
            </a:r>
            <a:endParaRPr lang="ru-RU" altLang="ru-RU" sz="2600" dirty="0" smtClean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620688"/>
            <a:ext cx="8892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 Narrow" pitchFamily="34" charset="0"/>
              </a:rPr>
              <a:t>2015 год – программа </a:t>
            </a:r>
            <a:r>
              <a:rPr lang="ru-RU" sz="2000" dirty="0" err="1" smtClean="0">
                <a:latin typeface="Arial Narrow" pitchFamily="34" charset="0"/>
              </a:rPr>
              <a:t>бакалавриата</a:t>
            </a:r>
            <a:r>
              <a:rPr lang="ru-RU" sz="2000" dirty="0" smtClean="0">
                <a:latin typeface="Arial Narrow" pitchFamily="34" charset="0"/>
              </a:rPr>
              <a:t> «Мировая экономика и международный бизнес» получила аккредитацию EPAS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>
              <a:latin typeface="Arial Narrow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 Narrow" pitchFamily="34" charset="0"/>
              </a:rPr>
              <a:t>2018 год – </a:t>
            </a:r>
            <a:r>
              <a:rPr lang="ru-RU" sz="2000" dirty="0" err="1">
                <a:latin typeface="Arial Narrow" pitchFamily="34" charset="0"/>
              </a:rPr>
              <a:t>реакрредитация</a:t>
            </a:r>
            <a:r>
              <a:rPr lang="ru-RU" sz="2000" dirty="0">
                <a:latin typeface="Arial Narrow" pitchFamily="34" charset="0"/>
              </a:rPr>
              <a:t> программы </a:t>
            </a:r>
            <a:r>
              <a:rPr lang="ru-RU" sz="2000" dirty="0" err="1">
                <a:latin typeface="Arial Narrow" pitchFamily="34" charset="0"/>
              </a:rPr>
              <a:t>бакалавриата</a:t>
            </a:r>
            <a:r>
              <a:rPr lang="ru-RU" sz="2000" dirty="0">
                <a:latin typeface="Arial Narrow" pitchFamily="34" charset="0"/>
              </a:rPr>
              <a:t> «Мировая экономика и международный бизнес</a:t>
            </a:r>
            <a:r>
              <a:rPr lang="ru-RU" sz="2000" dirty="0" smtClean="0">
                <a:latin typeface="Arial Narrow" pitchFamily="34" charset="0"/>
              </a:rPr>
              <a:t>»</a:t>
            </a:r>
          </a:p>
          <a:p>
            <a:r>
              <a:rPr lang="ru-RU" sz="2000" dirty="0" smtClean="0">
                <a:latin typeface="Arial Narrow" pitchFamily="34" charset="0"/>
              </a:rPr>
              <a:t>	– </a:t>
            </a:r>
            <a:r>
              <a:rPr lang="ru-RU" sz="2000" dirty="0">
                <a:latin typeface="Arial Narrow" pitchFamily="34" charset="0"/>
              </a:rPr>
              <a:t>программа двух дипломов с </a:t>
            </a:r>
            <a:r>
              <a:rPr lang="en-US" sz="2000" dirty="0">
                <a:latin typeface="Arial Narrow" pitchFamily="34" charset="0"/>
              </a:rPr>
              <a:t>Kedge c </a:t>
            </a:r>
            <a:r>
              <a:rPr lang="ru-RU" sz="2000" dirty="0">
                <a:latin typeface="Arial Narrow" pitchFamily="34" charset="0"/>
              </a:rPr>
              <a:t>встречной мобильностью студентов</a:t>
            </a:r>
          </a:p>
          <a:p>
            <a:pPr>
              <a:buFont typeface="Wingdings" pitchFamily="2" charset="2"/>
              <a:buChar char="Ø"/>
            </a:pPr>
            <a:endParaRPr lang="en-US" sz="2000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7862" y="3378298"/>
            <a:ext cx="312777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20% студентов - иностранные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3382143"/>
            <a:ext cx="2836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Цена </a:t>
            </a:r>
            <a:r>
              <a:rPr lang="ru-RU" dirty="0">
                <a:latin typeface="Arial Narrow" pitchFamily="34" charset="0"/>
              </a:rPr>
              <a:t>на </a:t>
            </a:r>
            <a:r>
              <a:rPr lang="ru-RU" dirty="0" smtClean="0">
                <a:latin typeface="Arial Narrow" pitchFamily="34" charset="0"/>
              </a:rPr>
              <a:t>программу, тыс. руб.</a:t>
            </a:r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19835"/>
              </p:ext>
            </p:extLst>
          </p:nvPr>
        </p:nvGraphicFramePr>
        <p:xfrm>
          <a:off x="4317854" y="4222396"/>
          <a:ext cx="4108691" cy="235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" name="Прямая соединительная линия 13"/>
          <p:cNvCxnSpPr>
            <a:stCxn id="9" idx="2"/>
          </p:cNvCxnSpPr>
          <p:nvPr/>
        </p:nvCxnSpPr>
        <p:spPr>
          <a:xfrm flipH="1">
            <a:off x="6644006" y="3778408"/>
            <a:ext cx="267746" cy="9987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187712"/>
              </p:ext>
            </p:extLst>
          </p:nvPr>
        </p:nvGraphicFramePr>
        <p:xfrm>
          <a:off x="488560" y="37850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V="1">
            <a:off x="2285482" y="4057074"/>
            <a:ext cx="1384300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4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en-US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Вызовы </a:t>
            </a:r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и ограничители управленческого </a:t>
            </a:r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образования (уровень </a:t>
            </a:r>
            <a:r>
              <a:rPr lang="en-US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pre-experienced</a:t>
            </a:r>
            <a:r>
              <a:rPr lang="en-US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)</a:t>
            </a:r>
            <a:endParaRPr lang="ru-RU" altLang="ru-RU" sz="2600" dirty="0" smtClean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5" y="1268760"/>
            <a:ext cx="820891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 Narrow" pitchFamily="34" charset="0"/>
              </a:rPr>
              <a:t>ВАЖНЕЙШИЕ ВЫЗОВЫ</a:t>
            </a:r>
          </a:p>
          <a:p>
            <a:endParaRPr lang="ru-RU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sz="2000" dirty="0" smtClean="0">
                <a:latin typeface="Arial Narrow" pitchFamily="34" charset="0"/>
              </a:rPr>
              <a:t>новые требования, предъявляемые </a:t>
            </a:r>
            <a:r>
              <a:rPr lang="ru-RU" sz="2000" dirty="0" smtClean="0">
                <a:latin typeface="Arial Narrow" pitchFamily="34" charset="0"/>
              </a:rPr>
              <a:t>работодателями (компьютерная грамотность, работа с данными, способность работать в </a:t>
            </a:r>
            <a:r>
              <a:rPr lang="ru-RU" sz="2000" dirty="0" err="1" smtClean="0">
                <a:latin typeface="Arial Narrow" pitchFamily="34" charset="0"/>
              </a:rPr>
              <a:t>мультикультурной</a:t>
            </a:r>
            <a:r>
              <a:rPr lang="ru-RU" sz="2000" dirty="0" smtClean="0">
                <a:latin typeface="Arial Narrow" pitchFamily="34" charset="0"/>
              </a:rPr>
              <a:t> среде и </a:t>
            </a:r>
            <a:r>
              <a:rPr lang="ru-RU" sz="2000" dirty="0" err="1" smtClean="0">
                <a:latin typeface="Arial Narrow" pitchFamily="34" charset="0"/>
              </a:rPr>
              <a:t>пр</a:t>
            </a:r>
            <a:r>
              <a:rPr lang="ru-RU" sz="2000" dirty="0" smtClean="0">
                <a:latin typeface="Arial Narrow" pitchFamily="34" charset="0"/>
              </a:rPr>
              <a:t>)</a:t>
            </a:r>
            <a:endParaRPr lang="ru-RU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>
                <a:latin typeface="Arial Narrow" pitchFamily="34" charset="0"/>
              </a:rPr>
              <a:t> </a:t>
            </a:r>
            <a:r>
              <a:rPr lang="ru-RU" sz="2000" dirty="0">
                <a:latin typeface="Arial Narrow" pitchFamily="34" charset="0"/>
              </a:rPr>
              <a:t>доступность онлайн‑образования в лучших вузах </a:t>
            </a:r>
            <a:r>
              <a:rPr lang="ru-RU" sz="2000" dirty="0" smtClean="0">
                <a:latin typeface="Arial Narrow" pitchFamily="34" charset="0"/>
              </a:rPr>
              <a:t>мира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Arial Narrow" pitchFamily="34" charset="0"/>
            </a:endParaRPr>
          </a:p>
          <a:p>
            <a:r>
              <a:rPr lang="ru-RU" sz="2000" b="1" dirty="0" smtClean="0">
                <a:latin typeface="Arial Narrow" pitchFamily="34" charset="0"/>
              </a:rPr>
              <a:t>ОГРАНИЧИТЕЛИ</a:t>
            </a:r>
          </a:p>
          <a:p>
            <a:endParaRPr lang="ru-RU" sz="2000" b="1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плохая </a:t>
            </a:r>
            <a:r>
              <a:rPr lang="ru-RU" sz="2000" dirty="0" smtClean="0">
                <a:latin typeface="Arial Narrow" pitchFamily="34" charset="0"/>
              </a:rPr>
              <a:t>«видимость» российских школ на международном </a:t>
            </a:r>
            <a:r>
              <a:rPr lang="ru-RU" sz="2000" dirty="0" smtClean="0">
                <a:latin typeface="Arial Narrow" pitchFamily="34" charset="0"/>
              </a:rPr>
              <a:t>уровне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низкие входные </a:t>
            </a:r>
            <a:r>
              <a:rPr lang="ru-RU" sz="2000" dirty="0">
                <a:latin typeface="Arial Narrow" pitchFamily="34" charset="0"/>
              </a:rPr>
              <a:t>барьеры - </a:t>
            </a:r>
            <a:r>
              <a:rPr lang="en-US" sz="2000" dirty="0">
                <a:latin typeface="Arial Narrow" pitchFamily="34" charset="0"/>
              </a:rPr>
              <a:t>&gt;</a:t>
            </a:r>
            <a:r>
              <a:rPr lang="ru-RU" sz="2000" dirty="0">
                <a:latin typeface="Arial Narrow" pitchFamily="34" charset="0"/>
              </a:rPr>
              <a:t> контингент, часто не способный освоить основы компьютерной грамотности и работы с </a:t>
            </a:r>
            <a:r>
              <a:rPr lang="ru-RU" sz="2000" dirty="0" smtClean="0">
                <a:latin typeface="Arial Narrow" pitchFamily="34" charset="0"/>
              </a:rPr>
              <a:t>данными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Arial Narrow" pitchFamily="34" charset="0"/>
              </a:rPr>
              <a:t>большое </a:t>
            </a:r>
            <a:r>
              <a:rPr lang="ru-RU" sz="2000" dirty="0">
                <a:latin typeface="Arial Narrow" pitchFamily="34" charset="0"/>
              </a:rPr>
              <a:t>число мало отличающихся по содержанию программ, стереотипы родителей абитуриентов</a:t>
            </a:r>
            <a:endParaRPr lang="ru-RU" sz="2000" dirty="0" smtClean="0">
              <a:latin typeface="Arial Narrow" pitchFamily="34" charset="0"/>
            </a:endParaRPr>
          </a:p>
          <a:p>
            <a:endParaRPr lang="ru-RU" sz="2000" dirty="0">
              <a:latin typeface="Arial Narrow" pitchFamily="34" charset="0"/>
            </a:endParaRPr>
          </a:p>
          <a:p>
            <a:endParaRPr lang="ru-RU" sz="2000" dirty="0">
              <a:latin typeface="Arial Narrow" pitchFamily="34" charset="0"/>
            </a:endParaRPr>
          </a:p>
          <a:p>
            <a:endParaRPr lang="ru-RU" sz="2000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Скругленный прямоугольник 103"/>
          <p:cNvSpPr/>
          <p:nvPr/>
        </p:nvSpPr>
        <p:spPr bwMode="auto">
          <a:xfrm>
            <a:off x="1835696" y="764879"/>
            <a:ext cx="1730273" cy="59777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431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Требования работодателей</a:t>
            </a:r>
          </a:p>
        </p:txBody>
      </p:sp>
      <p:sp>
        <p:nvSpPr>
          <p:cNvPr id="51" name="Скругленный прямоугольник 50"/>
          <p:cNvSpPr/>
          <p:nvPr/>
        </p:nvSpPr>
        <p:spPr bwMode="auto">
          <a:xfrm>
            <a:off x="3709716" y="764704"/>
            <a:ext cx="3382564" cy="59777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dirty="0">
              <a:latin typeface="Arial Narrow" panose="020B060602020203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2002438" y="1141101"/>
            <a:ext cx="1469922" cy="432073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13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Райффайзен</a:t>
            </a:r>
            <a:r>
              <a:rPr lang="ru-RU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Arial Narrow" pitchFamily="34" charset="0"/>
              </a:rPr>
              <a:t>Банк</a:t>
            </a: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3820525" y="1141549"/>
            <a:ext cx="3161280" cy="432073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</a:rPr>
              <a:t>Сбербанк</a:t>
            </a:r>
          </a:p>
        </p:txBody>
      </p:sp>
      <p:sp>
        <p:nvSpPr>
          <p:cNvPr id="56" name="Скругленный прямоугольник 55"/>
          <p:cNvSpPr/>
          <p:nvPr/>
        </p:nvSpPr>
        <p:spPr bwMode="auto">
          <a:xfrm>
            <a:off x="107504" y="764879"/>
            <a:ext cx="1575377" cy="59776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00" dirty="0">
              <a:latin typeface="Arial Narrow" panose="020B060602020203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 bwMode="auto">
          <a:xfrm>
            <a:off x="202691" y="1124744"/>
            <a:ext cx="1382374" cy="432073"/>
          </a:xfrm>
          <a:prstGeom prst="round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Yandex</a:t>
            </a:r>
            <a:endParaRPr lang="ru-RU" sz="1300" dirty="0">
              <a:solidFill>
                <a:schemeClr val="tx1"/>
              </a:solidFill>
              <a:latin typeface="Arial Narrow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202691" y="2060848"/>
            <a:ext cx="1391142" cy="1692771"/>
            <a:chOff x="1061564" y="1628774"/>
            <a:chExt cx="1476673" cy="1692771"/>
          </a:xfrm>
        </p:grpSpPr>
        <p:sp>
          <p:nvSpPr>
            <p:cNvPr id="60" name="TextBox 59"/>
            <p:cNvSpPr txBox="1"/>
            <p:nvPr/>
          </p:nvSpPr>
          <p:spPr>
            <a:xfrm>
              <a:off x="1061564" y="1628774"/>
              <a:ext cx="1476673" cy="1692771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Маркетинговый аналитик, </a:t>
              </a:r>
              <a:r>
                <a:rPr lang="ru-RU" sz="13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Руководитель </a:t>
              </a:r>
              <a:r>
                <a:rPr lang="ru-RU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команды </a:t>
              </a:r>
              <a:r>
                <a:rPr lang="ru-RU" sz="13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поддержки</a:t>
              </a:r>
            </a:p>
            <a:p>
              <a:pPr algn="ctr"/>
              <a:endParaRPr lang="ru-RU" sz="13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50800" y="2754388"/>
              <a:ext cx="1316897" cy="492443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300" dirty="0">
                  <a:latin typeface="Arial Narrow" panose="020B0606020202030204" pitchFamily="34" charset="0"/>
                </a:rPr>
                <a:t>А/В тесты, </a:t>
              </a:r>
              <a:r>
                <a:rPr lang="en-US" sz="1300" dirty="0">
                  <a:latin typeface="Arial Narrow" panose="020B0606020202030204" pitchFamily="34" charset="0"/>
                </a:rPr>
                <a:t>SQL, SMM</a:t>
              </a:r>
              <a:endParaRPr lang="ru-RU" sz="1300" dirty="0">
                <a:latin typeface="Arial Narrow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1924238" y="2050155"/>
            <a:ext cx="1548122" cy="1692771"/>
            <a:chOff x="1061564" y="1628774"/>
            <a:chExt cx="1476673" cy="1692771"/>
          </a:xfrm>
        </p:grpSpPr>
        <p:sp>
          <p:nvSpPr>
            <p:cNvPr id="63" name="TextBox 62"/>
            <p:cNvSpPr txBox="1"/>
            <p:nvPr/>
          </p:nvSpPr>
          <p:spPr>
            <a:xfrm>
              <a:off x="1061564" y="1628774"/>
              <a:ext cx="1476673" cy="1692771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Аналитик управления риск-менеджмента, </a:t>
              </a:r>
              <a:r>
                <a:rPr lang="ru-RU" sz="13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аналитик</a:t>
              </a:r>
              <a:endParaRPr lang="en-US" sz="13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141451" y="2565027"/>
              <a:ext cx="1316897" cy="692497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300" dirty="0">
                  <a:latin typeface="Arial Narrow" panose="020B0606020202030204" pitchFamily="34" charset="0"/>
                </a:rPr>
                <a:t>Большие данные, </a:t>
              </a:r>
              <a:r>
                <a:rPr lang="en-US" sz="1300" dirty="0">
                  <a:latin typeface="Arial Narrow" panose="020B0606020202030204" pitchFamily="34" charset="0"/>
                </a:rPr>
                <a:t>SQL, Web-Service </a:t>
              </a:r>
              <a:r>
                <a:rPr lang="ru-RU" sz="1300" dirty="0">
                  <a:latin typeface="Arial Narrow" panose="020B0606020202030204" pitchFamily="34" charset="0"/>
                </a:rPr>
                <a:t>или </a:t>
              </a:r>
              <a:r>
                <a:rPr lang="en-US" sz="1300" dirty="0">
                  <a:latin typeface="Arial Narrow" panose="020B0606020202030204" pitchFamily="34" charset="0"/>
                </a:rPr>
                <a:t>API, </a:t>
              </a:r>
              <a:r>
                <a:rPr lang="en-US" sz="1300" dirty="0" smtClean="0">
                  <a:latin typeface="Arial Narrow" panose="020B0606020202030204" pitchFamily="34" charset="0"/>
                </a:rPr>
                <a:t>UML</a:t>
              </a:r>
              <a:endParaRPr lang="ru-RU" sz="1300" dirty="0" smtClean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1924239" y="4293096"/>
            <a:ext cx="1548121" cy="1092607"/>
            <a:chOff x="1061564" y="1628774"/>
            <a:chExt cx="1476673" cy="1092607"/>
          </a:xfrm>
        </p:grpSpPr>
        <p:sp>
          <p:nvSpPr>
            <p:cNvPr id="66" name="TextBox 65"/>
            <p:cNvSpPr txBox="1"/>
            <p:nvPr/>
          </p:nvSpPr>
          <p:spPr>
            <a:xfrm>
              <a:off x="1061564" y="1628774"/>
              <a:ext cx="1476673" cy="1092607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Маркетолог</a:t>
              </a: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141451" y="1952417"/>
              <a:ext cx="1316897" cy="692497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300" dirty="0">
                  <a:latin typeface="Arial Narrow" panose="020B0606020202030204" pitchFamily="34" charset="0"/>
                </a:rPr>
                <a:t>SMM, </a:t>
              </a:r>
              <a:endParaRPr lang="en-US" sz="1300" dirty="0" smtClean="0">
                <a:latin typeface="Arial Narrow" panose="020B0606020202030204" pitchFamily="34" charset="0"/>
              </a:endParaRPr>
            </a:p>
            <a:p>
              <a:pPr algn="ctr">
                <a:defRPr/>
              </a:pPr>
              <a:r>
                <a:rPr lang="ru-RU" sz="1300" dirty="0" smtClean="0">
                  <a:latin typeface="Arial Narrow" panose="020B0606020202030204" pitchFamily="34" charset="0"/>
                </a:rPr>
                <a:t>Яндекс </a:t>
              </a:r>
              <a:r>
                <a:rPr lang="ru-RU" sz="1300" dirty="0" err="1">
                  <a:latin typeface="Arial Narrow" panose="020B0606020202030204" pitchFamily="34" charset="0"/>
                </a:rPr>
                <a:t>Директ</a:t>
              </a:r>
              <a:r>
                <a:rPr lang="ru-RU" sz="1300" dirty="0">
                  <a:latin typeface="Arial Narrow" panose="020B0606020202030204" pitchFamily="34" charset="0"/>
                </a:rPr>
                <a:t>, </a:t>
              </a:r>
              <a:endParaRPr lang="en-US" sz="1300" dirty="0" smtClean="0">
                <a:latin typeface="Arial Narrow" panose="020B0606020202030204" pitchFamily="34" charset="0"/>
              </a:endParaRPr>
            </a:p>
            <a:p>
              <a:pPr algn="ctr">
                <a:defRPr/>
              </a:pPr>
              <a:r>
                <a:rPr lang="en-US" sz="1300" dirty="0" smtClean="0">
                  <a:latin typeface="Arial Narrow" panose="020B0606020202030204" pitchFamily="34" charset="0"/>
                </a:rPr>
                <a:t>Google Ads</a:t>
              </a: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5469804" y="1701924"/>
            <a:ext cx="1512000" cy="2015936"/>
            <a:chOff x="1061564" y="1628774"/>
            <a:chExt cx="1476673" cy="2015936"/>
          </a:xfrm>
        </p:grpSpPr>
        <p:sp>
          <p:nvSpPr>
            <p:cNvPr id="69" name="TextBox 68"/>
            <p:cNvSpPr txBox="1"/>
            <p:nvPr/>
          </p:nvSpPr>
          <p:spPr>
            <a:xfrm>
              <a:off x="1061564" y="1628774"/>
              <a:ext cx="1476673" cy="201593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50" dirty="0" smtClean="0">
                  <a:latin typeface="Arial Narrow" panose="020B0606020202030204" pitchFamily="34" charset="0"/>
                </a:rPr>
                <a:t>Региональный </a:t>
              </a:r>
              <a:r>
                <a:rPr lang="ru-RU" sz="1250" dirty="0">
                  <a:latin typeface="Arial Narrow" panose="020B0606020202030204" pitchFamily="34" charset="0"/>
                </a:rPr>
                <a:t>менеджер по </a:t>
              </a:r>
              <a:r>
                <a:rPr lang="ru-RU" sz="1250" dirty="0" smtClean="0">
                  <a:latin typeface="Arial Narrow" panose="020B0606020202030204" pitchFamily="34" charset="0"/>
                </a:rPr>
                <a:t>аналитике</a:t>
              </a:r>
            </a:p>
            <a:p>
              <a:pPr algn="ctr"/>
              <a:endParaRPr lang="ru-RU" sz="1250" dirty="0">
                <a:latin typeface="Arial Narrow" panose="020B0606020202030204" pitchFamily="34" charset="0"/>
              </a:endParaRPr>
            </a:p>
            <a:p>
              <a:pPr algn="ctr"/>
              <a:endParaRPr lang="en-US" sz="1250" dirty="0" smtClean="0">
                <a:latin typeface="Arial Narrow" panose="020B060602020203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45397" y="2300495"/>
              <a:ext cx="1316897" cy="1292662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250" dirty="0">
                  <a:latin typeface="Arial Narrow" panose="020B0606020202030204" pitchFamily="34" charset="0"/>
                </a:rPr>
                <a:t>АС УВХД/АС POP, SAP, SQL, </a:t>
              </a:r>
              <a:r>
                <a:rPr lang="ru-RU" sz="1250" dirty="0" smtClean="0">
                  <a:latin typeface="Arial Narrow" panose="020B0606020202030204" pitchFamily="34" charset="0"/>
                </a:rPr>
                <a:t>финансовый/</a:t>
              </a:r>
            </a:p>
            <a:p>
              <a:pPr algn="ctr">
                <a:defRPr/>
              </a:pPr>
              <a:r>
                <a:rPr lang="ru-RU" sz="1250" dirty="0" smtClean="0">
                  <a:latin typeface="Arial Narrow" panose="020B0606020202030204" pitchFamily="34" charset="0"/>
                </a:rPr>
                <a:t>математический </a:t>
              </a:r>
              <a:r>
                <a:rPr lang="ru-RU" sz="1250" dirty="0">
                  <a:latin typeface="Arial Narrow" panose="020B0606020202030204" pitchFamily="34" charset="0"/>
                </a:rPr>
                <a:t>анализ, </a:t>
              </a:r>
              <a:r>
                <a:rPr lang="ru-RU" sz="1250" dirty="0" smtClean="0">
                  <a:latin typeface="Arial Narrow" panose="020B0606020202030204" pitchFamily="34" charset="0"/>
                </a:rPr>
                <a:t>моделирование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3820525" y="5317420"/>
            <a:ext cx="1494715" cy="1092607"/>
            <a:chOff x="1061564" y="1628774"/>
            <a:chExt cx="1476673" cy="1092607"/>
          </a:xfrm>
        </p:grpSpPr>
        <p:sp>
          <p:nvSpPr>
            <p:cNvPr id="72" name="TextBox 71"/>
            <p:cNvSpPr txBox="1"/>
            <p:nvPr/>
          </p:nvSpPr>
          <p:spPr>
            <a:xfrm>
              <a:off x="1061564" y="1628774"/>
              <a:ext cx="1476673" cy="1092607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50" dirty="0">
                  <a:latin typeface="Arial Narrow" panose="020B0606020202030204" pitchFamily="34" charset="0"/>
                </a:rPr>
                <a:t>Специалист по PR и маркетингу</a:t>
              </a:r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149756" y="2146913"/>
              <a:ext cx="1316897" cy="492443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250" dirty="0" smtClean="0">
                  <a:latin typeface="Arial Narrow" panose="020B0606020202030204" pitchFamily="34" charset="0"/>
                </a:rPr>
                <a:t>Digital-</a:t>
              </a:r>
              <a:r>
                <a:rPr lang="ru-RU" sz="1250" dirty="0">
                  <a:latin typeface="Arial Narrow" panose="020B0606020202030204" pitchFamily="34" charset="0"/>
                </a:rPr>
                <a:t>СМИ, </a:t>
              </a:r>
              <a:r>
                <a:rPr lang="en-US" sz="1250" dirty="0">
                  <a:latin typeface="Arial Narrow" panose="020B0606020202030204" pitchFamily="34" charset="0"/>
                </a:rPr>
                <a:t>digital-</a:t>
              </a:r>
              <a:r>
                <a:rPr lang="ru-RU" sz="1250" dirty="0">
                  <a:latin typeface="Arial Narrow" panose="020B0606020202030204" pitchFamily="34" charset="0"/>
                </a:rPr>
                <a:t>маркетинг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5469805" y="5085184"/>
            <a:ext cx="1512000" cy="1246495"/>
            <a:chOff x="1061564" y="1628774"/>
            <a:chExt cx="1476673" cy="1431451"/>
          </a:xfrm>
        </p:grpSpPr>
        <p:sp>
          <p:nvSpPr>
            <p:cNvPr id="75" name="TextBox 74"/>
            <p:cNvSpPr txBox="1"/>
            <p:nvPr/>
          </p:nvSpPr>
          <p:spPr>
            <a:xfrm>
              <a:off x="1061564" y="1628774"/>
              <a:ext cx="1476673" cy="1431451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50" dirty="0">
                  <a:latin typeface="Arial Narrow" panose="020B0606020202030204" pitchFamily="34" charset="0"/>
                </a:rPr>
                <a:t>Начальник отдела дистанционного сбора просроченной </a:t>
              </a:r>
              <a:r>
                <a:rPr lang="ru-RU" sz="1250" dirty="0" smtClean="0">
                  <a:latin typeface="Arial Narrow" panose="020B0606020202030204" pitchFamily="34" charset="0"/>
                </a:rPr>
                <a:t>задолженности</a:t>
              </a:r>
            </a:p>
            <a:p>
              <a:pPr algn="ctr"/>
              <a:endParaRPr lang="ru-RU" sz="1250" dirty="0" smtClean="0">
                <a:latin typeface="Arial Narrow" panose="020B060602020203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149463" y="2629340"/>
              <a:ext cx="1316897" cy="335773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250" dirty="0">
                  <a:latin typeface="Arial Narrow" panose="020B0606020202030204" pitchFamily="34" charset="0"/>
                </a:rPr>
                <a:t>Big data analysis</a:t>
              </a:r>
              <a:endParaRPr lang="ru-RU" sz="1250" dirty="0">
                <a:latin typeface="Arial Narrow" pitchFamily="34" charset="0"/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3818615" y="3598665"/>
            <a:ext cx="1496625" cy="1631216"/>
            <a:chOff x="1061564" y="1628774"/>
            <a:chExt cx="1476673" cy="1587886"/>
          </a:xfrm>
        </p:grpSpPr>
        <p:sp>
          <p:nvSpPr>
            <p:cNvPr id="78" name="TextBox 77"/>
            <p:cNvSpPr txBox="1"/>
            <p:nvPr/>
          </p:nvSpPr>
          <p:spPr>
            <a:xfrm>
              <a:off x="1061564" y="1628774"/>
              <a:ext cx="1476673" cy="158788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50" dirty="0">
                  <a:latin typeface="Arial Narrow" panose="020B0606020202030204" pitchFamily="34" charset="0"/>
                </a:rPr>
                <a:t>Д</a:t>
              </a:r>
              <a:r>
                <a:rPr lang="ru-RU" sz="1250" dirty="0" smtClean="0">
                  <a:latin typeface="Arial Narrow" panose="020B0606020202030204" pitchFamily="34" charset="0"/>
                </a:rPr>
                <a:t>иректор </a:t>
              </a:r>
              <a:r>
                <a:rPr lang="ru-RU" sz="1250" dirty="0">
                  <a:latin typeface="Arial Narrow" panose="020B0606020202030204" pitchFamily="34" charset="0"/>
                </a:rPr>
                <a:t>по продуктам (лаборатория </a:t>
              </a:r>
              <a:r>
                <a:rPr lang="en-US" sz="1250" dirty="0" err="1">
                  <a:latin typeface="Arial Narrow" panose="020B0606020202030204" pitchFamily="34" charset="0"/>
                </a:rPr>
                <a:t>Blockchain</a:t>
              </a:r>
              <a:r>
                <a:rPr lang="ru-RU" sz="1250" dirty="0" smtClean="0">
                  <a:latin typeface="Arial Narrow" panose="020B0606020202030204" pitchFamily="34" charset="0"/>
                </a:rPr>
                <a:t>)</a:t>
              </a: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146471" y="2493407"/>
              <a:ext cx="1316897" cy="651632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250" dirty="0" err="1" smtClean="0">
                  <a:latin typeface="Arial Narrow" panose="020B0606020202030204" pitchFamily="34" charset="0"/>
                </a:rPr>
                <a:t>Blockchain</a:t>
              </a:r>
              <a:r>
                <a:rPr lang="ru-RU" sz="1250" dirty="0" smtClean="0">
                  <a:latin typeface="Arial Narrow" panose="020B0606020202030204" pitchFamily="34" charset="0"/>
                </a:rPr>
                <a:t>, ИТ-ресурсы</a:t>
              </a:r>
              <a:r>
                <a:rPr lang="ru-RU" sz="1250" dirty="0">
                  <a:latin typeface="Arial Narrow" panose="020B0606020202030204" pitchFamily="34" charset="0"/>
                </a:rPr>
                <a:t>, английский </a:t>
              </a:r>
              <a:r>
                <a:rPr lang="ru-RU" sz="1250" dirty="0" smtClean="0">
                  <a:latin typeface="Arial Narrow" panose="020B0606020202030204" pitchFamily="34" charset="0"/>
                </a:rPr>
                <a:t>язык</a:t>
              </a:r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5469804" y="3785135"/>
            <a:ext cx="1512000" cy="1246495"/>
            <a:chOff x="1061564" y="1628774"/>
            <a:chExt cx="1476673" cy="1246495"/>
          </a:xfrm>
        </p:grpSpPr>
        <p:sp>
          <p:nvSpPr>
            <p:cNvPr id="81" name="TextBox 80"/>
            <p:cNvSpPr txBox="1"/>
            <p:nvPr/>
          </p:nvSpPr>
          <p:spPr>
            <a:xfrm>
              <a:off x="1061564" y="1628774"/>
              <a:ext cx="1476673" cy="1246495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50" dirty="0" smtClean="0">
                  <a:latin typeface="Arial Narrow" panose="020B0606020202030204" pitchFamily="34" charset="0"/>
                </a:rPr>
                <a:t>Руководитель </a:t>
              </a:r>
              <a:r>
                <a:rPr lang="ru-RU" sz="1250" dirty="0">
                  <a:latin typeface="Arial Narrow" panose="020B0606020202030204" pitchFamily="34" charset="0"/>
                </a:rPr>
                <a:t>отдела подбора и адаптации </a:t>
              </a:r>
              <a:r>
                <a:rPr lang="ru-RU" sz="1250" dirty="0" smtClean="0">
                  <a:latin typeface="Arial Narrow" panose="020B0606020202030204" pitchFamily="34" charset="0"/>
                </a:rPr>
                <a:t>персонала</a:t>
              </a: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145436" y="2294542"/>
              <a:ext cx="1316897" cy="477054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250" dirty="0" err="1" smtClean="0">
                  <a:latin typeface="Arial Narrow" panose="020B0606020202030204" pitchFamily="34" charset="0"/>
                </a:rPr>
                <a:t>Рекрутинг</a:t>
              </a:r>
              <a:r>
                <a:rPr lang="ru-RU" sz="1250" dirty="0">
                  <a:latin typeface="Arial Narrow" panose="020B0606020202030204" pitchFamily="34" charset="0"/>
                </a:rPr>
                <a:t>, </a:t>
              </a:r>
              <a:r>
                <a:rPr lang="en-US" sz="1250" dirty="0">
                  <a:latin typeface="Arial Narrow" panose="020B0606020202030204" pitchFamily="34" charset="0"/>
                </a:rPr>
                <a:t>digital-</a:t>
              </a:r>
              <a:r>
                <a:rPr lang="ru-RU" sz="1250" dirty="0" smtClean="0">
                  <a:latin typeface="Arial Narrow" panose="020B0606020202030204" pitchFamily="34" charset="0"/>
                </a:rPr>
                <a:t>инструменты</a:t>
              </a:r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3817468" y="1701924"/>
            <a:ext cx="1477038" cy="1823576"/>
            <a:chOff x="1061564" y="1628774"/>
            <a:chExt cx="1476673" cy="1823576"/>
          </a:xfrm>
        </p:grpSpPr>
        <p:sp>
          <p:nvSpPr>
            <p:cNvPr id="84" name="TextBox 83"/>
            <p:cNvSpPr txBox="1"/>
            <p:nvPr/>
          </p:nvSpPr>
          <p:spPr>
            <a:xfrm>
              <a:off x="1061564" y="1628774"/>
              <a:ext cx="1476673" cy="182357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50" dirty="0">
                  <a:latin typeface="Arial Narrow" panose="020B0606020202030204" pitchFamily="34" charset="0"/>
                </a:rPr>
                <a:t>Руководитель направления (управление структуры продуктов банковской книги</a:t>
              </a:r>
              <a:r>
                <a:rPr lang="ru-RU" sz="1250" dirty="0" smtClean="0">
                  <a:latin typeface="Arial Narrow" panose="020B0606020202030204" pitchFamily="34" charset="0"/>
                </a:rPr>
                <a:t>)</a:t>
              </a: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5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141451" y="2699283"/>
              <a:ext cx="1316897" cy="669414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250" dirty="0">
                  <a:latin typeface="Arial Narrow" panose="020B0606020202030204" pitchFamily="34" charset="0"/>
                </a:rPr>
                <a:t>Excel, Power Point, SQL, Python, </a:t>
              </a:r>
              <a:r>
                <a:rPr lang="en-US" sz="1250" dirty="0" smtClean="0">
                  <a:latin typeface="Arial Narrow" panose="020B0606020202030204" pitchFamily="34" charset="0"/>
                </a:rPr>
                <a:t>R, </a:t>
              </a:r>
              <a:r>
                <a:rPr lang="ru-RU" sz="1250" dirty="0">
                  <a:latin typeface="Arial Narrow" panose="020B0606020202030204" pitchFamily="34" charset="0"/>
                </a:rPr>
                <a:t>английский </a:t>
              </a:r>
              <a:r>
                <a:rPr lang="ru-RU" sz="1250" dirty="0" smtClean="0">
                  <a:latin typeface="Arial Narrow" panose="020B0606020202030204" pitchFamily="34" charset="0"/>
                </a:rPr>
                <a:t>язык</a:t>
              </a:r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7272213" y="764704"/>
            <a:ext cx="1692275" cy="5977780"/>
            <a:chOff x="6984181" y="763588"/>
            <a:chExt cx="1692275" cy="5834062"/>
          </a:xfrm>
        </p:grpSpPr>
        <p:sp>
          <p:nvSpPr>
            <p:cNvPr id="98" name="Скругленный прямоугольник 97"/>
            <p:cNvSpPr/>
            <p:nvPr/>
          </p:nvSpPr>
          <p:spPr bwMode="auto">
            <a:xfrm>
              <a:off x="6984181" y="763588"/>
              <a:ext cx="1692275" cy="583406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00" dirty="0">
                <a:latin typeface="Arial Narrow" panose="020B0606020202030204" pitchFamily="34" charset="0"/>
              </a:endParaRPr>
            </a:p>
          </p:txBody>
        </p:sp>
        <p:sp>
          <p:nvSpPr>
            <p:cNvPr id="88" name="Скругленный прямоугольник 87"/>
            <p:cNvSpPr/>
            <p:nvPr/>
          </p:nvSpPr>
          <p:spPr bwMode="auto">
            <a:xfrm>
              <a:off x="7084041" y="1125742"/>
              <a:ext cx="1457790" cy="432074"/>
            </a:xfrm>
            <a:prstGeom prst="round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1300" dirty="0" smtClean="0">
                  <a:solidFill>
                    <a:schemeClr val="tx1"/>
                  </a:solidFill>
                  <a:latin typeface="Arial Narrow" pitchFamily="34" charset="0"/>
                </a:rPr>
                <a:t>X5 </a:t>
              </a:r>
              <a:r>
                <a:rPr lang="en-US" sz="1300" dirty="0">
                  <a:solidFill>
                    <a:schemeClr val="tx1"/>
                  </a:solidFill>
                  <a:latin typeface="Arial Narrow" pitchFamily="34" charset="0"/>
                </a:rPr>
                <a:t>Retail </a:t>
              </a:r>
              <a:endParaRPr lang="ru-RU" sz="13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grpSp>
          <p:nvGrpSpPr>
            <p:cNvPr id="89" name="Группа 88"/>
            <p:cNvGrpSpPr/>
            <p:nvPr/>
          </p:nvGrpSpPr>
          <p:grpSpPr>
            <a:xfrm>
              <a:off x="7093585" y="3217885"/>
              <a:ext cx="1457790" cy="1847319"/>
              <a:chOff x="1063168" y="1366868"/>
              <a:chExt cx="1457790" cy="1847319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1063168" y="1366868"/>
                <a:ext cx="1457790" cy="184731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  <a:alpha val="7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3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Старший менеджер по коммерческому развитию продуктов больших </a:t>
                </a:r>
                <a:r>
                  <a:rPr lang="ru-RU" sz="1300" dirty="0" smtClean="0">
                    <a:latin typeface="Arial Narrow" panose="020B0606020202030204" pitchFamily="34" charset="0"/>
                    <a:cs typeface="Arial" panose="020B0604020202020204" pitchFamily="34" charset="0"/>
                  </a:rPr>
                  <a:t>данных</a:t>
                </a:r>
              </a:p>
              <a:p>
                <a:pPr algn="ctr"/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 smtClean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141452" y="2236449"/>
                <a:ext cx="1316897" cy="87109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  <a:alpha val="7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ru-RU" sz="1300" dirty="0">
                    <a:latin typeface="Arial Narrow" panose="020B0606020202030204" pitchFamily="34" charset="0"/>
                  </a:rPr>
                  <a:t>Машинное обучение, искусственный интеллект </a:t>
                </a:r>
              </a:p>
            </p:txBody>
          </p:sp>
        </p:grpSp>
        <p:grpSp>
          <p:nvGrpSpPr>
            <p:cNvPr id="90" name="Группа 89"/>
            <p:cNvGrpSpPr/>
            <p:nvPr/>
          </p:nvGrpSpPr>
          <p:grpSpPr>
            <a:xfrm>
              <a:off x="7084040" y="5194423"/>
              <a:ext cx="1457790" cy="1261583"/>
              <a:chOff x="911200" y="4650016"/>
              <a:chExt cx="1457790" cy="1261583"/>
            </a:xfrm>
          </p:grpSpPr>
          <p:sp>
            <p:nvSpPr>
              <p:cNvPr id="94" name="TextBox 93"/>
              <p:cNvSpPr txBox="1"/>
              <p:nvPr/>
            </p:nvSpPr>
            <p:spPr>
              <a:xfrm>
                <a:off x="911200" y="4650016"/>
                <a:ext cx="1457790" cy="126158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  <a:alpha val="7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300" dirty="0">
                    <a:latin typeface="Arial Narrow" panose="020B0606020202030204" pitchFamily="34" charset="0"/>
                  </a:rPr>
                  <a:t>Руководитель группы администрирования </a:t>
                </a:r>
                <a:r>
                  <a:rPr lang="ru-RU" sz="1300" dirty="0" smtClean="0">
                    <a:latin typeface="Arial Narrow" panose="020B0606020202030204" pitchFamily="34" charset="0"/>
                  </a:rPr>
                  <a:t>проектов</a:t>
                </a:r>
              </a:p>
              <a:p>
                <a:pPr algn="ctr"/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993676" y="5555964"/>
                <a:ext cx="1316897" cy="28535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  <a:alpha val="7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ru-RU" sz="1300" dirty="0">
                    <a:latin typeface="Arial Narrow" panose="020B0606020202030204" pitchFamily="34" charset="0"/>
                  </a:rPr>
                  <a:t>Большие данные</a:t>
                </a:r>
              </a:p>
            </p:txBody>
          </p:sp>
        </p:grpSp>
        <p:grpSp>
          <p:nvGrpSpPr>
            <p:cNvPr id="91" name="Группа 90"/>
            <p:cNvGrpSpPr/>
            <p:nvPr/>
          </p:nvGrpSpPr>
          <p:grpSpPr>
            <a:xfrm>
              <a:off x="7084040" y="1678275"/>
              <a:ext cx="1447668" cy="1456828"/>
              <a:chOff x="868643" y="1396453"/>
              <a:chExt cx="1804582" cy="1456828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868643" y="1396453"/>
                <a:ext cx="1804582" cy="145682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  <a:alpha val="7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300" dirty="0" smtClean="0">
                    <a:latin typeface="Arial Narrow" panose="020B0606020202030204" pitchFamily="34" charset="0"/>
                  </a:rPr>
                  <a:t>Логист</a:t>
                </a:r>
                <a:r>
                  <a:rPr lang="ru-RU" sz="1300" dirty="0">
                    <a:latin typeface="Arial Narrow" panose="020B0606020202030204" pitchFamily="34" charset="0"/>
                  </a:rPr>
                  <a:t>, специалист по логистике, руководитель БДД</a:t>
                </a:r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 smtClean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 smtClean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ru-RU" sz="130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968906" y="2128636"/>
                <a:ext cx="1604055" cy="67584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  <a:alpha val="75000"/>
                </a:schemeClr>
              </a:solidFill>
              <a:ln w="6350">
                <a:solidFill>
                  <a:schemeClr val="tx1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ru-RU" sz="1300" dirty="0">
                    <a:latin typeface="Arial Narrow" panose="020B0606020202030204" pitchFamily="34" charset="0"/>
                  </a:rPr>
                  <a:t>SAP, TMS, ИТ-системы, </a:t>
                </a:r>
                <a:r>
                  <a:rPr lang="ru-RU" sz="1300" dirty="0" smtClean="0">
                    <a:latin typeface="Arial Narrow" panose="020B0606020202030204" pitchFamily="34" charset="0"/>
                  </a:rPr>
                  <a:t>ИТ-процессы</a:t>
                </a:r>
                <a:r>
                  <a:rPr lang="ru-RU" sz="1300" dirty="0">
                    <a:latin typeface="Arial Narrow" panose="020B0606020202030204" pitchFamily="34" charset="0"/>
                  </a:rPr>
                  <a:t>, MS</a:t>
                </a:r>
                <a:endParaRPr lang="en-US" sz="1300" dirty="0" smtClean="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100" name="Группа 99"/>
          <p:cNvGrpSpPr/>
          <p:nvPr/>
        </p:nvGrpSpPr>
        <p:grpSpPr>
          <a:xfrm>
            <a:off x="188281" y="4065065"/>
            <a:ext cx="1396784" cy="1492716"/>
            <a:chOff x="1061564" y="1628774"/>
            <a:chExt cx="1476673" cy="1492716"/>
          </a:xfrm>
        </p:grpSpPr>
        <p:sp>
          <p:nvSpPr>
            <p:cNvPr id="101" name="TextBox 100"/>
            <p:cNvSpPr txBox="1"/>
            <p:nvPr/>
          </p:nvSpPr>
          <p:spPr>
            <a:xfrm>
              <a:off x="1061564" y="1628774"/>
              <a:ext cx="1476673" cy="149271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Руководитель складской логистики</a:t>
              </a:r>
            </a:p>
            <a:p>
              <a:pPr algn="ctr"/>
              <a:endParaRPr lang="ru-RU" sz="13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300" dirty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141451" y="2360861"/>
              <a:ext cx="1316897" cy="692497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75000"/>
              </a:schemeClr>
            </a:solidFill>
            <a:ln w="6350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1300" dirty="0">
                  <a:latin typeface="Arial Narrow" panose="020B0606020202030204" pitchFamily="34" charset="0"/>
                </a:rPr>
                <a:t>WMS-</a:t>
              </a:r>
              <a:r>
                <a:rPr lang="ru-RU" sz="1300" dirty="0">
                  <a:latin typeface="Arial Narrow" panose="020B0606020202030204" pitchFamily="34" charset="0"/>
                </a:rPr>
                <a:t>системы с адресным хранением</a:t>
              </a:r>
            </a:p>
          </p:txBody>
        </p:sp>
      </p:grpSp>
      <p:sp>
        <p:nvSpPr>
          <p:cNvPr id="106" name="Скругленный прямоугольник 105"/>
          <p:cNvSpPr/>
          <p:nvPr/>
        </p:nvSpPr>
        <p:spPr bwMode="auto">
          <a:xfrm>
            <a:off x="395535" y="502580"/>
            <a:ext cx="1008113" cy="4320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en-US" sz="1300" b="1" dirty="0" smtClean="0">
                <a:solidFill>
                  <a:schemeClr val="tx1"/>
                </a:solidFill>
                <a:latin typeface="Arial Narrow" pitchFamily="34" charset="0"/>
              </a:rPr>
              <a:t>IT</a:t>
            </a:r>
            <a:endParaRPr lang="ru-RU" sz="13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 bwMode="auto">
          <a:xfrm>
            <a:off x="2194240" y="503783"/>
            <a:ext cx="4321976" cy="4320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 Narrow" pitchFamily="34" charset="0"/>
              </a:rPr>
              <a:t>Банковская сфера</a:t>
            </a:r>
            <a:endParaRPr lang="ru-RU" sz="1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 bwMode="auto">
          <a:xfrm>
            <a:off x="7614293" y="503783"/>
            <a:ext cx="1008113" cy="4320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 Narrow" pitchFamily="34" charset="0"/>
              </a:rPr>
              <a:t>Розничная торговля</a:t>
            </a:r>
            <a:endParaRPr lang="ru-RU" sz="13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76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431800"/>
          </a:xfrm>
        </p:spPr>
        <p:txBody>
          <a:bodyPr>
            <a:noAutofit/>
          </a:bodyPr>
          <a:lstStyle/>
          <a:p>
            <a:pPr algn="l"/>
            <a:r>
              <a:rPr lang="ru-RU" altLang="ru-RU" sz="23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Спрос на навыки в глобальных компаниях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528138"/>
              </p:ext>
            </p:extLst>
          </p:nvPr>
        </p:nvGraphicFramePr>
        <p:xfrm>
          <a:off x="215008" y="620688"/>
          <a:ext cx="89289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544032"/>
              </p:ext>
            </p:extLst>
          </p:nvPr>
        </p:nvGraphicFramePr>
        <p:xfrm>
          <a:off x="5004048" y="6046470"/>
          <a:ext cx="367240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282">
                  <a:extLst>
                    <a:ext uri="{9D8B030D-6E8A-4147-A177-3AD203B41FA5}">
                      <a16:colId xmlns:a16="http://schemas.microsoft.com/office/drawing/2014/main" val="556113392"/>
                    </a:ext>
                  </a:extLst>
                </a:gridCol>
                <a:gridCol w="3271126">
                  <a:extLst>
                    <a:ext uri="{9D8B030D-6E8A-4147-A177-3AD203B41FA5}">
                      <a16:colId xmlns:a16="http://schemas.microsoft.com/office/drawing/2014/main" val="97262551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endParaRPr lang="ru-RU" sz="1400" b="0" i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Hard skills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183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endParaRPr lang="ru-RU" sz="1400" b="0" i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Soft skills</a:t>
                      </a:r>
                      <a:endParaRPr lang="ru-RU" sz="1600" b="0" i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38944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6271009"/>
            <a:ext cx="4036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</a:t>
            </a:r>
            <a:r>
              <a:rPr lang="en-US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IBM Institute for Business Value – </a:t>
            </a:r>
            <a:endParaRPr lang="ru-RU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n-US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Facing the storm. Navigating the global skills crisis», 2016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15518"/>
            <a:ext cx="8216477" cy="4223443"/>
          </a:xfrm>
          <a:prstGeom prst="rect">
            <a:avLst/>
          </a:prstGeom>
        </p:spPr>
      </p:pic>
      <p:pic>
        <p:nvPicPr>
          <p:cNvPr id="4" name="Picture 3" descr="C:\Documents and Settings\zayakin\Мои документы\логотипы\AC_Expe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1042361"/>
            <a:ext cx="1409431" cy="4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525034"/>
            <a:ext cx="63001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539553" y="1042361"/>
            <a:ext cx="6583017" cy="419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lvl="0" algn="r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kern="1200" spc="-38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pPr algn="l">
              <a:buFontTx/>
            </a:pPr>
            <a:r>
              <a:rPr lang="ru-RU" sz="2200" dirty="0">
                <a:solidFill>
                  <a:schemeClr val="tx1"/>
                </a:solidFill>
              </a:rPr>
              <a:t>Локация стартапов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652" y="5648037"/>
            <a:ext cx="6056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5</a:t>
            </a:r>
            <a:r>
              <a:rPr lang="en-US" sz="1100" dirty="0"/>
              <a:t>0</a:t>
            </a:r>
            <a:r>
              <a:rPr lang="ru-RU" sz="1100" dirty="0"/>
              <a:t>% всех стартапов имеют головной офис не в России, 12% неопределенная локация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5731267" y="2492897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Россия(217)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5013177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Австралия (1)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3419153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</a:rPr>
              <a:t>США (175)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2769895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Канада (4)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4540903"/>
            <a:ext cx="1008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Бразилия (1)</a:t>
            </a:r>
            <a:endParaRPr lang="ru-RU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5407231" y="378904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Индия (2)</a:t>
            </a:r>
            <a:endParaRPr lang="ru-R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055304" y="3989096"/>
            <a:ext cx="11592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Таиланд (1)</a:t>
            </a:r>
            <a:endParaRPr lang="ru-R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61724" y="4319696"/>
            <a:ext cx="1541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Малайзия (1)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43744" y="2237366"/>
            <a:ext cx="1244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Норвегия (1)</a:t>
            </a:r>
            <a:endParaRPr lang="ru-RU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514153" y="2483587"/>
            <a:ext cx="942964" cy="2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Швеция (2)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4108239" y="2221042"/>
            <a:ext cx="11952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Финляндия (4)</a:t>
            </a:r>
            <a:endParaRPr lang="ru-RU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2776469" y="3006777"/>
            <a:ext cx="11204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Ирландия (1)</a:t>
            </a:r>
            <a:endParaRPr lang="ru-RU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2622222" y="2660891"/>
            <a:ext cx="14289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Великобритания (27)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3612451" y="3926292"/>
            <a:ext cx="1064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Германия (10)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3823523" y="4282826"/>
            <a:ext cx="989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Австрия (2)</a:t>
            </a:r>
            <a:endParaRPr lang="ru-RU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3727957" y="2669605"/>
            <a:ext cx="6955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Дания (1)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45607" y="4091310"/>
            <a:ext cx="1183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Нидерланды (3)</a:t>
            </a:r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4212590" y="4082771"/>
            <a:ext cx="1165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Швейцария (4)</a:t>
            </a:r>
            <a:endParaRPr lang="ru-R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244135" y="3300700"/>
            <a:ext cx="750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Испания (6)</a:t>
            </a:r>
            <a:endParaRPr lang="ru-RU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4431345" y="3402954"/>
            <a:ext cx="9758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Эстония (6)</a:t>
            </a:r>
            <a:endParaRPr lang="ru-RU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4606353" y="3643241"/>
            <a:ext cx="776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Литва (2)</a:t>
            </a:r>
            <a:endParaRPr lang="ru-RU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4217595" y="3529782"/>
            <a:ext cx="942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Латвия (2)</a:t>
            </a:r>
            <a:endParaRPr lang="ru-RU" sz="10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4457118" y="2876011"/>
            <a:ext cx="1" cy="640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1" idx="0"/>
          </p:cNvCxnSpPr>
          <p:nvPr/>
        </p:nvCxnSpPr>
        <p:spPr>
          <a:xfrm flipH="1" flipV="1">
            <a:off x="4143583" y="3131815"/>
            <a:ext cx="1315" cy="794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54494" y="4452607"/>
            <a:ext cx="788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Чехия (1)</a:t>
            </a:r>
            <a:endParaRPr lang="ru-RU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4617783" y="4266095"/>
            <a:ext cx="959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Венгрия (1)</a:t>
            </a:r>
            <a:endParaRPr lang="ru-RU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3738905" y="4489757"/>
            <a:ext cx="8958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Италия (1)</a:t>
            </a:r>
            <a:endParaRPr lang="ru-RU" sz="1000" dirty="0"/>
          </a:p>
        </p:txBody>
      </p:sp>
      <p:cxnSp>
        <p:nvCxnSpPr>
          <p:cNvPr id="30" name="Прямая соединительная линия 29"/>
          <p:cNvCxnSpPr>
            <a:endCxn id="31" idx="0"/>
          </p:cNvCxnSpPr>
          <p:nvPr/>
        </p:nvCxnSpPr>
        <p:spPr>
          <a:xfrm>
            <a:off x="6186694" y="2858038"/>
            <a:ext cx="1507659" cy="630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20273" y="3488955"/>
            <a:ext cx="1348158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/>
              <a:t>Москва 153</a:t>
            </a:r>
          </a:p>
          <a:p>
            <a:r>
              <a:rPr lang="ru-RU" sz="1000" dirty="0"/>
              <a:t>СПб 29</a:t>
            </a:r>
          </a:p>
          <a:p>
            <a:r>
              <a:rPr lang="ru-RU" sz="1000" dirty="0"/>
              <a:t>Казань 5</a:t>
            </a:r>
          </a:p>
          <a:p>
            <a:r>
              <a:rPr lang="ru-RU" sz="1000" dirty="0"/>
              <a:t>Новосибирск 4</a:t>
            </a:r>
          </a:p>
          <a:p>
            <a:r>
              <a:rPr lang="ru-RU" sz="1000" dirty="0"/>
              <a:t>Томск 3</a:t>
            </a:r>
          </a:p>
          <a:p>
            <a:r>
              <a:rPr lang="ru-RU" sz="1000" dirty="0" err="1"/>
              <a:t>Ниж</a:t>
            </a:r>
            <a:r>
              <a:rPr lang="ru-RU" sz="1000" dirty="0"/>
              <a:t>. Новгород 3</a:t>
            </a:r>
          </a:p>
          <a:p>
            <a:r>
              <a:rPr lang="ru-RU" sz="1000" dirty="0"/>
              <a:t>Екатеринбург 2</a:t>
            </a:r>
          </a:p>
          <a:p>
            <a:r>
              <a:rPr lang="ru-RU" sz="1000" dirty="0"/>
              <a:t>18 городов по 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2314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zayakin\Мои документы\логотипы\AC_Expe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522" y="1006334"/>
            <a:ext cx="1409431" cy="4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525034"/>
            <a:ext cx="63001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-34201" y="1544244"/>
          <a:ext cx="4750217" cy="4456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/>
          </p:nvPr>
        </p:nvGraphicFramePr>
        <p:xfrm>
          <a:off x="4716016" y="1585256"/>
          <a:ext cx="3672408" cy="2131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/>
          </p:nvPr>
        </p:nvGraphicFramePr>
        <p:xfrm>
          <a:off x="4716016" y="3706071"/>
          <a:ext cx="3744416" cy="2294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7544" y="1054615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Нормирование показателей</a:t>
            </a:r>
            <a:endParaRPr lang="ru-RU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912" y="249725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E0D08"/>
                </a:solidFill>
              </a:rPr>
              <a:t>100</a:t>
            </a:r>
            <a:endParaRPr lang="ru-RU" dirty="0">
              <a:solidFill>
                <a:srgbClr val="CE0D0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66492" y="3242122"/>
            <a:ext cx="4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92D050"/>
                </a:solidFill>
              </a:rPr>
              <a:t>90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66492" y="3986989"/>
            <a:ext cx="4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EB4E8"/>
                </a:solidFill>
              </a:rPr>
              <a:t>80</a:t>
            </a:r>
            <a:endParaRPr lang="ru-RU" dirty="0">
              <a:solidFill>
                <a:srgbClr val="0EB4E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48354" y="4617475"/>
            <a:ext cx="4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42415" y="5247777"/>
            <a:ext cx="4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60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822130" y="187938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78642" y="2658390"/>
            <a:ext cx="4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92D050"/>
                </a:solidFill>
              </a:rPr>
              <a:t>90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21542" y="3140821"/>
            <a:ext cx="4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80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93953" y="42136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98009" y="4824576"/>
            <a:ext cx="39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90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22406" y="5281614"/>
            <a:ext cx="392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80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35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zayakin\Мои документы\логотипы\AC_Expe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1105534"/>
            <a:ext cx="1409431" cy="4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1525034"/>
            <a:ext cx="630019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7584" y="1105067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Рекомендации для университетов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9386" y="1733185"/>
            <a:ext cx="705678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«заразить предпринимательством как болезнью»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err="1"/>
              <a:t>Нетворкинг</a:t>
            </a:r>
            <a:r>
              <a:rPr lang="ru-RU" dirty="0"/>
              <a:t>, обмен </a:t>
            </a:r>
            <a:r>
              <a:rPr lang="ru-RU" dirty="0"/>
              <a:t>контактами, участие в социальной жизни университета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Приглашение успешных </a:t>
            </a:r>
            <a:r>
              <a:rPr lang="ru-RU" dirty="0" err="1"/>
              <a:t>стартаперов</a:t>
            </a:r>
            <a:r>
              <a:rPr lang="ru-RU" dirty="0"/>
              <a:t> в качестве спикеров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Содействие </a:t>
            </a:r>
            <a:r>
              <a:rPr lang="ru-RU" dirty="0"/>
              <a:t>предпринимательской активности студентов без создания бюрократических </a:t>
            </a:r>
            <a:r>
              <a:rPr lang="ru-RU" dirty="0"/>
              <a:t>механизмов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награждать и дать право на </a:t>
            </a:r>
            <a:r>
              <a:rPr lang="ru-RU" dirty="0"/>
              <a:t>ошибки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Возможность </a:t>
            </a:r>
            <a:r>
              <a:rPr lang="ru-RU" dirty="0" err="1"/>
              <a:t>стартапу</a:t>
            </a:r>
            <a:r>
              <a:rPr lang="ru-RU" dirty="0"/>
              <a:t> быть выпускной </a:t>
            </a:r>
            <a:r>
              <a:rPr lang="ru-RU" dirty="0"/>
              <a:t>квалификационной </a:t>
            </a:r>
            <a:r>
              <a:rPr lang="ru-RU" dirty="0"/>
              <a:t>работой</a:t>
            </a:r>
            <a:endParaRPr lang="ru-RU" sz="105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6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5762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Наиболее востребованные навыки: видение предпринимателей-выпускников университета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1" y="90872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Алексей Антонов,  Пермский государственный университет, 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SONM (Supercomputer Organized by Network Mining)</a:t>
            </a:r>
          </a:p>
          <a:p>
            <a:r>
              <a:rPr lang="ru-RU" dirty="0" smtClean="0">
                <a:latin typeface="Arial Narrow" pitchFamily="34" charset="0"/>
              </a:rPr>
              <a:t>«Я бы посоветовал молодым и инициативным ребятам как можно больше погружаться в современные методы управления проектами и организации бизнеса»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348880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Тигран Шахвердян, МФТИ,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Robomart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(</a:t>
            </a:r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первый в мире беспилотный продуктовый магазин на основе электромобиля с беспроводной зарядкой)</a:t>
            </a:r>
          </a:p>
          <a:p>
            <a:r>
              <a:rPr lang="ru-RU" dirty="0" smtClean="0">
                <a:latin typeface="Arial Narrow" pitchFamily="34" charset="0"/>
              </a:rPr>
              <a:t>«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ru-RU" dirty="0" smtClean="0">
                <a:latin typeface="Arial Narrow" pitchFamily="34" charset="0"/>
              </a:rPr>
              <a:t>Думаю самый основной навык- это умение адаптироваться к изменениям. В современном мире все меняется очень быстро. И изменения только ускоряются. Другой важный навык это умение отдыхать - короткие периоды отдыха посреди работы над чем-то, отдых на выходных. Это очень важно, особенно в связи с необходимостью для предпринимателя быть все более эффективным».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25144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Истомин Дмитрий, </a:t>
            </a:r>
            <a:r>
              <a:rPr lang="ru-RU" dirty="0" err="1" smtClean="0">
                <a:solidFill>
                  <a:srgbClr val="FF0000"/>
                </a:solidFill>
                <a:latin typeface="Arial Narrow" pitchFamily="34" charset="0"/>
              </a:rPr>
              <a:t>УрФУ</a:t>
            </a:r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, проект «</a:t>
            </a:r>
            <a:r>
              <a:rPr lang="ru-RU" dirty="0" err="1" smtClean="0">
                <a:solidFill>
                  <a:srgbClr val="FF0000"/>
                </a:solidFill>
                <a:latin typeface="Arial Narrow" pitchFamily="34" charset="0"/>
              </a:rPr>
              <a:t>Экзамус</a:t>
            </a:r>
            <a:r>
              <a:rPr lang="ru-RU" dirty="0" smtClean="0">
                <a:solidFill>
                  <a:srgbClr val="FF0000"/>
                </a:solidFill>
                <a:latin typeface="Arial Narrow" pitchFamily="34" charset="0"/>
              </a:rPr>
              <a:t>»</a:t>
            </a:r>
          </a:p>
          <a:p>
            <a:r>
              <a:rPr lang="ru-RU" dirty="0" smtClean="0">
                <a:latin typeface="Arial Narrow" pitchFamily="34" charset="0"/>
              </a:rPr>
              <a:t>«Первое - умение работать в </a:t>
            </a:r>
            <a:r>
              <a:rPr lang="ru-RU" dirty="0" err="1" smtClean="0">
                <a:latin typeface="Arial Narrow" pitchFamily="34" charset="0"/>
              </a:rPr>
              <a:t>мультикультурной</a:t>
            </a:r>
            <a:r>
              <a:rPr lang="ru-RU" dirty="0" smtClean="0">
                <a:latin typeface="Arial Narrow" pitchFamily="34" charset="0"/>
              </a:rPr>
              <a:t> среде. С одной стороны, мы работаем с иностранцами,  с другой стороны,  мы продаем иностранцам. Чтобы делать это успешно, нужно понимать, что у них в голове происходит. Второе – умение ошибаться и извлекать уроки».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576238"/>
          </a:xfrm>
        </p:spPr>
        <p:txBody>
          <a:bodyPr>
            <a:normAutofit/>
          </a:bodyPr>
          <a:lstStyle/>
          <a:p>
            <a:pPr algn="l"/>
            <a:r>
              <a:rPr lang="ru-RU" altLang="ru-RU" sz="2300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Онлайн-образование</a:t>
            </a:r>
            <a:r>
              <a:rPr lang="ru-RU" altLang="ru-RU" sz="23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в России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2310" y="5198745"/>
            <a:ext cx="8651430" cy="92333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Narrow" pitchFamily="34" charset="0"/>
              </a:rPr>
              <a:t>Ректор ВШЭ Ярослав Кузьминов (международная конференция </a:t>
            </a:r>
            <a:r>
              <a:rPr lang="ru-RU" b="1" dirty="0" err="1" smtClean="0">
                <a:latin typeface="Arial Narrow" pitchFamily="34" charset="0"/>
              </a:rPr>
              <a:t>EdCrunch</a:t>
            </a:r>
            <a:r>
              <a:rPr lang="ru-RU" b="1" dirty="0" smtClean="0">
                <a:latin typeface="Arial Narrow" pitchFamily="34" charset="0"/>
              </a:rPr>
              <a:t>):</a:t>
            </a:r>
          </a:p>
          <a:p>
            <a:r>
              <a:rPr lang="ru-RU" dirty="0" smtClean="0">
                <a:latin typeface="Arial Narrow" pitchFamily="34" charset="0"/>
              </a:rPr>
              <a:t> «Мы решили, что в ближайшие два года мы выйдем за замещение всех абсолютно лекций онлайн-курсами»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44884"/>
              </p:ext>
            </p:extLst>
          </p:nvPr>
        </p:nvGraphicFramePr>
        <p:xfrm>
          <a:off x="198614" y="908720"/>
          <a:ext cx="3840088" cy="3596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840088">
                  <a:extLst>
                    <a:ext uri="{9D8B030D-6E8A-4147-A177-3AD203B41FA5}">
                      <a16:colId xmlns:a16="http://schemas.microsoft.com/office/drawing/2014/main" val="805578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Arial Narrow" panose="020B0606020202030204" pitchFamily="34" charset="0"/>
                        </a:rPr>
                        <a:t>2016 год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162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1,8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трлн руб.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Весь рынок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7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19,2% - 351,7 млрд руб.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Доля частного бизнеса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3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Arial Narrow" panose="020B0606020202030204" pitchFamily="34" charset="0"/>
                        </a:rPr>
                        <a:t>1,1% - 20,7 млрд руб.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Онлайн-образование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471106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18495"/>
              </p:ext>
            </p:extLst>
          </p:nvPr>
        </p:nvGraphicFramePr>
        <p:xfrm>
          <a:off x="5013651" y="908720"/>
          <a:ext cx="3840088" cy="3596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840088">
                  <a:extLst>
                    <a:ext uri="{9D8B030D-6E8A-4147-A177-3AD203B41FA5}">
                      <a16:colId xmlns:a16="http://schemas.microsoft.com/office/drawing/2014/main" val="805578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Arial Narrow" panose="020B0606020202030204" pitchFamily="34" charset="0"/>
                        </a:rPr>
                        <a:t>2021 год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162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</a:rPr>
                        <a:t> трлн руб.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Весь рынок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17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18,9% - 385,4 млрд руб.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Доля частного бизнеса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3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  <a:latin typeface="Arial Narrow" panose="020B0606020202030204" pitchFamily="34" charset="0"/>
                        </a:rPr>
                        <a:t>2,6% - 53,3 млрд руб.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Онлайн-образование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471106"/>
                  </a:ext>
                </a:extLst>
              </a:tr>
            </a:tbl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4077443" y="2132856"/>
            <a:ext cx="720080" cy="712976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1120</Words>
  <Application>Microsoft Office PowerPoint</Application>
  <PresentationFormat>Экран (4:3)</PresentationFormat>
  <Paragraphs>287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Wingdings</vt:lpstr>
      <vt:lpstr>Тема Office</vt:lpstr>
      <vt:lpstr>Тенденции развития управленческого образования (уровень pre-experienced) </vt:lpstr>
      <vt:lpstr> Вызовы и ограничители управленческого образования (уровень pre-experienced)</vt:lpstr>
      <vt:lpstr>Требования работодателей</vt:lpstr>
      <vt:lpstr>Спрос на навыки в глобальных компаниях</vt:lpstr>
      <vt:lpstr>Презентация PowerPoint</vt:lpstr>
      <vt:lpstr>Презентация PowerPoint</vt:lpstr>
      <vt:lpstr>Презентация PowerPoint</vt:lpstr>
      <vt:lpstr>Наиболее востребованные навыки: видение предпринимателей-выпускников университета</vt:lpstr>
      <vt:lpstr>Онлайн-образование в России</vt:lpstr>
      <vt:lpstr>МООК с точки зрения преподавателей</vt:lpstr>
      <vt:lpstr>Тенденция развития образовательных программ бизнес-школ с аккредитацией AACSB</vt:lpstr>
      <vt:lpstr>Опыт ВШЭМ УрФУ и НИУ ВШЭ Спб</vt:lpstr>
      <vt:lpstr>Представленность российских школ бизнеса на международном уровне</vt:lpstr>
      <vt:lpstr>ВШЭМ УрФУ</vt:lpstr>
      <vt:lpstr>Спасибо за внимание!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глобальных бизнес-школ России и стран СНГ:  итоги исследования</dc:title>
  <dc:creator>Пользователь Windows</dc:creator>
  <cp:lastModifiedBy>Dmitry Tolmachev</cp:lastModifiedBy>
  <cp:revision>227</cp:revision>
  <dcterms:created xsi:type="dcterms:W3CDTF">2018-12-06T08:05:38Z</dcterms:created>
  <dcterms:modified xsi:type="dcterms:W3CDTF">2018-12-15T06:58:55Z</dcterms:modified>
</cp:coreProperties>
</file>