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1"/>
  </p:sldMasterIdLst>
  <p:notesMasterIdLst>
    <p:notesMasterId r:id="rId22"/>
  </p:notesMasterIdLst>
  <p:sldIdLst>
    <p:sldId id="257" r:id="rId2"/>
    <p:sldId id="299" r:id="rId3"/>
    <p:sldId id="300" r:id="rId4"/>
    <p:sldId id="338" r:id="rId5"/>
    <p:sldId id="341" r:id="rId6"/>
    <p:sldId id="303" r:id="rId7"/>
    <p:sldId id="342" r:id="rId8"/>
    <p:sldId id="282" r:id="rId9"/>
    <p:sldId id="278" r:id="rId10"/>
    <p:sldId id="426" r:id="rId11"/>
    <p:sldId id="277" r:id="rId12"/>
    <p:sldId id="432" r:id="rId13"/>
    <p:sldId id="409" r:id="rId14"/>
    <p:sldId id="284" r:id="rId15"/>
    <p:sldId id="414" r:id="rId16"/>
    <p:sldId id="388" r:id="rId17"/>
    <p:sldId id="390" r:id="rId18"/>
    <p:sldId id="389" r:id="rId19"/>
    <p:sldId id="385" r:id="rId20"/>
    <p:sldId id="26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1" autoAdjust="0"/>
    <p:restoredTop sz="92290" autoAdjust="0"/>
  </p:normalViewPr>
  <p:slideViewPr>
    <p:cSldViewPr snapToGrid="0">
      <p:cViewPr varScale="1">
        <p:scale>
          <a:sx n="93" d="100"/>
          <a:sy n="93" d="100"/>
        </p:scale>
        <p:origin x="324" y="96"/>
      </p:cViewPr>
      <p:guideLst>
        <p:guide orient="horz" pos="21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F4E4794-0887-4DFC-B19D-8ACAE8131479}" type="datetime1">
              <a:rPr lang="ru-RU"/>
              <a:pPr lvl="0">
                <a:defRPr/>
              </a:pPr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E1627471-ED6D-4FE5-9D3D-59117C28AC8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1627471-ED6D-4FE5-9D3D-59117C28AC85}" type="slidenum">
              <a:rPr lang="en-US"/>
              <a:pPr lvl="0"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27471-ED6D-4FE5-9D3D-59117C28AC8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91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1627471-ED6D-4FE5-9D3D-59117C28AC85}" type="slidenum">
              <a:rPr lang="en-US"/>
              <a:pPr lvl="0"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6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1627471-ED6D-4FE5-9D3D-59117C28AC85}" type="slidenum">
              <a:rPr lang="en-US"/>
              <a:pPr lvl="0"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1627471-ED6D-4FE5-9D3D-59117C28AC85}" type="slidenum">
              <a:rPr lang="en-US"/>
              <a:pPr lvl="0"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07807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6078071" y="0"/>
            <a:ext cx="6113929" cy="4988859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044" y="5664577"/>
            <a:ext cx="2452407" cy="598387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6811915" y="1142998"/>
            <a:ext cx="121024" cy="111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2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0"/>
          </p:nvPr>
        </p:nvSpPr>
        <p:spPr>
          <a:xfrm>
            <a:off x="766481" y="4155141"/>
            <a:ext cx="5284695" cy="2702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12"/>
          </p:nvPr>
        </p:nvSpPr>
        <p:spPr>
          <a:xfrm>
            <a:off x="6185647" y="3415553"/>
            <a:ext cx="2743202" cy="3442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8" name="Рисунок 2"/>
          <p:cNvSpPr>
            <a:spLocks noGrp="1"/>
          </p:cNvSpPr>
          <p:nvPr>
            <p:ph type="pic" idx="13"/>
          </p:nvPr>
        </p:nvSpPr>
        <p:spPr>
          <a:xfrm>
            <a:off x="3536576" y="1"/>
            <a:ext cx="5392273" cy="3294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15"/>
          </p:nvPr>
        </p:nvSpPr>
        <p:spPr>
          <a:xfrm>
            <a:off x="766479" y="-13447"/>
            <a:ext cx="2640107" cy="4034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4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1" y="1"/>
            <a:ext cx="7476565" cy="3307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766481" y="3428999"/>
            <a:ext cx="3697944" cy="3428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1"/>
          </p:nvPr>
        </p:nvSpPr>
        <p:spPr>
          <a:xfrm>
            <a:off x="4598893" y="3428998"/>
            <a:ext cx="3644153" cy="3428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8520950" y="1256978"/>
            <a:ext cx="1909482" cy="121022"/>
          </a:xfrm>
          <a:prstGeom prst="rect">
            <a:avLst/>
          </a:prstGeom>
          <a:solidFill>
            <a:srgbClr val="129057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37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5897880" y="3489960"/>
            <a:ext cx="6294120" cy="336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102654" y="1275365"/>
            <a:ext cx="1909482" cy="121022"/>
          </a:xfrm>
          <a:prstGeom prst="rect">
            <a:avLst/>
          </a:prstGeom>
          <a:solidFill>
            <a:srgbClr val="129057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исунок 2"/>
          <p:cNvSpPr>
            <a:spLocks noGrp="1"/>
          </p:cNvSpPr>
          <p:nvPr>
            <p:ph type="pic" idx="10"/>
          </p:nvPr>
        </p:nvSpPr>
        <p:spPr>
          <a:xfrm>
            <a:off x="5897880" y="0"/>
            <a:ext cx="6294120" cy="336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8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5897880" y="3489960"/>
            <a:ext cx="6294120" cy="336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968186" y="748622"/>
            <a:ext cx="1909482" cy="121022"/>
          </a:xfrm>
          <a:prstGeom prst="rect">
            <a:avLst/>
          </a:prstGeom>
          <a:solidFill>
            <a:srgbClr val="129057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исунок 2"/>
          <p:cNvSpPr>
            <a:spLocks noGrp="1"/>
          </p:cNvSpPr>
          <p:nvPr>
            <p:ph type="pic" idx="10"/>
          </p:nvPr>
        </p:nvSpPr>
        <p:spPr>
          <a:xfrm>
            <a:off x="5897880" y="0"/>
            <a:ext cx="6294120" cy="336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868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2" y="3489960"/>
            <a:ext cx="6294120" cy="336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6" name="Рисунок 2"/>
          <p:cNvSpPr>
            <a:spLocks noGrp="1"/>
          </p:cNvSpPr>
          <p:nvPr>
            <p:ph type="pic" idx="10"/>
          </p:nvPr>
        </p:nvSpPr>
        <p:spPr>
          <a:xfrm>
            <a:off x="766482" y="0"/>
            <a:ext cx="6294120" cy="336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55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1" y="1775012"/>
            <a:ext cx="5512399" cy="5082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6400800" y="1775011"/>
            <a:ext cx="5791200" cy="5082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062318" y="329453"/>
            <a:ext cx="121024" cy="1116106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5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5038164" y="0"/>
            <a:ext cx="7153836" cy="6871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66482" y="0"/>
            <a:ext cx="4271682" cy="3402106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169890" y="2918010"/>
            <a:ext cx="1909482" cy="12102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86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5038164" y="0"/>
            <a:ext cx="7153836" cy="6871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75446" y="0"/>
            <a:ext cx="4262718" cy="4827494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 rot="5400000">
            <a:off x="529002" y="5780074"/>
            <a:ext cx="1266961" cy="122400"/>
          </a:xfrm>
          <a:prstGeom prst="rect">
            <a:avLst/>
          </a:prstGeom>
          <a:solidFill>
            <a:srgbClr val="129057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45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1" y="1"/>
            <a:ext cx="7476565" cy="3307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1"/>
          </p:nvPr>
        </p:nvSpPr>
        <p:spPr>
          <a:xfrm>
            <a:off x="5091950" y="3428998"/>
            <a:ext cx="7100050" cy="3428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2"/>
          </p:nvPr>
        </p:nvSpPr>
        <p:spPr>
          <a:xfrm>
            <a:off x="8350624" y="0"/>
            <a:ext cx="3841376" cy="3307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89212" y="3646461"/>
            <a:ext cx="121024" cy="1116106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21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1" y="833718"/>
            <a:ext cx="4208931" cy="6024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1"/>
          </p:nvPr>
        </p:nvSpPr>
        <p:spPr>
          <a:xfrm>
            <a:off x="5091950" y="3428998"/>
            <a:ext cx="7100050" cy="3428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5320550" y="824889"/>
            <a:ext cx="121024" cy="1116106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3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988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4988859"/>
            <a:ext cx="7175715" cy="1869141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68" y="5664577"/>
            <a:ext cx="2452407" cy="5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41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044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4894728"/>
            <a:ext cx="2057400" cy="1963271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74059" y="4894729"/>
            <a:ext cx="6131859" cy="1963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4410635" y="4896131"/>
            <a:ext cx="7781365" cy="1975315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000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46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11" name="Овал 10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66482" y="0"/>
            <a:ext cx="1452283" cy="6858000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218765" y="0"/>
            <a:ext cx="1990164" cy="6858000"/>
          </a:xfrm>
          <a:prstGeom prst="rect">
            <a:avLst/>
          </a:prstGeom>
          <a:solidFill>
            <a:srgbClr val="129057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4208929" y="0"/>
            <a:ext cx="4881283" cy="6858000"/>
          </a:xfrm>
          <a:prstGeom prst="rect">
            <a:avLst/>
          </a:prstGeom>
          <a:solidFill>
            <a:srgbClr val="129057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11" name="Овал 10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66482" y="0"/>
            <a:ext cx="1452283" cy="6858000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218765" y="0"/>
            <a:ext cx="3227294" cy="6858000"/>
          </a:xfrm>
          <a:prstGeom prst="rect">
            <a:avLst/>
          </a:prstGeom>
          <a:solidFill>
            <a:srgbClr val="129057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446058" y="0"/>
            <a:ext cx="6745941" cy="6858000"/>
          </a:xfrm>
          <a:prstGeom prst="rect">
            <a:avLst/>
          </a:prstGeom>
          <a:solidFill>
            <a:srgbClr val="129057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2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11" name="Овал 10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66482" y="0"/>
            <a:ext cx="1452283" cy="6858000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218765" y="0"/>
            <a:ext cx="3227294" cy="6858000"/>
          </a:xfrm>
          <a:prstGeom prst="rect">
            <a:avLst/>
          </a:prstGeom>
          <a:solidFill>
            <a:srgbClr val="129057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446058" y="0"/>
            <a:ext cx="6745941" cy="6858000"/>
          </a:xfrm>
          <a:prstGeom prst="rect">
            <a:avLst/>
          </a:prstGeom>
          <a:solidFill>
            <a:srgbClr val="129057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11" name="Овал 10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66482" y="0"/>
            <a:ext cx="1452283" cy="6858000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218765" y="0"/>
            <a:ext cx="3227294" cy="6858000"/>
          </a:xfrm>
          <a:prstGeom prst="rect">
            <a:avLst/>
          </a:prstGeom>
          <a:solidFill>
            <a:srgbClr val="129057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446058" y="0"/>
            <a:ext cx="6745941" cy="6858000"/>
          </a:xfrm>
          <a:prstGeom prst="rect">
            <a:avLst/>
          </a:prstGeom>
          <a:solidFill>
            <a:srgbClr val="129057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 userDrawn="1"/>
        </p:nvSpPr>
        <p:spPr>
          <a:xfrm>
            <a:off x="739585" y="455854"/>
            <a:ext cx="1479180" cy="111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40000"/>
              </a:lnSpc>
            </a:pPr>
            <a:r>
              <a:rPr lang="ru-RU" sz="8000" b="1" dirty="0">
                <a:solidFill>
                  <a:srgbClr val="62ECAE"/>
                </a:solidFill>
                <a:latin typeface="Corbel" panose="020B0503020204020204" pitchFamily="34" charset="0"/>
              </a:rPr>
              <a:t>4</a:t>
            </a:r>
          </a:p>
          <a:p>
            <a:pPr algn="ctr">
              <a:lnSpc>
                <a:spcPct val="40000"/>
              </a:lnSpc>
            </a:pPr>
            <a:r>
              <a:rPr lang="ru-RU" sz="4400" b="1" dirty="0">
                <a:solidFill>
                  <a:srgbClr val="62ECAE"/>
                </a:solidFill>
                <a:latin typeface="Corbel" panose="020B0503020204020204" pitchFamily="34" charset="0"/>
              </a:rPr>
              <a:t> </a:t>
            </a:r>
          </a:p>
          <a:p>
            <a:pPr algn="ctr">
              <a:lnSpc>
                <a:spcPct val="40000"/>
              </a:lnSpc>
            </a:pPr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день</a:t>
            </a:r>
          </a:p>
        </p:txBody>
      </p:sp>
    </p:spTree>
    <p:extLst>
      <p:ext uri="{BB962C8B-B14F-4D97-AF65-F5344CB8AC3E}">
        <p14:creationId xmlns:p14="http://schemas.microsoft.com/office/powerpoint/2010/main" val="112095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1" y="2951747"/>
            <a:ext cx="4370293" cy="2951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66481" y="900952"/>
            <a:ext cx="4370293" cy="1909482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102658" y="1297640"/>
            <a:ext cx="121024" cy="111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0"/>
          </p:nvPr>
        </p:nvSpPr>
        <p:spPr>
          <a:xfrm>
            <a:off x="5261811" y="0"/>
            <a:ext cx="6930188" cy="2810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6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2" y="1909482"/>
            <a:ext cx="7046259" cy="3173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920318" y="0"/>
            <a:ext cx="4271682" cy="1788459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8161361" y="338887"/>
            <a:ext cx="106973" cy="111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0"/>
          </p:nvPr>
        </p:nvSpPr>
        <p:spPr>
          <a:xfrm>
            <a:off x="7920318" y="1909482"/>
            <a:ext cx="4271682" cy="3173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60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664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8390" y="5741613"/>
            <a:ext cx="1376643" cy="335901"/>
          </a:xfrm>
          <a:prstGeom prst="rect">
            <a:avLst/>
          </a:prstGeom>
        </p:spPr>
      </p:pic>
      <p:sp>
        <p:nvSpPr>
          <p:cNvPr id="7" name="Овал 6"/>
          <p:cNvSpPr/>
          <p:nvPr userDrawn="1"/>
        </p:nvSpPr>
        <p:spPr>
          <a:xfrm>
            <a:off x="201705" y="188258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 userDrawn="1"/>
        </p:nvSpPr>
        <p:spPr>
          <a:xfrm>
            <a:off x="201704" y="701556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201704" y="1214854"/>
            <a:ext cx="336177" cy="336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766482" y="0"/>
            <a:ext cx="6320118" cy="2714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086600" y="1551031"/>
            <a:ext cx="5105399" cy="1163171"/>
          </a:xfrm>
          <a:prstGeom prst="rect">
            <a:avLst/>
          </a:prstGeom>
          <a:solidFill>
            <a:srgbClr val="1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7315200" y="1788035"/>
            <a:ext cx="107576" cy="68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0"/>
          </p:nvPr>
        </p:nvSpPr>
        <p:spPr>
          <a:xfrm>
            <a:off x="766481" y="2823882"/>
            <a:ext cx="3065931" cy="4034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/>
          <p:cNvSpPr>
            <a:spLocks noGrp="1"/>
          </p:cNvSpPr>
          <p:nvPr>
            <p:ph type="pic" idx="11"/>
          </p:nvPr>
        </p:nvSpPr>
        <p:spPr>
          <a:xfrm>
            <a:off x="3953435" y="2823882"/>
            <a:ext cx="3133165" cy="4034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87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17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49" r:id="rId3"/>
    <p:sldLayoutId id="2147483674" r:id="rId4"/>
    <p:sldLayoutId id="2147483675" r:id="rId5"/>
    <p:sldLayoutId id="2147483676" r:id="rId6"/>
    <p:sldLayoutId id="2147483655" r:id="rId7"/>
    <p:sldLayoutId id="2147483677" r:id="rId8"/>
    <p:sldLayoutId id="2147483678" r:id="rId9"/>
    <p:sldLayoutId id="2147483680" r:id="rId10"/>
    <p:sldLayoutId id="2147483660" r:id="rId11"/>
    <p:sldLayoutId id="2147483671" r:id="rId12"/>
    <p:sldLayoutId id="2147483672" r:id="rId13"/>
    <p:sldLayoutId id="2147483673" r:id="rId14"/>
    <p:sldLayoutId id="2147483661" r:id="rId15"/>
    <p:sldLayoutId id="2147483662" r:id="rId16"/>
    <p:sldLayoutId id="2147483665" r:id="rId17"/>
    <p:sldLayoutId id="2147483664" r:id="rId18"/>
    <p:sldLayoutId id="2147483681" r:id="rId19"/>
    <p:sldLayoutId id="2147483663" r:id="rId20"/>
    <p:sldLayoutId id="214748366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4.png"/><Relationship Id="rId7" Type="http://schemas.openxmlformats.org/officeDocument/2006/relationships/image" Target="../media/image4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9610" b="19610"/>
          <a:stretch>
            <a:fillRect/>
          </a:stretch>
        </p:blipFill>
        <p:spPr/>
      </p:pic>
      <p:sp>
        <p:nvSpPr>
          <p:cNvPr id="7" name="Прямоугольник 6"/>
          <p:cNvSpPr/>
          <p:nvPr/>
        </p:nvSpPr>
        <p:spPr>
          <a:xfrm>
            <a:off x="7180728" y="0"/>
            <a:ext cx="5011271" cy="4988859"/>
          </a:xfrm>
          <a:prstGeom prst="rect">
            <a:avLst/>
          </a:prstGeom>
          <a:solidFill>
            <a:srgbClr val="12905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027524" y="300245"/>
            <a:ext cx="4923861" cy="374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ru-RU" sz="4800" b="1" dirty="0">
                <a:solidFill>
                  <a:schemeClr val="bg1"/>
                </a:solidFill>
                <a:latin typeface="Corbel"/>
              </a:rPr>
              <a:t>Дагестан </a:t>
            </a:r>
          </a:p>
          <a:p>
            <a:pPr algn="r">
              <a:lnSpc>
                <a:spcPct val="70000"/>
              </a:lnSpc>
              <a:defRPr/>
            </a:pPr>
            <a:endParaRPr lang="ru-RU" sz="4800" b="1" dirty="0">
              <a:solidFill>
                <a:schemeClr val="bg1"/>
              </a:solidFill>
              <a:latin typeface="Corbel"/>
            </a:endParaRPr>
          </a:p>
          <a:p>
            <a:pPr algn="r">
              <a:lnSpc>
                <a:spcPct val="70000"/>
              </a:lnSpc>
              <a:defRPr/>
            </a:pPr>
            <a:r>
              <a:rPr lang="ru-RU" sz="4800" b="1" dirty="0">
                <a:solidFill>
                  <a:schemeClr val="bg1"/>
                </a:solidFill>
                <a:latin typeface="Corbel"/>
              </a:rPr>
              <a:t>Программа для делегации РАБО </a:t>
            </a:r>
          </a:p>
          <a:p>
            <a:pPr algn="r">
              <a:lnSpc>
                <a:spcPct val="70000"/>
              </a:lnSpc>
              <a:defRPr/>
            </a:pPr>
            <a:endParaRPr lang="ru-RU" sz="4800" b="1" dirty="0">
              <a:solidFill>
                <a:schemeClr val="bg1"/>
              </a:solidFill>
              <a:latin typeface="Corbel"/>
            </a:endParaRPr>
          </a:p>
          <a:p>
            <a:pPr algn="r">
              <a:lnSpc>
                <a:spcPct val="70000"/>
              </a:lnSpc>
              <a:defRPr/>
            </a:pPr>
            <a:r>
              <a:rPr lang="ru-RU" sz="4800" b="1" dirty="0">
                <a:solidFill>
                  <a:schemeClr val="bg1"/>
                </a:solidFill>
                <a:latin typeface="Corbel"/>
              </a:rPr>
              <a:t>7-10 декабря 2023 года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55404" y="4122863"/>
            <a:ext cx="1582347" cy="113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123270"/>
              </p:ext>
            </p:extLst>
          </p:nvPr>
        </p:nvGraphicFramePr>
        <p:xfrm>
          <a:off x="2304506" y="416254"/>
          <a:ext cx="9553925" cy="374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2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09:00</a:t>
                      </a: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ru-RU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из гостиницы «</a:t>
                      </a:r>
                      <a:r>
                        <a:rPr lang="ru-RU" b="1" spc="4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Монто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» в ДГТУ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32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09:30-13:00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Конференция РАБО-МГИМО-ДГТУ-ДГУ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ea typeface="+mn-ea"/>
                          <a:cs typeface="Tahoma"/>
                        </a:rPr>
                        <a:t>«Развитие человеческого потенциала в регионах: конкурентные преимущества на фоне новых вызовов»</a:t>
                      </a:r>
                      <a:endParaRPr lang="ru-RU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2354601"/>
                  </a:ext>
                </a:extLst>
              </a:tr>
              <a:tr h="438932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13:00-14:00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ОБЕД для участников Итогового расширенного заседания Совета РАБО в ДГТУ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2065520"/>
                  </a:ext>
                </a:extLst>
              </a:tr>
              <a:tr h="438932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14:00-17:00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Итоговое расширенное заседание Совета РАБО №5/2023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в ДГТУ</a:t>
                      </a:r>
                      <a:endParaRPr lang="ru-RU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 panose="020B0503020204020204" pitchFamily="34" charset="0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153526"/>
                  </a:ext>
                </a:extLst>
              </a:tr>
              <a:tr h="438932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18:00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Торжественный предновогодний «Ужин при свечах» в ресторане «</a:t>
                      </a:r>
                      <a:r>
                        <a:rPr lang="en-US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Jacques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» с развлекательной программой (пешая доступность от гостиницы)</a:t>
                      </a:r>
                      <a:endParaRPr lang="ru-RU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 panose="020B0503020204020204" pitchFamily="34" charset="0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71697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C1C809E-3C48-48DD-A967-D16023C0CFC4}"/>
              </a:ext>
            </a:extLst>
          </p:cNvPr>
          <p:cNvSpPr txBox="1"/>
          <p:nvPr/>
        </p:nvSpPr>
        <p:spPr>
          <a:xfrm rot="16200000">
            <a:off x="-753147" y="2314256"/>
            <a:ext cx="4551165" cy="13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6000" b="1" dirty="0">
                <a:solidFill>
                  <a:srgbClr val="62ECAE"/>
                </a:solidFill>
                <a:latin typeface="Corbel" panose="020B0503020204020204" pitchFamily="34" charset="0"/>
              </a:rPr>
              <a:t>2</a:t>
            </a:r>
            <a:r>
              <a:rPr lang="ru-RU" sz="4400" b="1" dirty="0">
                <a:solidFill>
                  <a:srgbClr val="62ECAE"/>
                </a:solidFill>
                <a:latin typeface="Corbel" panose="020B0503020204020204" pitchFamily="34" charset="0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День </a:t>
            </a:r>
          </a:p>
          <a:p>
            <a:pPr algn="ctr">
              <a:lnSpc>
                <a:spcPct val="50000"/>
              </a:lnSpc>
            </a:pPr>
            <a:endParaRPr lang="ru-RU" sz="3200" b="1" dirty="0">
              <a:solidFill>
                <a:srgbClr val="62ECAE"/>
              </a:solidFill>
              <a:latin typeface="Corbel" panose="020B0503020204020204" pitchFamily="34" charset="0"/>
            </a:endParaRPr>
          </a:p>
          <a:p>
            <a:pPr algn="ctr">
              <a:lnSpc>
                <a:spcPct val="50000"/>
              </a:lnSpc>
            </a:pPr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08 декабря</a:t>
            </a:r>
          </a:p>
        </p:txBody>
      </p:sp>
    </p:spTree>
    <p:extLst>
      <p:ext uri="{BB962C8B-B14F-4D97-AF65-F5344CB8AC3E}">
        <p14:creationId xmlns:p14="http://schemas.microsoft.com/office/powerpoint/2010/main" val="11812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8461" y="700654"/>
            <a:ext cx="3667461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Jacques</a:t>
            </a:r>
            <a:endParaRPr lang="ru-RU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6" y="5187207"/>
            <a:ext cx="397022" cy="397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8" y="468958"/>
            <a:ext cx="463645" cy="463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25" y="5266786"/>
            <a:ext cx="347378" cy="347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7" y="5217692"/>
            <a:ext cx="442676" cy="442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9" y="998787"/>
            <a:ext cx="364810" cy="364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99" y="5202867"/>
            <a:ext cx="397331" cy="3973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6522" y="58815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Махачкала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522" y="1044151"/>
            <a:ext cx="32674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Ресторан европейской кухни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226" y="5324639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Кухня: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0585" y="5308048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Интерьер: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5346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Музыка: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6459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Рейтинг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TripAdvisor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991" y="5765856"/>
            <a:ext cx="224183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Европейская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1660" y="5765857"/>
            <a:ext cx="224183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Лаконичный,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Европейский,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Панорамный вид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(10 этаж)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8151" y="5766472"/>
            <a:ext cx="245547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Европейский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лаундж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Фоновая легкая,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Джаз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3581" y="5867314"/>
            <a:ext cx="215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4</a:t>
            </a:r>
            <a:r>
              <a:rPr lang="ru-RU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,5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8"/>
          <a:srcRect t="17574" b="17574"/>
          <a:stretch>
            <a:fillRect/>
          </a:stretch>
        </p:blipFill>
        <p:spPr>
          <a:xfrm>
            <a:off x="766763" y="1909763"/>
            <a:ext cx="7045325" cy="3046412"/>
          </a:xfrm>
          <a:prstGeom prst="rect">
            <a:avLst/>
          </a:prstGeom>
        </p:spPr>
      </p:pic>
      <p:pic>
        <p:nvPicPr>
          <p:cNvPr id="1026" name="Picture 2" descr="Европейская кухня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r="19325"/>
          <a:stretch>
            <a:fillRect/>
          </a:stretch>
        </p:blipFill>
        <p:spPr bwMode="auto">
          <a:xfrm>
            <a:off x="7920038" y="1909763"/>
            <a:ext cx="4271962" cy="30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45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297D91C-AF57-4133-82F8-F23D3D20B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928669"/>
              </p:ext>
            </p:extLst>
          </p:nvPr>
        </p:nvGraphicFramePr>
        <p:xfrm>
          <a:off x="2273684" y="292964"/>
          <a:ext cx="9553925" cy="3332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2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08:00-10:30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в Дербент к крепости Нарын-Кала</a:t>
                      </a:r>
                      <a:endParaRPr lang="ru-RU" altLang="en-US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10:45-12:30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Экскурсия по крепости, свободное время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912384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12:30-13:30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Пешая экскурсия по старому Дербенту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3471750"/>
                  </a:ext>
                </a:extLst>
              </a:tr>
              <a:tr h="484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13:30-13:40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к ресторану «Хаял»</a:t>
                      </a:r>
                      <a:endParaRPr lang="ru-RU" altLang="en-US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13:40-14:30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Обед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14:30-16:40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в аэропорт</a:t>
                      </a:r>
                      <a:endParaRPr lang="ru-RU" altLang="en-US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2124510"/>
                  </a:ext>
                </a:extLst>
              </a:tr>
              <a:tr h="438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17:00-17:30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в отель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758065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D3EFCC-7BEA-4A93-9FC2-105F57A31F3C}"/>
              </a:ext>
            </a:extLst>
          </p:cNvPr>
          <p:cNvSpPr txBox="1"/>
          <p:nvPr/>
        </p:nvSpPr>
        <p:spPr>
          <a:xfrm rot="16200000">
            <a:off x="-902466" y="2263534"/>
            <a:ext cx="4551165" cy="180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62ECAE"/>
                </a:solidFill>
                <a:latin typeface="Corbel" panose="020B0503020204020204" pitchFamily="34" charset="0"/>
              </a:rPr>
              <a:t>3</a:t>
            </a:r>
            <a:r>
              <a:rPr lang="ru-RU" sz="4400" b="1" dirty="0">
                <a:solidFill>
                  <a:srgbClr val="62ECAE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День </a:t>
            </a:r>
          </a:p>
          <a:p>
            <a:pPr algn="ctr">
              <a:lnSpc>
                <a:spcPct val="50000"/>
              </a:lnSpc>
            </a:pPr>
            <a:endParaRPr lang="ru-RU" sz="3200" b="1" dirty="0">
              <a:solidFill>
                <a:srgbClr val="62ECAE"/>
              </a:solidFill>
              <a:latin typeface="Corbel" panose="020B0503020204020204" pitchFamily="34" charset="0"/>
            </a:endParaRPr>
          </a:p>
          <a:p>
            <a:pPr algn="ctr">
              <a:lnSpc>
                <a:spcPct val="50000"/>
              </a:lnSpc>
            </a:pPr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09 декабря</a:t>
            </a:r>
          </a:p>
        </p:txBody>
      </p:sp>
    </p:spTree>
    <p:extLst>
      <p:ext uri="{BB962C8B-B14F-4D97-AF65-F5344CB8AC3E}">
        <p14:creationId xmlns:p14="http://schemas.microsoft.com/office/powerpoint/2010/main" val="8641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3777" y="2349914"/>
            <a:ext cx="2858282" cy="496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200" b="1">
                <a:solidFill>
                  <a:schemeClr val="bg1"/>
                </a:solidFill>
                <a:latin typeface="Corbel"/>
              </a:rPr>
              <a:t>Дербент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3777" y="4016760"/>
            <a:ext cx="3588905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Старейший город-музей России. Богатая история и многочисленные памятники делают  его наиболее привлекательным для туристов.</a:t>
            </a:r>
          </a:p>
          <a:p>
            <a:pPr>
              <a:lnSpc>
                <a:spcPct val="80000"/>
              </a:lnSpc>
              <a:defRPr/>
            </a:pPr>
            <a:endParaRPr lang="ru-RU" sz="160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Мощное оборонительное укрепление возвели в Дербенте на границе </a:t>
            </a:r>
            <a:b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</a:b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с Персией предположительно 5 тысяч лет тому назад. Это культурно-исторический памятник мирового наследия под эгидой ЮНЕСКО. </a:t>
            </a:r>
          </a:p>
          <a:p>
            <a:pPr>
              <a:lnSpc>
                <a:spcPct val="80000"/>
              </a:lnSpc>
              <a:defRPr/>
            </a:pPr>
            <a:endParaRPr lang="ru-RU" sz="160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3078" y="388695"/>
            <a:ext cx="494699" cy="49469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8600" r="86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3639" r="3639"/>
          <a:stretch>
            <a:fillRect/>
          </a:stretch>
        </p:blipFill>
        <p:spPr>
          <a:xfrm>
            <a:off x="7929563" y="1897063"/>
            <a:ext cx="4262437" cy="3059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8461" y="700654"/>
            <a:ext cx="3667461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Хаял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950" b="11950"/>
          <a:stretch>
            <a:fillRect/>
          </a:stretch>
        </p:blipFill>
        <p:spPr>
          <a:xfrm>
            <a:off x="763588" y="1897063"/>
            <a:ext cx="7042150" cy="305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6" y="5187207"/>
            <a:ext cx="397022" cy="397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8" y="468958"/>
            <a:ext cx="463645" cy="463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25" y="5266786"/>
            <a:ext cx="347378" cy="347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7" y="5217692"/>
            <a:ext cx="442676" cy="442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9" y="998787"/>
            <a:ext cx="364810" cy="364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99" y="5202867"/>
            <a:ext cx="397331" cy="3973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6522" y="58815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Дербент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521" y="1043749"/>
            <a:ext cx="355991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Ресторан в восточном стиле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226" y="5324639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Кухня: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0585" y="5308048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Интерьер: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5346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Музыка: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6459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Рейтинг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TripAdvisor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991" y="5765856"/>
            <a:ext cx="224183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Европейская,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Азербайджанская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1660" y="5765857"/>
            <a:ext cx="224183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Этнический,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Восточный стиль,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Европейское шале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8151" y="5766472"/>
            <a:ext cx="2455473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Национальная фоновая,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Легкий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лаундж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33581" y="5867314"/>
            <a:ext cx="215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3,5</a:t>
            </a:r>
          </a:p>
        </p:txBody>
      </p:sp>
    </p:spTree>
    <p:extLst>
      <p:ext uri="{BB962C8B-B14F-4D97-AF65-F5344CB8AC3E}">
        <p14:creationId xmlns:p14="http://schemas.microsoft.com/office/powerpoint/2010/main" val="33097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274854"/>
              </p:ext>
            </p:extLst>
          </p:nvPr>
        </p:nvGraphicFramePr>
        <p:xfrm>
          <a:off x="2273684" y="292964"/>
          <a:ext cx="9553925" cy="38062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2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09:00-10:50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altLang="en-US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на Чиркейское </a:t>
                      </a:r>
                      <a:r>
                        <a:rPr lang="ru-RU" altLang="en-US" b="1" spc="4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вдхр</a:t>
                      </a:r>
                      <a:r>
                        <a:rPr lang="ru-RU" altLang="en-US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5464010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11:00-11:40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Катание на катерах</a:t>
                      </a:r>
                      <a:endParaRPr lang="ru-RU" altLang="en-US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299181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11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4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0-1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2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 / 12:00-12:40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к Смотровой площадке на </a:t>
                      </a:r>
                      <a:r>
                        <a:rPr lang="ru-RU" b="1" spc="4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Сулакский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 каньон (Чиркейская ГЭС) / Время на локации</a:t>
                      </a:r>
                      <a:endParaRPr lang="ru-RU" altLang="en-US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12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4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0-1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3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 / 13:00-13:40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к Смотровой площадке на </a:t>
                      </a:r>
                      <a:r>
                        <a:rPr lang="ru-RU" b="1" spc="4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Сулакский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 каньон (Дубки) / Время на локации</a:t>
                      </a:r>
                      <a:endParaRPr lang="ru-RU" altLang="en-US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2236371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3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4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0-1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4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к ТК «На Рахате»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2997019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4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0-1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5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Обед в кафе «Рахат», национальная кухня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3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5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0-1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6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:</a:t>
                      </a:r>
                      <a:r>
                        <a:rPr lang="ru-RU" alt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3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/>
                          <a:cs typeface="Tahoma"/>
                        </a:rPr>
                        <a:t>Трансфер в аэропорт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C748736-207E-4959-A3D8-0244E8667AEE}"/>
              </a:ext>
            </a:extLst>
          </p:cNvPr>
          <p:cNvSpPr txBox="1"/>
          <p:nvPr/>
        </p:nvSpPr>
        <p:spPr>
          <a:xfrm rot="16200000">
            <a:off x="-902466" y="2339733"/>
            <a:ext cx="4551165" cy="180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62ECAE"/>
                </a:solidFill>
                <a:latin typeface="Corbel" panose="020B0503020204020204" pitchFamily="34" charset="0"/>
              </a:rPr>
              <a:t>4</a:t>
            </a:r>
            <a:r>
              <a:rPr lang="ru-RU" sz="4400" b="1" dirty="0">
                <a:solidFill>
                  <a:srgbClr val="62ECAE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День </a:t>
            </a:r>
          </a:p>
          <a:p>
            <a:pPr algn="ctr">
              <a:lnSpc>
                <a:spcPct val="50000"/>
              </a:lnSpc>
            </a:pPr>
            <a:endParaRPr lang="ru-RU" sz="3200" b="1" dirty="0">
              <a:solidFill>
                <a:srgbClr val="62ECAE"/>
              </a:solidFill>
              <a:latin typeface="Corbel" panose="020B0503020204020204" pitchFamily="34" charset="0"/>
            </a:endParaRPr>
          </a:p>
          <a:p>
            <a:pPr algn="ctr">
              <a:lnSpc>
                <a:spcPct val="50000"/>
              </a:lnSpc>
            </a:pPr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10 декабря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3776" y="1929126"/>
            <a:ext cx="3252729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Чиркейская</a:t>
            </a: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ГЭС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3776" y="4397636"/>
            <a:ext cx="358890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Гидроэлектростанция на реке Сулак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у посёлка Дубки, в Буйнакском районе Дагестана. Самая мощная гидроэлектростанция на Северном Кавказе. Имеет вторую по высоте плотину в России и самую высокую в стране арочную плотину.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78" y="388695"/>
            <a:ext cx="494699" cy="4946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t="8467" r="20263" b="4999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45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9649" y="3644626"/>
            <a:ext cx="3681945" cy="12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600" b="1" dirty="0">
                <a:solidFill>
                  <a:srgbClr val="129057"/>
                </a:solidFill>
                <a:latin typeface="Corbel" panose="020B0503020204020204" pitchFamily="34" charset="0"/>
              </a:rPr>
              <a:t>Катание на катерах по водохранилищу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7" y="4925298"/>
            <a:ext cx="458012" cy="458012"/>
          </a:xfrm>
          <a:prstGeom prst="rect">
            <a:avLst/>
          </a:prstGeom>
        </p:spPr>
      </p:pic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0872" b="386"/>
          <a:stretch/>
        </p:blipFill>
        <p:spPr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t="15554" b="1555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Рисунок 9"/>
          <p:cNvPicPr>
            <a:picLocks noGrp="1" noChangeAspect="1"/>
          </p:cNvPicPr>
          <p:nvPr>
            <p:ph type="pic" idx="11"/>
          </p:nvPr>
        </p:nvPicPr>
        <p:blipFill rotWithShape="1">
          <a:blip r:embed="rId5"/>
          <a:srcRect l="-189" t="38706" r="189" b="2506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9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3777" y="1929126"/>
            <a:ext cx="2858282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Сулакский</a:t>
            </a: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 каньон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3777" y="4218467"/>
            <a:ext cx="358890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Живописное горное ущелье протянулось на 53 км и считается одним из самых глубоких в Европе.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Каньон реки Сулак поражает гостей великолепными видами. Ширина каньона местами доходит до 3,5 км. Это одно из самых посещаемых туристами мест в Дагестане.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78" y="388695"/>
            <a:ext cx="494699" cy="49469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296" r="1529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1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8461" y="700654"/>
            <a:ext cx="3667461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Рахат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6" y="5187207"/>
            <a:ext cx="397022" cy="3970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58" y="5231136"/>
            <a:ext cx="442676" cy="442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6" y="746946"/>
            <a:ext cx="330773" cy="364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97" y="5211399"/>
            <a:ext cx="397331" cy="3973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69827" y="786986"/>
            <a:ext cx="400366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Ресторан при базе отдыха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226" y="5324639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Кухня: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4078" y="5320869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Интерьер: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6434" y="5337514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Музыка: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991" y="5765856"/>
            <a:ext cx="2595669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Кавказская,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Гриль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31402" y="5765856"/>
            <a:ext cx="224183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Лаконичный,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Европейский,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Стиль шале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82042" y="5779916"/>
            <a:ext cx="2455473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Кавказская музыка фоном,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Современная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C50735-6E1D-464B-9D7C-D9A330D145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" b="27800"/>
          <a:stretch/>
        </p:blipFill>
        <p:spPr>
          <a:xfrm>
            <a:off x="4383521" y="1909763"/>
            <a:ext cx="3403023" cy="305360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2948846-01DB-4EFA-ABA8-232A67A43CB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2139"/>
          <a:stretch>
            <a:fillRect/>
          </a:stretch>
        </p:blipFill>
        <p:spPr>
          <a:xfrm>
            <a:off x="7920318" y="1909482"/>
            <a:ext cx="4271682" cy="3053607"/>
          </a:xfr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638508A-29D3-4081-BBBA-95AE007E96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2" b="17132"/>
          <a:stretch>
            <a:fillRect/>
          </a:stretch>
        </p:blipFill>
        <p:spPr>
          <a:xfrm>
            <a:off x="766763" y="1909763"/>
            <a:ext cx="3482975" cy="3052762"/>
          </a:xfrm>
        </p:spPr>
      </p:pic>
    </p:spTree>
    <p:extLst>
      <p:ext uri="{BB962C8B-B14F-4D97-AF65-F5344CB8AC3E}">
        <p14:creationId xmlns:p14="http://schemas.microsoft.com/office/powerpoint/2010/main" val="284406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2428" b="24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393" y="780555"/>
            <a:ext cx="32037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600" b="1" dirty="0">
                <a:solidFill>
                  <a:srgbClr val="129057"/>
                </a:solidFill>
                <a:latin typeface="Corbel" panose="020B0503020204020204" pitchFamily="34" charset="0"/>
              </a:rPr>
              <a:t>О регионе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93" y="1684020"/>
            <a:ext cx="4542901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Солнечный Дагестан привлекает туристов древней историей, вековыми традициями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невероятно красивой природой.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Знакомство с регионом принято начинать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его столицы Махачкалы. Город был основан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1857 году как военное крепостное укрепление Петровск на пути в Дербент.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открытием нефтяных месторождений в начале 20 века город стал стремительно развиваться.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наши дни это крупный научный, торговый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культурный центр Дагестана.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80" y="5159063"/>
            <a:ext cx="468771" cy="4687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35" y="4639366"/>
            <a:ext cx="426663" cy="4266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35" y="5747762"/>
            <a:ext cx="426781" cy="4267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81251" y="4692974"/>
            <a:ext cx="2622176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Множество локаций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1251" y="5260724"/>
            <a:ext cx="2622176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Потрясающие виды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1251" y="5855368"/>
            <a:ext cx="2622176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Уникальная природа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b="13856"/>
          <a:stretch/>
        </p:blipFill>
        <p:spPr>
          <a:xfrm>
            <a:off x="5907706" y="3455894"/>
            <a:ext cx="6284294" cy="34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30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000107" y="5622226"/>
            <a:ext cx="3403842" cy="1101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Corbel" panose="020B0503020204020204" pitchFamily="34" charset="0"/>
              </a:rPr>
              <a:t>severnykavkaz.ru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Corbel" panose="020B0503020204020204" pitchFamily="34" charset="0"/>
              </a:rPr>
              <a:t>8 (800) 302-04-40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Corbel" panose="020B0503020204020204" pitchFamily="34" charset="0"/>
              </a:rPr>
              <a:t>info@severnykavkaz.ru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10663"/>
          <a:stretch>
            <a:fillRect/>
          </a:stretch>
        </p:blipFill>
        <p:spPr/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81" y="5727832"/>
            <a:ext cx="2192697" cy="535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71" y="5712491"/>
            <a:ext cx="212403" cy="212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35" y="5977307"/>
            <a:ext cx="266874" cy="26687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8686474" y="5745806"/>
            <a:ext cx="3505526" cy="605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sz="1800" i="1" dirty="0" err="1">
                <a:solidFill>
                  <a:schemeClr val="bg1"/>
                </a:solidFill>
                <a:latin typeface="Corbel" panose="020B0503020204020204" pitchFamily="34" charset="0"/>
              </a:rPr>
              <a:t>kavkaz.dmc</a:t>
            </a:r>
            <a:endParaRPr lang="ru-RU" sz="1800" i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800" i="1" dirty="0" err="1">
                <a:solidFill>
                  <a:schemeClr val="bg1"/>
                </a:solidFill>
                <a:latin typeface="Corbel" panose="020B0503020204020204" pitchFamily="34" charset="0"/>
              </a:rPr>
              <a:t>dmc_kavkaz</a:t>
            </a:r>
            <a:endParaRPr lang="en-US" sz="1800" i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58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3644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279675" y="484720"/>
            <a:ext cx="3203742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600" b="1" dirty="0">
                <a:solidFill>
                  <a:srgbClr val="129057"/>
                </a:solidFill>
                <a:latin typeface="Corbel" panose="020B0503020204020204" pitchFamily="34" charset="0"/>
              </a:rPr>
              <a:t>Перелёт,</a:t>
            </a:r>
          </a:p>
          <a:p>
            <a:pPr>
              <a:lnSpc>
                <a:spcPct val="70000"/>
              </a:lnSpc>
            </a:pPr>
            <a:r>
              <a:rPr lang="ru-RU" sz="3600" b="1" dirty="0">
                <a:solidFill>
                  <a:srgbClr val="129057"/>
                </a:solidFill>
                <a:latin typeface="Corbel" panose="020B0503020204020204" pitchFamily="34" charset="0"/>
              </a:rPr>
              <a:t>трансфер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26649"/>
            <a:ext cx="540000" cy="5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9941" y="539134"/>
            <a:ext cx="510205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Перелёт 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Москва – Аэропорт Махачкала: 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3,5 часа</a:t>
            </a:r>
            <a:endParaRPr lang="ru-RU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95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753147" y="2314256"/>
            <a:ext cx="4551165" cy="13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6000" b="1" dirty="0">
                <a:solidFill>
                  <a:srgbClr val="62ECAE"/>
                </a:solidFill>
                <a:latin typeface="Corbel" panose="020B0503020204020204" pitchFamily="34" charset="0"/>
              </a:rPr>
              <a:t>1</a:t>
            </a:r>
            <a:r>
              <a:rPr lang="ru-RU" sz="4400" b="1" dirty="0">
                <a:solidFill>
                  <a:srgbClr val="62ECAE"/>
                </a:solidFill>
                <a:latin typeface="Corbel" panose="020B0503020204020204" pitchFamily="34" charset="0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День </a:t>
            </a:r>
          </a:p>
          <a:p>
            <a:pPr algn="ctr">
              <a:lnSpc>
                <a:spcPct val="50000"/>
              </a:lnSpc>
            </a:pPr>
            <a:endParaRPr lang="ru-RU" sz="3200" b="1" dirty="0">
              <a:solidFill>
                <a:srgbClr val="62ECAE"/>
              </a:solidFill>
              <a:latin typeface="Corbel" panose="020B0503020204020204" pitchFamily="34" charset="0"/>
            </a:endParaRPr>
          </a:p>
          <a:p>
            <a:pPr algn="ctr">
              <a:lnSpc>
                <a:spcPct val="50000"/>
              </a:lnSpc>
            </a:pPr>
            <a:r>
              <a:rPr lang="ru-RU" sz="3200" b="1" dirty="0">
                <a:solidFill>
                  <a:srgbClr val="62ECAE"/>
                </a:solidFill>
                <a:latin typeface="Corbel" panose="020B0503020204020204" pitchFamily="34" charset="0"/>
              </a:rPr>
              <a:t>07 декабря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259665"/>
              </p:ext>
            </p:extLst>
          </p:nvPr>
        </p:nvGraphicFramePr>
        <p:xfrm>
          <a:off x="2253809" y="504627"/>
          <a:ext cx="9335652" cy="41317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7898">
                  <a:extLst>
                    <a:ext uri="{9D8B030D-6E8A-4147-A177-3AD203B41FA5}">
                      <a16:colId xmlns:a16="http://schemas.microsoft.com/office/drawing/2014/main" val="3977159331"/>
                    </a:ext>
                  </a:extLst>
                </a:gridCol>
                <a:gridCol w="6107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71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11:20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Прилёт в Махачкалу. Встреча в аэропорту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1775475"/>
                  </a:ext>
                </a:extLst>
              </a:tr>
              <a:tr h="4971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12:00-12:40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Трансфер из аэропорта в отель «</a:t>
                      </a:r>
                      <a:r>
                        <a:rPr lang="ru-RU" b="1" spc="4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Монто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13:00-14:00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Обед в ресторане отеля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113486"/>
                  </a:ext>
                </a:extLst>
              </a:tr>
              <a:tr h="499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14:00-14:30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Заселение в отель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0831253"/>
                  </a:ext>
                </a:extLst>
              </a:tr>
              <a:tr h="499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14:30-15:50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Трансфер к бархану </a:t>
                      </a:r>
                      <a:r>
                        <a:rPr lang="ru-RU" b="1" spc="4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Сарыкум</a:t>
                      </a: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, экскурсия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8986821"/>
                  </a:ext>
                </a:extLst>
              </a:tr>
              <a:tr h="499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16:00-17:00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Время на бархане, включая подъём и спуск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(заход солнца в 16:30)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602182"/>
                  </a:ext>
                </a:extLst>
              </a:tr>
              <a:tr h="499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17:00-18:20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Возвращение в отель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176558"/>
                  </a:ext>
                </a:extLst>
              </a:tr>
              <a:tr h="499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spc="4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rbel" panose="020B0503020204020204" pitchFamily="34" charset="0"/>
                        <a:cs typeface="Tahom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spc="4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cs typeface="Tahoma"/>
                        </a:rPr>
                        <a:t>Ужин в ресторане на выбор (по свободной программе)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311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92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90221" y="1928090"/>
            <a:ext cx="3667461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Монто</a:t>
            </a:r>
            <a:endParaRPr lang="ru-RU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21" y="321040"/>
            <a:ext cx="463645" cy="463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8925" y="440237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Махачкала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88925" y="909278"/>
            <a:ext cx="380196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Гостиница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18" y="860111"/>
            <a:ext cx="361849" cy="361849"/>
          </a:xfrm>
          <a:prstGeom prst="rect">
            <a:avLst/>
          </a:prstGeom>
        </p:spPr>
      </p:pic>
      <p:sp>
        <p:nvSpPr>
          <p:cNvPr id="13" name="5-конечная звезда 12"/>
          <p:cNvSpPr/>
          <p:nvPr/>
        </p:nvSpPr>
        <p:spPr>
          <a:xfrm>
            <a:off x="10084082" y="3017796"/>
            <a:ext cx="386534" cy="386534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10547727" y="3017796"/>
            <a:ext cx="386534" cy="386534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1011372" y="3011582"/>
            <a:ext cx="386534" cy="386534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1475017" y="3011582"/>
            <a:ext cx="386534" cy="386534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18" y="4909769"/>
            <a:ext cx="489101" cy="4891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63" y="5507504"/>
            <a:ext cx="415910" cy="4159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63" y="6060723"/>
            <a:ext cx="388880" cy="3888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60112" y="4994596"/>
            <a:ext cx="3237794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99 номеров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60111" y="5555736"/>
            <a:ext cx="3701439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2 конференц-зала, 60 и 120 мест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0112" y="6095440"/>
            <a:ext cx="31219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Собственный ресторан и бар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4423" y="3634891"/>
            <a:ext cx="4516906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Гостиница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Монто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 предлагает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спа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-центр, сауну и оздоровительный центр. Городской пляж находится в 10 минутах езды, а Центральная Джума-Мечеть — в 20 минутах ходьбы от отеля..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t="17784" b="1778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Рисунок 22"/>
          <p:cNvPicPr>
            <a:picLocks noGrp="1" noChangeAspect="1"/>
          </p:cNvPicPr>
          <p:nvPr>
            <p:ph type="pic" idx="10"/>
          </p:nvPr>
        </p:nvPicPr>
        <p:blipFill>
          <a:blip r:embed="rId8"/>
          <a:srcRect t="6137" b="613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r="20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57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3777" y="1929126"/>
            <a:ext cx="2858282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Бархан</a:t>
            </a:r>
          </a:p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Сары-кум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3777" y="4312596"/>
            <a:ext cx="3588905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Недалеко от Махачкалы расположено уникальное песчаное образование, единственное в России.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Высота доходит до 250 метров,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а его 4 вершины перемещаются под воздействием ветров. Здесь особый климат, флора и фауна.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78" y="388695"/>
            <a:ext cx="494699" cy="49469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252" r="152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7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8461" y="700654"/>
            <a:ext cx="3667461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Ресторан </a:t>
            </a:r>
            <a:r>
              <a:rPr lang="ru-RU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Монто</a:t>
            </a:r>
            <a:endParaRPr lang="ru-RU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6" y="5187207"/>
            <a:ext cx="397022" cy="397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8" y="468958"/>
            <a:ext cx="463645" cy="463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25" y="5266786"/>
            <a:ext cx="347378" cy="347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7" y="5217692"/>
            <a:ext cx="442676" cy="442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9" y="998787"/>
            <a:ext cx="364810" cy="364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99" y="5202867"/>
            <a:ext cx="397331" cy="3973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6522" y="588155"/>
            <a:ext cx="2622176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Махачкала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522" y="1016855"/>
            <a:ext cx="40036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Ресторан национальной кухни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226" y="5324639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Кухня: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0585" y="5308048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Интерьер: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5346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Музыка: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6459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Рейтинг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TripAdvisor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991" y="5765856"/>
            <a:ext cx="259566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Европейская,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Фьюжен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Кавказская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1660" y="5765857"/>
            <a:ext cx="2241835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Национальный,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Европейский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8151" y="5766472"/>
            <a:ext cx="2455473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Европейский лаундж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3581" y="5867314"/>
            <a:ext cx="215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4,5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7C29C0A-0FD6-428E-BB3F-68E2B3CD366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6" b="20286"/>
          <a:stretch>
            <a:fillRect/>
          </a:stretch>
        </p:blipFill>
        <p:spPr/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069646-EBA9-48D4-856F-EB335369C8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48931" r="-1527" b="15035"/>
          <a:stretch/>
        </p:blipFill>
        <p:spPr>
          <a:xfrm>
            <a:off x="874059" y="1905208"/>
            <a:ext cx="7046259" cy="3173506"/>
          </a:xfrm>
        </p:spPr>
      </p:pic>
    </p:spTree>
    <p:extLst>
      <p:ext uri="{BB962C8B-B14F-4D97-AF65-F5344CB8AC3E}">
        <p14:creationId xmlns:p14="http://schemas.microsoft.com/office/powerpoint/2010/main" val="1086386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1174" y="524541"/>
            <a:ext cx="3667461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Тысяча и одна ночь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6" y="5187207"/>
            <a:ext cx="397022" cy="397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8" y="468958"/>
            <a:ext cx="463645" cy="463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25" y="5266786"/>
            <a:ext cx="347378" cy="347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7" y="5217692"/>
            <a:ext cx="442676" cy="442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9" y="998787"/>
            <a:ext cx="364810" cy="364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99" y="5202867"/>
            <a:ext cx="397331" cy="3973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6522" y="58815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Махачкала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521" y="1044151"/>
            <a:ext cx="54101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Ресторан многонациональной кухни, кальян-бар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226" y="5324639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Кухня: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0585" y="5308048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Интерьер: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5346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Музыка: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6459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Рейтинг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TripAdvisor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991" y="5765856"/>
            <a:ext cx="224183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Азербайджанская,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Кавказская,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Русская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71660" y="5765857"/>
            <a:ext cx="224183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Этнический,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Восточный стиль,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Яркий декор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8151" y="5766472"/>
            <a:ext cx="2455473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Европейский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лаундж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Восточная музыка,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Фоновая национальная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3581" y="5867314"/>
            <a:ext cx="215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4</a:t>
            </a:r>
            <a:r>
              <a:rPr lang="ru-RU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,5</a:t>
            </a:r>
          </a:p>
        </p:txBody>
      </p:sp>
      <p:pic>
        <p:nvPicPr>
          <p:cNvPr id="27" name="Рисунок 26"/>
          <p:cNvPicPr>
            <a:picLocks noGrp="1" noChangeAspect="1"/>
          </p:cNvPicPr>
          <p:nvPr>
            <p:ph type="pic" idx="1"/>
          </p:nvPr>
        </p:nvPicPr>
        <p:blipFill>
          <a:blip r:embed="rId8"/>
          <a:srcRect t="15408" b="15408"/>
          <a:stretch>
            <a:fillRect/>
          </a:stretch>
        </p:blipFill>
        <p:spPr>
          <a:xfrm>
            <a:off x="766763" y="1909763"/>
            <a:ext cx="7045325" cy="3046412"/>
          </a:xfrm>
          <a:prstGeom prst="rect">
            <a:avLst/>
          </a:prstGeom>
        </p:spPr>
      </p:pic>
      <p:pic>
        <p:nvPicPr>
          <p:cNvPr id="29" name="Рисунок 28"/>
          <p:cNvPicPr>
            <a:picLocks noGrp="1" noChangeAspect="1"/>
          </p:cNvPicPr>
          <p:nvPr>
            <p:ph type="pic" idx="10"/>
          </p:nvPr>
        </p:nvPicPr>
        <p:blipFill>
          <a:blip r:embed="rId9"/>
          <a:srcRect l="6266" r="6266"/>
          <a:stretch>
            <a:fillRect/>
          </a:stretch>
        </p:blipFill>
        <p:spPr>
          <a:xfrm>
            <a:off x="7920038" y="1909763"/>
            <a:ext cx="4271962" cy="30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4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3555" r="3555"/>
          <a:stretch>
            <a:fillRect/>
          </a:stretch>
        </p:blipFill>
        <p:spPr>
          <a:xfrm>
            <a:off x="7929563" y="1897063"/>
            <a:ext cx="4262437" cy="3059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8461" y="700654"/>
            <a:ext cx="3667461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Пиросмани</a:t>
            </a:r>
            <a:endParaRPr lang="ru-RU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7420" b="17420"/>
          <a:stretch>
            <a:fillRect/>
          </a:stretch>
        </p:blipFill>
        <p:spPr>
          <a:xfrm>
            <a:off x="763588" y="1897063"/>
            <a:ext cx="7042150" cy="305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6" y="5187207"/>
            <a:ext cx="397022" cy="397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8" y="468958"/>
            <a:ext cx="463645" cy="463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25" y="5266786"/>
            <a:ext cx="347378" cy="347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7" y="5217692"/>
            <a:ext cx="442676" cy="442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9" y="998787"/>
            <a:ext cx="364810" cy="364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99" y="5202867"/>
            <a:ext cx="397331" cy="3973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6522" y="58815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Махачкала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6522" y="1030302"/>
            <a:ext cx="31161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Ресторан грузинской кухни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226" y="5324639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Кухня: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0585" y="5308048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Интерьер: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5346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Музыка: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6459" y="5295425"/>
            <a:ext cx="262217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Рейтинг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TripAdvisor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: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991" y="5765856"/>
            <a:ext cx="2707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Грузинская,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Восточноевропейская,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Барбекю,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Веган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-меню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1660" y="5765857"/>
            <a:ext cx="224183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Национальный,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Лофт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Два этажа, веранда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8151" y="5766472"/>
            <a:ext cx="245547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Национальная,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Легкая фоновая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3581" y="5867314"/>
            <a:ext cx="215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4</a:t>
            </a:r>
            <a:r>
              <a:rPr lang="ru-RU" sz="4000" dirty="0">
                <a:solidFill>
                  <a:srgbClr val="129057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,0</a:t>
            </a:r>
          </a:p>
        </p:txBody>
      </p:sp>
    </p:spTree>
    <p:extLst>
      <p:ext uri="{BB962C8B-B14F-4D97-AF65-F5344CB8AC3E}">
        <p14:creationId xmlns:p14="http://schemas.microsoft.com/office/powerpoint/2010/main" val="3952300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805</Words>
  <Application>Microsoft Office PowerPoint</Application>
  <PresentationFormat>Широкоэкранный</PresentationFormat>
  <Paragraphs>213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Myriad 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SPecialiST RePack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Саркисова</cp:lastModifiedBy>
  <cp:revision>350</cp:revision>
  <dcterms:created xsi:type="dcterms:W3CDTF">2021-05-27T15:03:04Z</dcterms:created>
  <dcterms:modified xsi:type="dcterms:W3CDTF">2023-09-13T17:58:00Z</dcterms:modified>
  <cp:version/>
</cp:coreProperties>
</file>