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60" r:id="rId3"/>
    <p:sldId id="261" r:id="rId4"/>
    <p:sldId id="277" r:id="rId5"/>
    <p:sldId id="257" r:id="rId6"/>
    <p:sldId id="370" r:id="rId7"/>
    <p:sldId id="332" r:id="rId8"/>
    <p:sldId id="259" r:id="rId9"/>
    <p:sldId id="265" r:id="rId10"/>
    <p:sldId id="371" r:id="rId11"/>
    <p:sldId id="262" r:id="rId12"/>
    <p:sldId id="263" r:id="rId13"/>
    <p:sldId id="264" r:id="rId14"/>
    <p:sldId id="269" r:id="rId15"/>
    <p:sldId id="267" r:id="rId16"/>
    <p:sldId id="266" r:id="rId17"/>
    <p:sldId id="270" r:id="rId18"/>
    <p:sldId id="274" r:id="rId19"/>
    <p:sldId id="275" r:id="rId20"/>
    <p:sldId id="372" r:id="rId21"/>
    <p:sldId id="272" r:id="rId22"/>
    <p:sldId id="333" r:id="rId23"/>
    <p:sldId id="273" r:id="rId24"/>
    <p:sldId id="368" r:id="rId25"/>
    <p:sldId id="28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39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03" autoAdjust="0"/>
  </p:normalViewPr>
  <p:slideViewPr>
    <p:cSldViewPr>
      <p:cViewPr varScale="1">
        <p:scale>
          <a:sx n="114" d="100"/>
          <a:sy n="114" d="100"/>
        </p:scale>
        <p:origin x="1524" y="11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6763494166654711"/>
          <c:y val="1.6545574916387324E-2"/>
        </c:manualLayout>
      </c:layout>
      <c:overlay val="0"/>
    </c:title>
    <c:autoTitleDeleted val="0"/>
    <c:view3D>
      <c:rotX val="60"/>
      <c:rotY val="40"/>
      <c:rAngAx val="0"/>
      <c:perspective val="9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209589002423702E-4"/>
          <c:y val="0.13837463828268218"/>
          <c:w val="0.77264589379604565"/>
          <c:h val="0.7520448134463326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обучающихся</c:v>
                </c:pt>
              </c:strCache>
            </c:strRef>
          </c:tx>
          <c:explosion val="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государственные служащие</c:v>
                </c:pt>
                <c:pt idx="1">
                  <c:v>муниципальные служащие</c:v>
                </c:pt>
                <c:pt idx="2">
                  <c:v>руководители предприятий</c:v>
                </c:pt>
                <c:pt idx="3">
                  <c:v>специалисты организаций</c:v>
                </c:pt>
                <c:pt idx="4">
                  <c:v>рабочие</c:v>
                </c:pt>
                <c:pt idx="5">
                  <c:v>научно-педагогические работники</c:v>
                </c:pt>
                <c:pt idx="6">
                  <c:v>др.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0.22000000000000006</c:v>
                </c:pt>
                <c:pt idx="1">
                  <c:v>0.18000000000000005</c:v>
                </c:pt>
                <c:pt idx="2">
                  <c:v>0.12000000000000002</c:v>
                </c:pt>
                <c:pt idx="3">
                  <c:v>0.3000000000000001</c:v>
                </c:pt>
                <c:pt idx="4">
                  <c:v>0.14000000000000001</c:v>
                </c:pt>
                <c:pt idx="5">
                  <c:v>0.1</c:v>
                </c:pt>
                <c:pt idx="6">
                  <c:v>4.0000000000000015E-2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D1-485D-B075-1C6762942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78204637519921"/>
          <c:y val="0.12577915652743574"/>
          <c:w val="0.33336322241130117"/>
          <c:h val="0.81287302183212506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70"/>
      <c:rotY val="28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Финансовые составляющие</c:v>
                </c:pt>
              </c:strCache>
            </c:strRef>
          </c:tx>
          <c:explosion val="4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федеральный бюджет</c:v>
                </c:pt>
                <c:pt idx="1">
                  <c:v>региональный бюджет</c:v>
                </c:pt>
                <c:pt idx="2">
                  <c:v>местный бюджет</c:v>
                </c:pt>
                <c:pt idx="3">
                  <c:v>юридические лица</c:v>
                </c:pt>
                <c:pt idx="4">
                  <c:v>физические лица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0.15000000000000005</c:v>
                </c:pt>
                <c:pt idx="1">
                  <c:v>0.18000000000000005</c:v>
                </c:pt>
                <c:pt idx="2">
                  <c:v>0.17</c:v>
                </c:pt>
                <c:pt idx="3">
                  <c:v>0.2</c:v>
                </c:pt>
                <c:pt idx="4">
                  <c:v>0.3000000000000001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1E-480A-AE03-1DC45084B0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084242954486578"/>
          <c:y val="0.15904866762301273"/>
          <c:w val="0.37446012943006346"/>
          <c:h val="0.79555458498266707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BACE1-2B66-4B5E-BCAA-458D199C0D81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CA4E8-0487-4526-82C9-189F80130D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718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CA4E8-0487-4526-82C9-189F80130DA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325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19FC-D619-4184-AFE1-A5AE1D946533}" type="datetimeFigureOut">
              <a:rPr lang="ru-RU" smtClean="0">
                <a:solidFill>
                  <a:srgbClr val="073E87"/>
                </a:solidFill>
              </a:rPr>
              <a:pPr/>
              <a:t>07.12.2023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5D0-7162-4F9B-90AC-751680222E8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543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19FC-D619-4184-AFE1-A5AE1D946533}" type="datetimeFigureOut">
              <a:rPr lang="ru-RU" smtClean="0">
                <a:solidFill>
                  <a:srgbClr val="073E87"/>
                </a:solidFill>
              </a:rPr>
              <a:pPr/>
              <a:t>07.12.2023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5D0-7162-4F9B-90AC-751680222E8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19FC-D619-4184-AFE1-A5AE1D946533}" type="datetimeFigureOut">
              <a:rPr lang="ru-RU" smtClean="0">
                <a:solidFill>
                  <a:srgbClr val="073E87"/>
                </a:solidFill>
              </a:rPr>
              <a:pPr/>
              <a:t>07.12.2023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5D0-7162-4F9B-90AC-751680222E8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090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B33E-5ADB-4135-A08D-8C5F46281B93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07.12.2023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ED50-1F44-4792-94A4-907347A2C20A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01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B33E-5ADB-4135-A08D-8C5F46281B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07.12.2023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ED50-1F44-4792-94A4-907347A2C2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60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B33E-5ADB-4135-A08D-8C5F46281B93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07.12.2023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ED50-1F44-4792-94A4-907347A2C20A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61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B33E-5ADB-4135-A08D-8C5F46281B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07.12.2023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ED50-1F44-4792-94A4-907347A2C2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984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B33E-5ADB-4135-A08D-8C5F46281B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07.12.2023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ED50-1F44-4792-94A4-907347A2C2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185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B33E-5ADB-4135-A08D-8C5F46281B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07.12.2023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ED50-1F44-4792-94A4-907347A2C2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69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B33E-5ADB-4135-A08D-8C5F46281B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07.12.2023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ED50-1F44-4792-94A4-907347A2C2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60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B33E-5ADB-4135-A08D-8C5F46281B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07.12.2023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ED50-1F44-4792-94A4-907347A2C2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7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19FC-D619-4184-AFE1-A5AE1D946533}" type="datetimeFigureOut">
              <a:rPr lang="ru-RU" smtClean="0">
                <a:solidFill>
                  <a:srgbClr val="073E87"/>
                </a:solidFill>
              </a:rPr>
              <a:pPr/>
              <a:t>07.12.2023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5D0-7162-4F9B-90AC-751680222E8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37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B33E-5ADB-4135-A08D-8C5F46281B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07.12.2023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4CEED50-1F44-4792-94A4-907347A2C2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98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B33E-5ADB-4135-A08D-8C5F46281B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07.12.2023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ED50-1F44-4792-94A4-907347A2C2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02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B33E-5ADB-4135-A08D-8C5F46281B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07.12.2023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ED50-1F44-4792-94A4-907347A2C2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19FC-D619-4184-AFE1-A5AE1D946533}" type="datetimeFigureOut">
              <a:rPr lang="ru-RU" smtClean="0">
                <a:solidFill>
                  <a:srgbClr val="073E87"/>
                </a:solidFill>
              </a:rPr>
              <a:pPr/>
              <a:t>07.12.2023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5D0-7162-4F9B-90AC-751680222E8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4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19FC-D619-4184-AFE1-A5AE1D946533}" type="datetimeFigureOut">
              <a:rPr lang="ru-RU" smtClean="0">
                <a:solidFill>
                  <a:srgbClr val="073E87"/>
                </a:solidFill>
              </a:rPr>
              <a:pPr/>
              <a:t>07.12.2023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5D0-7162-4F9B-90AC-751680222E8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1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19FC-D619-4184-AFE1-A5AE1D946533}" type="datetimeFigureOut">
              <a:rPr lang="ru-RU" smtClean="0">
                <a:solidFill>
                  <a:srgbClr val="073E87"/>
                </a:solidFill>
              </a:rPr>
              <a:pPr/>
              <a:t>07.12.2023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5D0-7162-4F9B-90AC-751680222E8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89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19FC-D619-4184-AFE1-A5AE1D946533}" type="datetimeFigureOut">
              <a:rPr lang="ru-RU" smtClean="0">
                <a:solidFill>
                  <a:srgbClr val="073E87"/>
                </a:solidFill>
              </a:rPr>
              <a:pPr/>
              <a:t>07.12.2023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5D0-7162-4F9B-90AC-751680222E8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98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19FC-D619-4184-AFE1-A5AE1D946533}" type="datetimeFigureOut">
              <a:rPr lang="ru-RU" smtClean="0">
                <a:solidFill>
                  <a:srgbClr val="073E87"/>
                </a:solidFill>
              </a:rPr>
              <a:pPr/>
              <a:t>07.12.2023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5D0-7162-4F9B-90AC-751680222E8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22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19FC-D619-4184-AFE1-A5AE1D946533}" type="datetimeFigureOut">
              <a:rPr lang="ru-RU" smtClean="0">
                <a:solidFill>
                  <a:srgbClr val="073E87"/>
                </a:solidFill>
              </a:rPr>
              <a:pPr/>
              <a:t>07.12.2023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5D0-7162-4F9B-90AC-751680222E8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51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19FC-D619-4184-AFE1-A5AE1D946533}" type="datetimeFigureOut">
              <a:rPr lang="ru-RU" smtClean="0">
                <a:solidFill>
                  <a:srgbClr val="073E87"/>
                </a:solidFill>
              </a:rPr>
              <a:pPr/>
              <a:t>07.12.2023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5D0-7162-4F9B-90AC-751680222E8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71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DB819FC-D619-4184-AFE1-A5AE1D946533}" type="datetimeFigureOut">
              <a:rPr lang="ru-RU" smtClean="0">
                <a:solidFill>
                  <a:srgbClr val="073E87"/>
                </a:solidFill>
              </a:rPr>
              <a:pPr/>
              <a:t>07.12.2023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AACD5D0-7162-4F9B-90AC-751680222E8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19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7FAB33E-5ADB-4135-A08D-8C5F46281B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07.12.2023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4CEED50-1F44-4792-94A4-907347A2C2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00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" Type="http://schemas.openxmlformats.org/officeDocument/2006/relationships/image" Target="../media/image44.png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microsoft.com/office/2007/relationships/hdphoto" Target="../media/hdphoto4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jpeg"/><Relationship Id="rId5" Type="http://schemas.microsoft.com/office/2007/relationships/hdphoto" Target="../media/hdphoto3.wdp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7.jpeg"/><Relationship Id="rId7" Type="http://schemas.openxmlformats.org/officeDocument/2006/relationships/image" Target="../media/image9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470025"/>
          </a:xfrm>
        </p:spPr>
        <p:txBody>
          <a:bodyPr>
            <a:noAutofit/>
          </a:bodyPr>
          <a:lstStyle/>
          <a:p>
            <a:r>
              <a:rPr lang="ru-RU" sz="1800" b="1" spc="50" dirty="0">
                <a:ln w="1143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</a:t>
            </a:r>
            <a:br>
              <a:rPr lang="ru-RU" sz="1800" b="1" spc="50" dirty="0">
                <a:ln w="1143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spc="50" dirty="0">
                <a:ln w="1143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образовательное  учреждение высшего образования</a:t>
            </a:r>
            <a:br>
              <a:rPr lang="ru-RU" sz="1800" b="1" spc="50" dirty="0">
                <a:ln w="1143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spc="50" dirty="0">
                <a:ln w="1143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«Дагестанский государственный </a:t>
            </a:r>
            <a:br>
              <a:rPr lang="ru-RU" sz="1800" b="1" spc="50" dirty="0">
                <a:ln w="1143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spc="50" dirty="0">
                <a:ln w="1143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технический университет»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 descr="dst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428604"/>
            <a:ext cx="1143008" cy="114300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881079" y="5931633"/>
            <a:ext cx="4104456" cy="7143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dirty="0">
                <a:solidFill>
                  <a:srgbClr val="073E87"/>
                </a:solidFill>
              </a:rPr>
              <a:t>Шахмаева А.Р.,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000" dirty="0">
                <a:solidFill>
                  <a:srgbClr val="073E87"/>
                </a:solidFill>
              </a:rPr>
              <a:t>декан ФДОиПО ФГБОУ ВО «ДГТУ»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85786" y="2285992"/>
            <a:ext cx="7772400" cy="1002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spc="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СИСТЕМА ДОПОЛНИТЕЛЬНОГО ОБРАЗОВАНИЯ И ПРОФЕССИОНАЛЬНОГО ОБУЧЕНИЯ В  ФГБОУ ВО «ДГТУ»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D:\Журнал\Отправленное Яне\Маша переработанное для Яны\Фото для журнала ФПК\1 стр Фасад ФПКиП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571876"/>
            <a:ext cx="542928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1" t="22525" r="33469" b="23581"/>
          <a:stretch/>
        </p:blipFill>
        <p:spPr bwMode="auto">
          <a:xfrm>
            <a:off x="7714389" y="485675"/>
            <a:ext cx="1106083" cy="108593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104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121" y="1437665"/>
            <a:ext cx="5844983" cy="3699578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Электроэнергетические системы и сети 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безопасность;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государственной тайны; 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экономика;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и муниципальное управление; 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Нефтегазовое дело;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Промышленное и гражданское строительство;</a:t>
            </a:r>
          </a:p>
          <a:p>
            <a:pPr lvl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-технологии;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питания в образовательных учреждениях;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 и гостиничный сервис;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безопасность; 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жизнедеятельности; 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Радиотехнические средства передачи, приема и обработки сигналов;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машиностроения;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мн. др.</a:t>
            </a:r>
          </a:p>
          <a:p>
            <a:endParaRPr lang="ru-RU" dirty="0"/>
          </a:p>
        </p:txBody>
      </p:sp>
      <p:pic>
        <p:nvPicPr>
          <p:cNvPr id="5" name="Picture 3" descr="H:\11.jpg"/>
          <p:cNvPicPr>
            <a:picLocks noChangeAspect="1" noChangeArrowheads="1"/>
          </p:cNvPicPr>
          <p:nvPr/>
        </p:nvPicPr>
        <p:blipFill rotWithShape="1">
          <a:blip r:embed="rId2" cstate="print"/>
          <a:srcRect t="12508" b="5367"/>
          <a:stretch/>
        </p:blipFill>
        <p:spPr bwMode="auto">
          <a:xfrm>
            <a:off x="2915439" y="4772914"/>
            <a:ext cx="3168729" cy="2040462"/>
          </a:xfrm>
          <a:prstGeom prst="rect">
            <a:avLst/>
          </a:prstGeom>
          <a:noFill/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35A4637-23C5-4C12-A92D-C2BAF088054C}"/>
              </a:ext>
            </a:extLst>
          </p:cNvPr>
          <p:cNvSpPr txBox="1">
            <a:spLocks/>
          </p:cNvSpPr>
          <p:nvPr/>
        </p:nvSpPr>
        <p:spPr>
          <a:xfrm>
            <a:off x="242037" y="188640"/>
            <a:ext cx="8643069" cy="10001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Востребованные программы </a:t>
            </a:r>
            <a:r>
              <a:rPr lang="ru-RU" sz="2400" b="1" cap="all" dirty="0" err="1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допобразования</a:t>
            </a:r>
            <a:endParaRPr lang="ru-RU" sz="28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mykaleidoscope.ru/x/uploads/posts/2022-09/1663350807_62-mykaleidoscope-ru-p-sulakskii-kanon-na-karte-dagestana-krasivo-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5" t="2512" r="-1" b="22988"/>
          <a:stretch/>
        </p:blipFill>
        <p:spPr bwMode="auto">
          <a:xfrm>
            <a:off x="0" y="4772914"/>
            <a:ext cx="2879943" cy="204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gazoraspredelenie.gazprom.ru/d/story/f8/248/_dsc85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0" t="7512" r="5101" b="14485"/>
          <a:stretch/>
        </p:blipFill>
        <p:spPr bwMode="auto">
          <a:xfrm>
            <a:off x="6156176" y="4772914"/>
            <a:ext cx="2906061" cy="204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D:\АТД 2021\Фото\20-05-2021_18-18-13\IMG_02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5" y="2960732"/>
            <a:ext cx="2906060" cy="176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IMG-20191125-WA0011.jpg"/>
          <p:cNvPicPr/>
          <p:nvPr/>
        </p:nvPicPr>
        <p:blipFill rotWithShape="1">
          <a:blip r:embed="rId6" cstate="print"/>
          <a:srcRect t="7908"/>
          <a:stretch/>
        </p:blipFill>
        <p:spPr bwMode="auto">
          <a:xfrm>
            <a:off x="6156175" y="1348829"/>
            <a:ext cx="2906061" cy="157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8068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4928BE-6C28-4CAE-8E77-5DB29B51FB9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858" y="1008896"/>
            <a:ext cx="2801974" cy="1872208"/>
          </a:xfrm>
          <a:prstGeom prst="rect">
            <a:avLst/>
          </a:prstGeom>
        </p:spPr>
      </p:pic>
      <p:pic>
        <p:nvPicPr>
          <p:cNvPr id="1026" name="Picture 2" descr="D:\Фото 2023г\ТБПиВ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" t="17310" r="24" b="21337"/>
          <a:stretch/>
        </p:blipFill>
        <p:spPr bwMode="auto">
          <a:xfrm>
            <a:off x="3582315" y="1008896"/>
            <a:ext cx="235783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8240F8-C348-430D-B4E7-9874DCED75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4027" b="23407"/>
          <a:stretch/>
        </p:blipFill>
        <p:spPr>
          <a:xfrm>
            <a:off x="251520" y="2936102"/>
            <a:ext cx="2801973" cy="187220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C080BC1-2D41-45B4-B290-5BEAE89A0D38}"/>
              </a:ext>
            </a:extLst>
          </p:cNvPr>
          <p:cNvSpPr txBox="1">
            <a:spLocks/>
          </p:cNvSpPr>
          <p:nvPr/>
        </p:nvSpPr>
        <p:spPr>
          <a:xfrm>
            <a:off x="250465" y="44624"/>
            <a:ext cx="8643069" cy="8640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t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Профессиональное обучение по подготовке рабочих профессий</a:t>
            </a:r>
            <a:endParaRPr lang="ru-RU" sz="28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ichip.ru/images/cache/2019/11/18/q90_360042_d753a3a2ca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r="880"/>
          <a:stretch/>
        </p:blipFill>
        <p:spPr bwMode="auto">
          <a:xfrm>
            <a:off x="251520" y="4893982"/>
            <a:ext cx="2817694" cy="18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D61E02-6C49-4C9E-BC95-1C61B53110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t="17334" r="11451" b="12201"/>
          <a:stretch/>
        </p:blipFill>
        <p:spPr>
          <a:xfrm>
            <a:off x="3582315" y="2936102"/>
            <a:ext cx="2357837" cy="18837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409CF6-24B1-44B6-ACF2-2D5EF8303D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19868" r="60677" b="33473"/>
          <a:stretch/>
        </p:blipFill>
        <p:spPr>
          <a:xfrm>
            <a:off x="3582315" y="4893982"/>
            <a:ext cx="2383045" cy="1860544"/>
          </a:xfrm>
          <a:prstGeom prst="rect">
            <a:avLst/>
          </a:prstGeom>
        </p:spPr>
      </p:pic>
      <p:pic>
        <p:nvPicPr>
          <p:cNvPr id="13" name="Рисунок 12" descr="D:\Журнал\Фото для журнала\Фото к рабочим профессиям\Картинки по специальностям\ФРТМТ\радиомеханник по ремонту радиоэлектронного оборудования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1801" y="2936102"/>
            <a:ext cx="2714612" cy="188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АТД 2022\ПЛАНЫ-ОТЧЕТЫ -2022 г\ФП Азина\Фото 2022г\ЭЭ\IMG-20221111-WA005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1801" y="1008896"/>
            <a:ext cx="271461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s://kursy-spb.com/thumb/2/oqw6sgkW-HRp0bvCmr8bJQ/930r/d/pr8pbc6j2ac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9" b="24577"/>
          <a:stretch/>
        </p:blipFill>
        <p:spPr bwMode="auto">
          <a:xfrm>
            <a:off x="6283839" y="4893982"/>
            <a:ext cx="2712574" cy="186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323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66781" r="68362" b="1085"/>
          <a:stretch/>
        </p:blipFill>
        <p:spPr bwMode="auto">
          <a:xfrm>
            <a:off x="7434138" y="1277371"/>
            <a:ext cx="1674366" cy="181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 descr="C:\Users\GIGABYTE\Desktop\670e98b8-dde9-40d0-a7d4-d573afdb7da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t="17823" r="9970" b="17734"/>
          <a:stretch/>
        </p:blipFill>
        <p:spPr bwMode="auto">
          <a:xfrm>
            <a:off x="4283968" y="1277372"/>
            <a:ext cx="1694377" cy="181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GIGABYTE\Desktop\5c189899-cdce-4efd-affb-a2fcacefbcf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6" t="23219" r="34054" b="15103"/>
          <a:stretch/>
        </p:blipFill>
        <p:spPr bwMode="auto">
          <a:xfrm>
            <a:off x="7447499" y="3154261"/>
            <a:ext cx="1661005" cy="178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GIGABYTE\Desktop\de134954-ff50-476e-a2ba-5b3ddbcffcc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5" t="13250" r="22503" b="12009"/>
          <a:stretch/>
        </p:blipFill>
        <p:spPr bwMode="auto">
          <a:xfrm>
            <a:off x="7447499" y="4990119"/>
            <a:ext cx="1661005" cy="178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0" t="14182" b="5732"/>
          <a:stretch/>
        </p:blipFill>
        <p:spPr bwMode="auto">
          <a:xfrm>
            <a:off x="6050786" y="4993622"/>
            <a:ext cx="1346770" cy="17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024D40-88C7-4F45-87E0-0DDD4B8D1F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b="8791"/>
          <a:stretch/>
        </p:blipFill>
        <p:spPr>
          <a:xfrm>
            <a:off x="2483768" y="1277373"/>
            <a:ext cx="1748235" cy="1818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C3313D-BB41-4170-88D4-5E6F1528EF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3221" t="7623" b="8297"/>
          <a:stretch/>
        </p:blipFill>
        <p:spPr>
          <a:xfrm>
            <a:off x="6032367" y="3154111"/>
            <a:ext cx="1365189" cy="17636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97556C-7904-42FD-B56A-D460D5F90B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t="9748" r="56443" b="28949"/>
          <a:stretch/>
        </p:blipFill>
        <p:spPr>
          <a:xfrm>
            <a:off x="4283968" y="4997127"/>
            <a:ext cx="1694378" cy="17847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0465E1-39EF-41EA-9CC0-2BC5A56E0C0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2695" t="67572" r="7773" b="1565"/>
          <a:stretch/>
        </p:blipFill>
        <p:spPr>
          <a:xfrm>
            <a:off x="2483768" y="4990119"/>
            <a:ext cx="1727760" cy="17917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D44433-1A91-42C0-9608-E5259518719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b="6060"/>
          <a:stretch/>
        </p:blipFill>
        <p:spPr>
          <a:xfrm>
            <a:off x="2483768" y="3147104"/>
            <a:ext cx="1746178" cy="17917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0CFB2A-DBAF-4F8B-8CA4-B797A3C9637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4" t="3805" r="40481" b="10377"/>
          <a:stretch/>
        </p:blipFill>
        <p:spPr>
          <a:xfrm>
            <a:off x="6030310" y="1277372"/>
            <a:ext cx="1367246" cy="18185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09BB36-C58F-4F99-AD34-BEE71D32347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4" t="13810" r="6956" b="26022"/>
          <a:stretch/>
        </p:blipFill>
        <p:spPr>
          <a:xfrm>
            <a:off x="4283968" y="3154112"/>
            <a:ext cx="1694377" cy="17847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FC4E10B-7616-4F5D-B413-32DD6EE0B9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990119"/>
            <a:ext cx="2389044" cy="179178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7353F70-CAB7-40FD-BE7A-FCB46D0C05D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149385"/>
            <a:ext cx="2389044" cy="179178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814E442-2DAA-41E4-8522-D60E4358C5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8" t="15283"/>
          <a:stretch/>
        </p:blipFill>
        <p:spPr>
          <a:xfrm>
            <a:off x="35496" y="1277372"/>
            <a:ext cx="2368463" cy="1818500"/>
          </a:xfrm>
          <a:prstGeom prst="rect">
            <a:avLst/>
          </a:prstGeom>
        </p:spPr>
      </p:pic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9003250F-4A5D-4E37-B4F2-7826F5A263D0}"/>
              </a:ext>
            </a:extLst>
          </p:cNvPr>
          <p:cNvSpPr txBox="1">
            <a:spLocks/>
          </p:cNvSpPr>
          <p:nvPr/>
        </p:nvSpPr>
        <p:spPr>
          <a:xfrm>
            <a:off x="250465" y="188640"/>
            <a:ext cx="8643069" cy="8640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t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Преподаватели и высококвалифицированные практики</a:t>
            </a:r>
            <a:endParaRPr lang="ru-RU" sz="28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GIGABYTE\Desktop\Наталья\2023\законченные\ПК 23 ГиМУ государственное и муниципальное управление\фото\гиму 23.01-3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5" r="16692" b="18832"/>
          <a:stretch/>
        </p:blipFill>
        <p:spPr bwMode="auto">
          <a:xfrm>
            <a:off x="2483769" y="1277373"/>
            <a:ext cx="1746178" cy="181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155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465" y="1844824"/>
            <a:ext cx="4035783" cy="4752528"/>
          </a:xfrm>
        </p:spPr>
        <p:txBody>
          <a:bodyPr>
            <a:noAutofit/>
          </a:bodyPr>
          <a:lstStyle/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ДПО РД «Дагестанский кадровый центр» Администрации Главы и Правительства РД: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Газпроммежрегионгаз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Махачкала; 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ПАО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Россети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СК-"Дагэнерго";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ФГКУ «ПУ ФСБ РФ по РД;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«Завод им. Гаджиева»;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ООО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Интерсвязь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Дагестанская таможня;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УФСБ РФ по РД;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Русгидро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здравоохранения РД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ЛПУ РД;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юстиции; 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Министерство образования и науки РД;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учреждения РД  (школы, интернаты, детские сады  и др.)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C26DEE7-7411-4FD7-B078-8936B9D9199C}"/>
              </a:ext>
            </a:extLst>
          </p:cNvPr>
          <p:cNvSpPr txBox="1">
            <a:spLocks/>
          </p:cNvSpPr>
          <p:nvPr/>
        </p:nvSpPr>
        <p:spPr>
          <a:xfrm>
            <a:off x="250465" y="332656"/>
            <a:ext cx="8643069" cy="11521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Основные заказчики программ дополнительного образования</a:t>
            </a:r>
            <a:endParaRPr lang="ru-RU" sz="28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003343063"/>
              </p:ext>
            </p:extLst>
          </p:nvPr>
        </p:nvGraphicFramePr>
        <p:xfrm>
          <a:off x="3779912" y="1772816"/>
          <a:ext cx="5184576" cy="3951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0925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37EDBF-CDB4-4867-BC73-6C3CEF629D2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55698" y="4000504"/>
            <a:ext cx="8988302" cy="2952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-247066" y="1268760"/>
            <a:ext cx="6101328" cy="3017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457200" algn="just">
              <a:buFont typeface="Arial" pitchFamily="34" charset="0"/>
              <a:buAutoNum type="arabicPeriod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проведения работ по защите государственной тайны в организации»</a:t>
            </a:r>
          </a:p>
          <a:p>
            <a:pPr marL="514350" indent="457200" algn="just">
              <a:buFont typeface="Arial" pitchFamily="34" charset="0"/>
              <a:buAutoNum type="arabicPeriod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защиты государственной тайны в организации»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руководителей и специалистов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режимно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-секретных подразделений организаций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457200" algn="just">
              <a:buFont typeface="Arial" pitchFamily="34" charset="0"/>
              <a:buAutoNum type="arabicPeriod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защиты государственной тайны в организации»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руководителей и специалистов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режимно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-секретных подразделений организаций 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457200" algn="just">
              <a:buFont typeface="Arial" pitchFamily="34" charset="0"/>
              <a:buAutoNum type="arabicPeriod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«Защита государственной тайны»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5CAEC44-46B8-4385-84F5-F709BAB86C51}"/>
              </a:ext>
            </a:extLst>
          </p:cNvPr>
          <p:cNvSpPr txBox="1">
            <a:spLocks/>
          </p:cNvSpPr>
          <p:nvPr/>
        </p:nvSpPr>
        <p:spPr>
          <a:xfrm>
            <a:off x="250465" y="116632"/>
            <a:ext cx="8643069" cy="11521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ДГТУ является единственным центром РД по обучению защите государственной тайны</a:t>
            </a:r>
            <a:endParaRPr lang="ru-RU" sz="28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ЗГТ\Март 14.03.16-26.03.16г\IMG_03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25230" r="13179" b="5341"/>
          <a:stretch/>
        </p:blipFill>
        <p:spPr bwMode="auto">
          <a:xfrm>
            <a:off x="6012160" y="1340768"/>
            <a:ext cx="2797909" cy="266429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821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5" r="1275" b="32517"/>
          <a:stretch/>
        </p:blipFill>
        <p:spPr bwMode="auto">
          <a:xfrm>
            <a:off x="268064" y="1752508"/>
            <a:ext cx="8607869" cy="303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465" y="4941168"/>
            <a:ext cx="8622141" cy="1617043"/>
          </a:xfrm>
        </p:spPr>
        <p:txBody>
          <a:bodyPr>
            <a:normAutofit fontScale="40000" lnSpcReduction="20000"/>
          </a:bodyPr>
          <a:lstStyle/>
          <a:p>
            <a:pPr indent="27432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заказчики закупок региона:</a:t>
            </a:r>
          </a:p>
          <a:p>
            <a:pPr indent="457200"/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ГБУ ДПО РД «Дагестанский кадровый центр» </a:t>
            </a:r>
            <a:r>
              <a:rPr lang="ru-RU" sz="2900" b="1" dirty="0" err="1">
                <a:latin typeface="Times New Roman" pitchFamily="18" charset="0"/>
                <a:cs typeface="Times New Roman" pitchFamily="18" charset="0"/>
              </a:rPr>
              <a:t>АГиП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 РД</a:t>
            </a:r>
          </a:p>
          <a:p>
            <a:pPr indent="457200"/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Управлением судебного департамента в Республики Дагестан</a:t>
            </a:r>
          </a:p>
          <a:p>
            <a:pPr indent="457200"/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ГБУ РД «Республиканский молодежный центр» </a:t>
            </a:r>
          </a:p>
          <a:p>
            <a:pPr indent="457200"/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Министерство по национальной политике и делам религии Республики Дагестан</a:t>
            </a:r>
          </a:p>
          <a:p>
            <a:pPr indent="457200"/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Министерство труда и социального развития республики Дагестан</a:t>
            </a:r>
          </a:p>
          <a:p>
            <a:pPr indent="457200"/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Дагестанская таможня</a:t>
            </a:r>
          </a:p>
          <a:p>
            <a:pPr indent="457200"/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и др.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B38DFEE-AC2F-47D4-9610-CD9F2B763DFA}"/>
              </a:ext>
            </a:extLst>
          </p:cNvPr>
          <p:cNvSpPr txBox="1">
            <a:spLocks/>
          </p:cNvSpPr>
          <p:nvPr/>
        </p:nvSpPr>
        <p:spPr>
          <a:xfrm>
            <a:off x="250465" y="332656"/>
            <a:ext cx="8643069" cy="11521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Факультет принимает  участие в  конкурсах на оказание образовательных  услуг в ЕИС «Закупки»</a:t>
            </a:r>
            <a:endParaRPr lang="ru-RU" sz="28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78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GIGABYTE\Desktop\Наталья\редсофт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3"/>
          <a:stretch/>
        </p:blipFill>
        <p:spPr bwMode="auto">
          <a:xfrm>
            <a:off x="5764073" y="2643183"/>
            <a:ext cx="3157524" cy="419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465" y="2650161"/>
            <a:ext cx="4543428" cy="2214577"/>
          </a:xfrm>
        </p:spPr>
        <p:txBody>
          <a:bodyPr>
            <a:normAutofit/>
          </a:bodyPr>
          <a:lstStyle/>
          <a:p>
            <a:pPr lvl="0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работы в РЕД ОС;</a:t>
            </a:r>
          </a:p>
          <a:p>
            <a:pPr lvl="0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 администрирования в РЕД ОС;</a:t>
            </a:r>
          </a:p>
          <a:p>
            <a:pPr lvl="0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Расширенное  администрирование  РЕД ОС.</a:t>
            </a:r>
          </a:p>
          <a:p>
            <a:pPr>
              <a:buNone/>
            </a:pPr>
            <a:endParaRPr lang="ru-RU" sz="2400" dirty="0"/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428596" y="1500175"/>
            <a:ext cx="8358246" cy="114300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>
          <a:xfrm>
            <a:off x="-110629" y="1714489"/>
            <a:ext cx="8643069" cy="71438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74320" lvl="0" indent="457200" algn="just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договор с ООО «РЕД СОФТ» с правом оказывать образовательные услуги по 3 программам: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6812BB1-532C-431C-9B63-7DDCCA43FCFC}"/>
              </a:ext>
            </a:extLst>
          </p:cNvPr>
          <p:cNvSpPr txBox="1">
            <a:spLocks/>
          </p:cNvSpPr>
          <p:nvPr/>
        </p:nvSpPr>
        <p:spPr>
          <a:xfrm>
            <a:off x="250465" y="231803"/>
            <a:ext cx="8643069" cy="11521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Авторизированный учебный центр ДГТУ  «РЕД ОС» </a:t>
            </a:r>
            <a:endParaRPr lang="ru-RU" sz="28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386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D74E7D4-56B2-4E2B-A6B4-EA618C7C6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68760"/>
            <a:ext cx="9144001" cy="5589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83" y="1484784"/>
            <a:ext cx="8643069" cy="4972934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/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защита информации ограниченного доступа, не содержащей сведения составляющие государственную тайну; 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безопасность;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персональных данных при их обработке в информационных системах персональных данных.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77BCD5E-6B06-428D-B31B-720327698702}"/>
              </a:ext>
            </a:extLst>
          </p:cNvPr>
          <p:cNvSpPr txBox="1">
            <a:spLocks/>
          </p:cNvSpPr>
          <p:nvPr/>
        </p:nvSpPr>
        <p:spPr>
          <a:xfrm>
            <a:off x="250465" y="116632"/>
            <a:ext cx="8643069" cy="11521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  <a:cs typeface="Times New Roman" pitchFamily="18" charset="0"/>
              </a:rPr>
              <a:t>ДГТУ включен в Перечень вузов ФСТЭК России по допуску предоставления образовательных услуг направления ЗАЩИТЫ ИНФОРМАЦИИ</a:t>
            </a:r>
            <a:endParaRPr lang="ru-RU" sz="20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2C2BC53-0B97-44BE-B075-EAB869914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3" y="4516257"/>
            <a:ext cx="2240646" cy="149376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3EE4EE3-E7F8-41B0-948C-260DE4B43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09120"/>
            <a:ext cx="2677896" cy="149376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669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GIGABYTE\Desktop\AsmEvjOezw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t="17593" r="11603" b="8117"/>
          <a:stretch/>
        </p:blipFill>
        <p:spPr bwMode="auto">
          <a:xfrm>
            <a:off x="3544415" y="1556792"/>
            <a:ext cx="5503105" cy="329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blob:https://web.whatsapp.com/92406de1-7597-41c8-b0a9-0b3d394dfb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blob:https://web.whatsapp.com/92406de1-7597-41c8-b0a9-0b3d394dfb2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blob:https://web.whatsapp.com/92406de1-7597-41c8-b0a9-0b3d394dfb2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blob:https://web.whatsapp.com/92406de1-7597-41c8-b0a9-0b3d394dfb22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sun9-16.userapi.com/impg/5cxFCP-0Fikl3KSTXev4g5bwS8xxNS2fl2HUdw/W6yMJetUkcY.jpg?size=1125x751&amp;quality=95&amp;sign=98a73ef88dc4c2605e88e635342dbeae&amp;type=album"/>
          <p:cNvPicPr>
            <a:picLocks noChangeAspect="1" noChangeArrowheads="1"/>
          </p:cNvPicPr>
          <p:nvPr/>
        </p:nvPicPr>
        <p:blipFill rotWithShape="1">
          <a:blip r:embed="rId3" cstate="print"/>
          <a:srcRect t="25469" b="25625"/>
          <a:stretch/>
        </p:blipFill>
        <p:spPr bwMode="auto">
          <a:xfrm>
            <a:off x="65821" y="4869160"/>
            <a:ext cx="5370275" cy="1944216"/>
          </a:xfrm>
          <a:prstGeom prst="rect">
            <a:avLst/>
          </a:prstGeom>
          <a:noFill/>
        </p:spPr>
      </p:pic>
      <p:sp>
        <p:nvSpPr>
          <p:cNvPr id="7174" name="AutoShape 6" descr="Диплом о профессиональной переподготовке: что дает и как получи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6" name="AutoShape 8" descr="Диплом о профессиональной переподготовке: что дает и как получи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8" name="AutoShape 10" descr="Диплом о профессиональной переподготовке: что дает и как получи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80" name="AutoShape 12" descr="https://static.tildacdn.com/tild3561-3735-4331-a433-363461393632/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72F4C99D-B6AF-40AC-82EE-C391C6195027}"/>
              </a:ext>
            </a:extLst>
          </p:cNvPr>
          <p:cNvSpPr txBox="1">
            <a:spLocks/>
          </p:cNvSpPr>
          <p:nvPr/>
        </p:nvSpPr>
        <p:spPr>
          <a:xfrm>
            <a:off x="238913" y="237679"/>
            <a:ext cx="8643069" cy="11521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ЗАСЕДАНИЕ КООРДИОЦИОННО- МЕТОДИЧЕСКОЙ ГРУППЫ ПО ПОДГОТОВКИ СПЕЦИАЛИСТОВ В ОБЛАСТИ ИБ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5208E625-E71A-4963-9451-9C9B27981F4E}"/>
              </a:ext>
            </a:extLst>
          </p:cNvPr>
          <p:cNvSpPr txBox="1">
            <a:spLocks/>
          </p:cNvSpPr>
          <p:nvPr/>
        </p:nvSpPr>
        <p:spPr>
          <a:xfrm>
            <a:off x="155575" y="1573419"/>
            <a:ext cx="8726407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1844824"/>
            <a:ext cx="32642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проходит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руководителей и специалистов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3" descr="C:\Users\User\Desktop\3.jpg"/>
          <p:cNvPicPr>
            <a:picLocks noChangeAspect="1" noChangeArrowheads="1"/>
          </p:cNvPicPr>
          <p:nvPr/>
        </p:nvPicPr>
        <p:blipFill>
          <a:blip r:embed="rId4"/>
          <a:srcRect t="46624" b="11868"/>
          <a:stretch>
            <a:fillRect/>
          </a:stretch>
        </p:blipFill>
        <p:spPr bwMode="auto">
          <a:xfrm>
            <a:off x="5491006" y="4870737"/>
            <a:ext cx="3556514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9891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>
            <a:extLst>
              <a:ext uri="{FF2B5EF4-FFF2-40B4-BE49-F238E27FC236}">
                <a16:creationId xmlns:a16="http://schemas.microsoft.com/office/drawing/2014/main" id="{5F4DEC3C-1F51-41E3-9666-C076767EB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" b="13759"/>
          <a:stretch/>
        </p:blipFill>
        <p:spPr bwMode="auto">
          <a:xfrm>
            <a:off x="6917815" y="4777756"/>
            <a:ext cx="1464728" cy="164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18CFBE-7172-491F-94E0-594715642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4111" r="5502" b="14890"/>
          <a:stretch/>
        </p:blipFill>
        <p:spPr>
          <a:xfrm>
            <a:off x="3851921" y="116632"/>
            <a:ext cx="1335162" cy="156736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908395-F3C8-42E2-A7C5-41BB6D7815CF}"/>
              </a:ext>
            </a:extLst>
          </p:cNvPr>
          <p:cNvSpPr/>
          <p:nvPr/>
        </p:nvSpPr>
        <p:spPr>
          <a:xfrm>
            <a:off x="3487365" y="1700808"/>
            <a:ext cx="23619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Ахмедов Фарид </a:t>
            </a:r>
            <a:r>
              <a:rPr lang="ru-RU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Загидинович</a:t>
            </a: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Магарамкентского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0C9398-2946-45A4-A3D4-55EEAA0FC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1" t="30528" r="1741" b="3200"/>
          <a:stretch/>
        </p:blipFill>
        <p:spPr bwMode="auto">
          <a:xfrm>
            <a:off x="6616959" y="116632"/>
            <a:ext cx="1987489" cy="156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88E74CD-2D3D-4006-812C-88F0009788F0}"/>
              </a:ext>
            </a:extLst>
          </p:cNvPr>
          <p:cNvSpPr/>
          <p:nvPr/>
        </p:nvSpPr>
        <p:spPr>
          <a:xfrm>
            <a:off x="5754301" y="1628800"/>
            <a:ext cx="3528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Джамбулатов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Зайдин Магомедович</a:t>
            </a:r>
          </a:p>
          <a:p>
            <a:pPr algn="ct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Ректор «Дагестанский государственный аграрный университет</a:t>
            </a:r>
          </a:p>
          <a:p>
            <a:pPr algn="ct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имени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М.М.Джамбулатова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indent="450215" algn="ctr">
              <a:spcAft>
                <a:spcPts val="0"/>
              </a:spcAft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8">
            <a:extLst>
              <a:ext uri="{FF2B5EF4-FFF2-40B4-BE49-F238E27FC236}">
                <a16:creationId xmlns:a16="http://schemas.microsoft.com/office/drawing/2014/main" id="{C76635F7-C823-4565-812C-DD253B812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2"/>
          <a:stretch/>
        </p:blipFill>
        <p:spPr>
          <a:xfrm>
            <a:off x="539552" y="2439472"/>
            <a:ext cx="1727980" cy="1584176"/>
          </a:xfr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F083B21-B593-4DAA-8BAB-131D2D975C61}"/>
              </a:ext>
            </a:extLst>
          </p:cNvPr>
          <p:cNvSpPr/>
          <p:nvPr/>
        </p:nvSpPr>
        <p:spPr>
          <a:xfrm>
            <a:off x="-108520" y="4004047"/>
            <a:ext cx="298562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Магомедов Юсуп </a:t>
            </a:r>
            <a:r>
              <a:rPr lang="ru-RU" sz="105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Гамидович</a:t>
            </a:r>
            <a:endParaRPr lang="ru-RU" sz="10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муниципального образования «Лакский район»</a:t>
            </a:r>
            <a:endParaRPr lang="ru-RU" sz="105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7E1AEB-EB5D-4CC4-9D76-01D4D0B34F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205" b="22832"/>
          <a:stretch/>
        </p:blipFill>
        <p:spPr>
          <a:xfrm>
            <a:off x="3628239" y="4591785"/>
            <a:ext cx="1782525" cy="161526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6D11BCB-7C17-41FF-BEFF-E16F83F589D9}"/>
              </a:ext>
            </a:extLst>
          </p:cNvPr>
          <p:cNvSpPr/>
          <p:nvPr/>
        </p:nvSpPr>
        <p:spPr>
          <a:xfrm>
            <a:off x="3096914" y="6122883"/>
            <a:ext cx="28451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Нестеров Александр Петрович</a:t>
            </a:r>
          </a:p>
          <a:p>
            <a:pPr algn="ct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Заместитель министра</a:t>
            </a:r>
          </a:p>
          <a:p>
            <a:pPr algn="ctr"/>
            <a:r>
              <a:rPr lang="ru-RU" sz="1050" dirty="0"/>
              <a:t>Министерство строительства, архитектуры и жилищно-коммунального хозяйства РД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91B4402-A2F1-4FDE-B752-D01A1EDB7FC6}"/>
              </a:ext>
            </a:extLst>
          </p:cNvPr>
          <p:cNvSpPr/>
          <p:nvPr/>
        </p:nvSpPr>
        <p:spPr>
          <a:xfrm>
            <a:off x="6084168" y="6381328"/>
            <a:ext cx="31683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Гамзатов Юрий Валериевич</a:t>
            </a:r>
          </a:p>
          <a:p>
            <a:pPr algn="ct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цифрового развития РД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9" t="21165" r="43694" b="45881"/>
          <a:stretch/>
        </p:blipFill>
        <p:spPr bwMode="auto">
          <a:xfrm>
            <a:off x="484193" y="4581128"/>
            <a:ext cx="1800200" cy="163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0790" y="6217709"/>
            <a:ext cx="25190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Магомедов Магомед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Муртазалиевич</a:t>
            </a:r>
            <a:endParaRPr lang="ru-RU" sz="105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Генеральный директор ООО «М-Строй»</a:t>
            </a:r>
          </a:p>
        </p:txBody>
      </p:sp>
      <p:sp>
        <p:nvSpPr>
          <p:cNvPr id="3" name="AutoShape 4" descr="blob:https://web.whatsapp.com/db5aa2d9-97d3-47af-b49b-4214d87f2be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GIGABYTE\Desktop\db5aa2d9-97d3-47af-b49b-4214d87f2bef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4" t="30710" r="15925" b="23010"/>
          <a:stretch/>
        </p:blipFill>
        <p:spPr bwMode="auto">
          <a:xfrm>
            <a:off x="6901211" y="2420888"/>
            <a:ext cx="1497941" cy="176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84824" y="4115019"/>
            <a:ext cx="213071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Герейханова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Умханум</a:t>
            </a:r>
            <a:endParaRPr lang="ru-RU" sz="105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Нурмагомедовна</a:t>
            </a:r>
            <a:endParaRPr lang="ru-RU" sz="105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владелец компании «</a:t>
            </a:r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Event group»</a:t>
            </a:r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http://mrgnazran.ru/wp-content/uploads/2022/03/%D1%84%D0%BE%D1%82%D0%BE-%D0%9B%D1%8C%D1%8F%D0%BD%D0%BE%D0%B2%D0%B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32933"/>
            <a:ext cx="1969621" cy="167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75856" y="3932039"/>
            <a:ext cx="2645276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Альберт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Борисович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Льянов</a:t>
            </a:r>
            <a:endParaRPr lang="ru-RU" sz="105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Генеральный директор</a:t>
            </a:r>
          </a:p>
          <a:p>
            <a:pPr algn="ctr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АО «Газпром газораспределение Назрань»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EEC2FBA-51A6-48CE-9938-EF4E7417A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4" t="18862" r="27423" b="32411"/>
          <a:stretch/>
        </p:blipFill>
        <p:spPr bwMode="auto">
          <a:xfrm>
            <a:off x="722327" y="116632"/>
            <a:ext cx="1213294" cy="156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08503D7-7944-4952-A59C-0B16267F9469}"/>
              </a:ext>
            </a:extLst>
          </p:cNvPr>
          <p:cNvSpPr/>
          <p:nvPr/>
        </p:nvSpPr>
        <p:spPr>
          <a:xfrm>
            <a:off x="147985" y="1636665"/>
            <a:ext cx="236197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Гаджиев </a:t>
            </a:r>
            <a:r>
              <a:rPr lang="ru-RU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Газимагомед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Магомедович</a:t>
            </a:r>
          </a:p>
          <a:p>
            <a:pPr algn="ct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филиала КБ «РБА»</a:t>
            </a:r>
          </a:p>
        </p:txBody>
      </p:sp>
    </p:spTree>
    <p:extLst>
      <p:ext uri="{BB962C8B-B14F-4D97-AF65-F5344CB8AC3E}">
        <p14:creationId xmlns:p14="http://schemas.microsoft.com/office/powerpoint/2010/main" val="2249231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 r="41594"/>
          <a:stretch/>
        </p:blipFill>
        <p:spPr bwMode="auto">
          <a:xfrm>
            <a:off x="7094233" y="2765010"/>
            <a:ext cx="1767855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911" y="1283865"/>
            <a:ext cx="4000528" cy="135732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ДПО</a:t>
            </a:r>
            <a:b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(дополнительное профессиональное образование)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281911" y="4409503"/>
            <a:ext cx="8579181" cy="64117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b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ru-RU" sz="32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Профессиональное обучение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896881" y="1295707"/>
            <a:ext cx="3964211" cy="13573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b">
            <a:normAutofit fontScale="925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b="1" cap="all" dirty="0" err="1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ДоД</a:t>
            </a:r>
            <a:r>
              <a:rPr lang="ru-RU" sz="1200" b="1" cap="all" dirty="0" err="1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и</a:t>
            </a:r>
            <a:r>
              <a:rPr lang="ru-RU" sz="3600" b="1" cap="all" dirty="0" err="1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В</a:t>
            </a:r>
            <a:br>
              <a:rPr lang="ru-RU" sz="20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(дополнительное образование детей и взрослых)</a:t>
            </a:r>
            <a:endParaRPr lang="ru-RU" sz="20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1911" y="325916"/>
            <a:ext cx="8579182" cy="64117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32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32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Дополнительное образован</a:t>
            </a:r>
            <a:r>
              <a:rPr lang="ru-RU" sz="36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ие</a:t>
            </a:r>
            <a:endParaRPr lang="ru-RU" sz="36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knopka.kz/files/images/items/1426/1426802z174754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351" y="2765010"/>
            <a:ext cx="2174973" cy="144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reltaconline.com/assets/img/gallery/gl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/>
          <a:stretch/>
        </p:blipFill>
        <p:spPr bwMode="auto">
          <a:xfrm>
            <a:off x="281912" y="2765010"/>
            <a:ext cx="2118716" cy="144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ccesstyle.ru/upload/resize_cache/iblock/076/w98y9zxne24psk7d32pohwsuhygec0y5/759_530_1/ART_61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84" y="5163845"/>
            <a:ext cx="2439259" cy="162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s://spb.hse.ru/data/2019/07/10/1480500309/UVV_267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1" t="6781" b="10480"/>
          <a:stretch/>
        </p:blipFill>
        <p:spPr bwMode="auto">
          <a:xfrm>
            <a:off x="4825375" y="2765010"/>
            <a:ext cx="216021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" b="17866"/>
          <a:stretch/>
        </p:blipFill>
        <p:spPr bwMode="auto">
          <a:xfrm>
            <a:off x="3105026" y="5162122"/>
            <a:ext cx="2800456" cy="162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66" y="5166256"/>
            <a:ext cx="2579299" cy="162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063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857628"/>
            <a:ext cx="4766188" cy="2375368"/>
          </a:xfrm>
        </p:spPr>
        <p:txBody>
          <a:bodyPr>
            <a:normAutofit lnSpcReduction="10000"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языком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Python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Программирования на языке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Python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промышленного программирования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D8F347-C051-42EB-A452-0267415E81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475"/>
          <a:stretch/>
        </p:blipFill>
        <p:spPr>
          <a:xfrm>
            <a:off x="4793102" y="1428712"/>
            <a:ext cx="4315401" cy="25527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F581AE-A413-4E36-A4BD-4DA040A26B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848"/>
          <a:stretch/>
        </p:blipFill>
        <p:spPr>
          <a:xfrm>
            <a:off x="4793132" y="4026836"/>
            <a:ext cx="2503706" cy="27973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10A54D-567B-486B-83F0-7919A03C59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8010" t="4511" r="14515" b="3326"/>
          <a:stretch/>
        </p:blipFill>
        <p:spPr>
          <a:xfrm>
            <a:off x="7353397" y="4026836"/>
            <a:ext cx="1763688" cy="279739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3CDCA6D-0DF5-4134-80A8-0763A40CF768}"/>
              </a:ext>
            </a:extLst>
          </p:cNvPr>
          <p:cNvSpPr txBox="1">
            <a:spLocks/>
          </p:cNvSpPr>
          <p:nvPr/>
        </p:nvSpPr>
        <p:spPr>
          <a:xfrm>
            <a:off x="251521" y="214290"/>
            <a:ext cx="8640960" cy="10001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Курсы дополнительного образования Лицея Академии Яндекса</a:t>
            </a:r>
            <a:endParaRPr lang="ru-RU" sz="24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313371"/>
            <a:ext cx="4572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Глобальный проект от Яндекса, имеющий 380 площадок в 162 городах России и Казахстана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3214686"/>
            <a:ext cx="4572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обучения: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1998569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43D99E-8033-4D75-A7CD-59BD6C6690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2" y="4714884"/>
            <a:ext cx="3069147" cy="204609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BD7712-7744-404D-8384-6C9EEF589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1" b="8434"/>
          <a:stretch/>
        </p:blipFill>
        <p:spPr>
          <a:xfrm>
            <a:off x="4391472" y="4037887"/>
            <a:ext cx="4680520" cy="265859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B01DAEE-7189-4306-99E7-8FB8F8D49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2736"/>
            <a:ext cx="3851920" cy="3776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Ведомственная целевая программа  повышения квалификации 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инженерных кадров  - более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400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инженерных кадров РД </a:t>
            </a:r>
          </a:p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(по направлениям строительства, </a:t>
            </a:r>
          </a:p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информационных технологий, энергетики, радиоэлектроники, </a:t>
            </a:r>
          </a:p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экологии, пищевых технологий и др.)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Национальный проект «Демография»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обучение пенсионеров 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предпенсионеров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безработных граждан –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человек.</a:t>
            </a:r>
          </a:p>
          <a:p>
            <a:pPr marL="0" indent="45720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457200" algn="just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B6BEA6D-9065-4854-A0D9-A85B033DA058}"/>
              </a:ext>
            </a:extLst>
          </p:cNvPr>
          <p:cNvSpPr txBox="1">
            <a:spLocks/>
          </p:cNvSpPr>
          <p:nvPr/>
        </p:nvSpPr>
        <p:spPr>
          <a:xfrm>
            <a:off x="251520" y="125979"/>
            <a:ext cx="8640960" cy="93610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ДГТУ- участник государственных и ведомственных программ ДПО</a:t>
            </a:r>
            <a:endParaRPr lang="ru-RU" sz="28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D8EAB7D-2E89-41E1-A31C-EDFC93CBC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02" t="2718" r="28015" b="8466"/>
          <a:stretch/>
        </p:blipFill>
        <p:spPr bwMode="auto">
          <a:xfrm>
            <a:off x="6884913" y="1398580"/>
            <a:ext cx="2187079" cy="219686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В ДГТУ проходят курсы повышения квалификации инженеров по ведомственной целевой программе «Повышение квалификации инженерно-технических кадров на 2015...">
            <a:extLst>
              <a:ext uri="{FF2B5EF4-FFF2-40B4-BE49-F238E27FC236}">
                <a16:creationId xmlns:a16="http://schemas.microsoft.com/office/drawing/2014/main" id="{562FEC33-B7C7-44AA-A9D0-7DE642080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" t="4563" r="7767" b="2127"/>
          <a:stretch/>
        </p:blipFill>
        <p:spPr bwMode="auto">
          <a:xfrm>
            <a:off x="3707904" y="1398580"/>
            <a:ext cx="3096770" cy="217462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082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C90BA47-8D29-487B-91EC-7D04ED420044}"/>
              </a:ext>
            </a:extLst>
          </p:cNvPr>
          <p:cNvSpPr txBox="1">
            <a:spLocks/>
          </p:cNvSpPr>
          <p:nvPr/>
        </p:nvSpPr>
        <p:spPr>
          <a:xfrm>
            <a:off x="251520" y="116632"/>
            <a:ext cx="8640960" cy="8640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Повышение квалификации ППС и сотрудников ДГТУ</a:t>
            </a:r>
            <a:endParaRPr lang="ru-RU" sz="28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6B82D5B-08B5-4B74-86E8-52A5D277D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13630" r="13503" b="3648"/>
          <a:stretch/>
        </p:blipFill>
        <p:spPr bwMode="auto">
          <a:xfrm>
            <a:off x="6139614" y="4313046"/>
            <a:ext cx="2968890" cy="250033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B3104C7-AAAF-4B3C-9631-466C046F7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t="30548" b="9319"/>
          <a:stretch/>
        </p:blipFill>
        <p:spPr bwMode="auto">
          <a:xfrm>
            <a:off x="0" y="3143248"/>
            <a:ext cx="3929058" cy="20002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GIGABYTE\Desktop\481753af-40a0-4dec-adeb-64ab6544a48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9" t="26313" r="13888" b="1908"/>
          <a:stretch/>
        </p:blipFill>
        <p:spPr bwMode="auto">
          <a:xfrm>
            <a:off x="4249010" y="1071546"/>
            <a:ext cx="4643470" cy="32415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sun9-37.userapi.com/impg/GzjAKIWpxd_QSkVFf_yrPV-BLGXmISUrxPPE9g/GjUEEduOOTE.jpg?size=1000x1000&amp;quality=95&amp;sign=8b0eb26740913383e6a209014c7eacee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5" t="7947" r="3848" b="51799"/>
          <a:stretch/>
        </p:blipFill>
        <p:spPr bwMode="auto">
          <a:xfrm>
            <a:off x="0" y="1071546"/>
            <a:ext cx="4000496" cy="214314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GIGABYTE\Desktop\2d384273-aefd-4286-ae00-509c7018143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7" r="18608" b="8872"/>
          <a:stretch/>
        </p:blipFill>
        <p:spPr bwMode="auto">
          <a:xfrm>
            <a:off x="3995936" y="4313046"/>
            <a:ext cx="2071670" cy="250033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H:\РАБО\Фото ФПК Суракатов\IMG_1520.JPG"/>
          <p:cNvPicPr/>
          <p:nvPr/>
        </p:nvPicPr>
        <p:blipFill>
          <a:blip r:embed="rId8"/>
          <a:srcRect t="13180" b="27512"/>
          <a:stretch>
            <a:fillRect/>
          </a:stretch>
        </p:blipFill>
        <p:spPr bwMode="auto">
          <a:xfrm>
            <a:off x="35496" y="5143512"/>
            <a:ext cx="3893562" cy="166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227630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:\5.jpg"/>
          <p:cNvPicPr>
            <a:picLocks noChangeAspect="1" noChangeArrowheads="1"/>
          </p:cNvPicPr>
          <p:nvPr/>
        </p:nvPicPr>
        <p:blipFill>
          <a:blip r:embed="rId2"/>
          <a:srcRect l="30189" t="13971" r="3773" b="10558"/>
          <a:stretch>
            <a:fillRect/>
          </a:stretch>
        </p:blipFill>
        <p:spPr bwMode="auto">
          <a:xfrm>
            <a:off x="4429124" y="2214554"/>
            <a:ext cx="2583674" cy="2214578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2A472F-7FCA-4A66-809B-B46CDA7852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13250" r="4999" b="37097"/>
          <a:stretch/>
        </p:blipFill>
        <p:spPr>
          <a:xfrm>
            <a:off x="5109719" y="-26"/>
            <a:ext cx="4034281" cy="22145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92B1D1-4F3F-4A1E-A7C9-75760B7281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3" r="21249"/>
          <a:stretch/>
        </p:blipFill>
        <p:spPr>
          <a:xfrm>
            <a:off x="1403648" y="4429082"/>
            <a:ext cx="3373682" cy="242891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82ED1DC-ADB6-4F74-AA26-CDE6BDABB2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11144"/>
          <a:stretch/>
        </p:blipFill>
        <p:spPr>
          <a:xfrm>
            <a:off x="0" y="4429082"/>
            <a:ext cx="2051720" cy="24580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4B4E95-FB03-41D7-9A0B-9F14218EEE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0"/>
          <a:stretch/>
        </p:blipFill>
        <p:spPr>
          <a:xfrm>
            <a:off x="6753747" y="2214478"/>
            <a:ext cx="2390251" cy="2214578"/>
          </a:xfrm>
          <a:prstGeom prst="rect">
            <a:avLst/>
          </a:prstGeom>
        </p:spPr>
      </p:pic>
      <p:pic>
        <p:nvPicPr>
          <p:cNvPr id="1031" name="Picture 7" descr="H:\29.jpg"/>
          <p:cNvPicPr>
            <a:picLocks noChangeAspect="1" noChangeArrowheads="1"/>
          </p:cNvPicPr>
          <p:nvPr/>
        </p:nvPicPr>
        <p:blipFill rotWithShape="1">
          <a:blip r:embed="rId7"/>
          <a:srcRect l="17859" t="11906" r="19885"/>
          <a:stretch/>
        </p:blipFill>
        <p:spPr bwMode="auto">
          <a:xfrm>
            <a:off x="2774650" y="1906450"/>
            <a:ext cx="2119468" cy="2522682"/>
          </a:xfrm>
          <a:prstGeom prst="rect">
            <a:avLst/>
          </a:prstGeom>
          <a:noFill/>
        </p:spPr>
      </p:pic>
      <p:pic>
        <p:nvPicPr>
          <p:cNvPr id="14" name="Picture 2" descr="D:\АТД 2021\Фото\ПП ПУ ИТУ ФСБ март 2021\IMG_1946.JPG"/>
          <p:cNvPicPr>
            <a:picLocks noChangeAspect="1" noChangeArrowheads="1"/>
          </p:cNvPicPr>
          <p:nvPr/>
        </p:nvPicPr>
        <p:blipFill rotWithShape="1">
          <a:blip r:embed="rId8" cstate="print"/>
          <a:srcRect l="21507" t="3868" r="-2857" b="3872"/>
          <a:stretch/>
        </p:blipFill>
        <p:spPr bwMode="auto">
          <a:xfrm>
            <a:off x="-2" y="2214579"/>
            <a:ext cx="2928928" cy="2214477"/>
          </a:xfrm>
          <a:prstGeom prst="rect">
            <a:avLst/>
          </a:prstGeom>
          <a:noFill/>
        </p:spPr>
      </p:pic>
      <p:pic>
        <p:nvPicPr>
          <p:cNvPr id="1028" name="Picture 4" descr="H:\8.jpg"/>
          <p:cNvPicPr>
            <a:picLocks noChangeAspect="1" noChangeArrowheads="1"/>
          </p:cNvPicPr>
          <p:nvPr/>
        </p:nvPicPr>
        <p:blipFill>
          <a:blip r:embed="rId9" cstate="print"/>
          <a:srcRect l="21454" t="28572" r="18083" b="-1"/>
          <a:stretch>
            <a:fillRect/>
          </a:stretch>
        </p:blipFill>
        <p:spPr bwMode="auto">
          <a:xfrm>
            <a:off x="2928926" y="0"/>
            <a:ext cx="2288372" cy="2214554"/>
          </a:xfrm>
          <a:prstGeom prst="rect">
            <a:avLst/>
          </a:prstGeom>
          <a:noFill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09122A5-433F-4B6D-AAC8-5DEE854E45B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t="29910" r="17494" b="3892"/>
          <a:stretch/>
        </p:blipFill>
        <p:spPr>
          <a:xfrm>
            <a:off x="-3" y="-26"/>
            <a:ext cx="2928929" cy="2214605"/>
          </a:xfrm>
          <a:prstGeom prst="rect">
            <a:avLst/>
          </a:prstGeom>
        </p:spPr>
      </p:pic>
      <p:pic>
        <p:nvPicPr>
          <p:cNvPr id="4098" name="Picture 2" descr="https://sun9-77.userapi.com/impg/WXnHpyWuS-D9uuVJhHXp5DcvLHDmcLdaqlVQtA/7Nliyw5u2Es.jpg?size=1280x720&amp;quality=95&amp;sign=cfddf94129e729c6c2fd88cfc2a0d1d5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" t="10376" r="7204" b="3092"/>
          <a:stretch/>
        </p:blipFill>
        <p:spPr bwMode="auto">
          <a:xfrm>
            <a:off x="4777330" y="4429131"/>
            <a:ext cx="4366668" cy="242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530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ACE38B1-E121-42C6-B7D9-169EC33A8D85}"/>
              </a:ext>
            </a:extLst>
          </p:cNvPr>
          <p:cNvSpPr txBox="1">
            <a:spLocks/>
          </p:cNvSpPr>
          <p:nvPr/>
        </p:nvSpPr>
        <p:spPr>
          <a:xfrm>
            <a:off x="827584" y="2564904"/>
            <a:ext cx="7704856" cy="936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0" rIns="0" bIns="0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0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СПАСИБО ЗА ВНИМАНИЕ!</a:t>
            </a:r>
            <a:endParaRPr lang="ru-RU" sz="44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5F4AC7D-A962-4C2F-9C15-59CC4C4A7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448" y="1560198"/>
            <a:ext cx="4032448" cy="2664296"/>
          </a:xfrm>
        </p:spPr>
        <p:txBody>
          <a:bodyPr>
            <a:normAutofit/>
          </a:bodyPr>
          <a:lstStyle/>
          <a:p>
            <a:pPr marL="0" indent="457200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 образовательных и профессиональных </a:t>
            </a:r>
          </a:p>
          <a:p>
            <a:pPr marL="0" indent="0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потребностей развития</a:t>
            </a:r>
          </a:p>
          <a:p>
            <a:pPr marL="0" indent="0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40AB046-333B-40D0-8E09-60606928D72D}"/>
              </a:ext>
            </a:extLst>
          </p:cNvPr>
          <p:cNvSpPr txBox="1">
            <a:spLocks/>
          </p:cNvSpPr>
          <p:nvPr/>
        </p:nvSpPr>
        <p:spPr>
          <a:xfrm>
            <a:off x="247565" y="299085"/>
            <a:ext cx="8640960" cy="10001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32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28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Дополнительное профессиональное образован</a:t>
            </a:r>
            <a:r>
              <a:rPr lang="ru-RU" sz="32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ие</a:t>
            </a:r>
            <a:endParaRPr lang="ru-RU" sz="32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\Фото глав\IMG_1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20113" r="3260" b="9999"/>
          <a:stretch/>
        </p:blipFill>
        <p:spPr bwMode="auto">
          <a:xfrm>
            <a:off x="34648" y="4286256"/>
            <a:ext cx="4465344" cy="221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\Фото ФПК Суракатов\IMG_2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3"/>
          <a:stretch/>
        </p:blipFill>
        <p:spPr bwMode="auto">
          <a:xfrm>
            <a:off x="4572000" y="4281478"/>
            <a:ext cx="4512691" cy="221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АБО\Фото ФПК Суракатов\DSC030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10633" r="8145" b="10224"/>
          <a:stretch/>
        </p:blipFill>
        <p:spPr bwMode="auto">
          <a:xfrm>
            <a:off x="4578015" y="1412776"/>
            <a:ext cx="4530489" cy="278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8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61.userapi.com/impg/gV9AHNoPmTK740FY5XPHnIBMVMpGZX2aYYmpfw/oQv8U4lGUhs.jpg?size=810x1080&amp;quality=95&amp;sign=678c64d9b0e09937d7f7f8e16b1193a1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7" r="18137" b="12160"/>
          <a:stretch/>
        </p:blipFill>
        <p:spPr bwMode="auto">
          <a:xfrm>
            <a:off x="26920" y="3861048"/>
            <a:ext cx="2096808" cy="251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sun9-3.userapi.com/impg/2ZXXDrBbgeqf5BxgSSPhtZ7PRE6dRtddpxMfKA/FJSOvD4F1_c.jpg?size=1280x1280&amp;quality=95&amp;sign=610ca85d60f9b8b5773ff9283acd8f2e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1607" r="31759" b="51115"/>
          <a:stretch/>
        </p:blipFill>
        <p:spPr bwMode="auto">
          <a:xfrm>
            <a:off x="4644008" y="3861048"/>
            <a:ext cx="2603228" cy="249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BA26114C-61F0-4991-BDE2-BBA4BBEC9FC8}"/>
              </a:ext>
            </a:extLst>
          </p:cNvPr>
          <p:cNvSpPr txBox="1">
            <a:spLocks/>
          </p:cNvSpPr>
          <p:nvPr/>
        </p:nvSpPr>
        <p:spPr>
          <a:xfrm>
            <a:off x="250465" y="332656"/>
            <a:ext cx="8643069" cy="10001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Факультет дополнительного образования и профессионального обучения</a:t>
            </a:r>
            <a:endParaRPr lang="ru-RU" sz="28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060577-26BF-4E27-B2B3-9D517E796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t="15181" r="19571" b="16642"/>
          <a:stretch/>
        </p:blipFill>
        <p:spPr bwMode="auto">
          <a:xfrm>
            <a:off x="65706" y="1484784"/>
            <a:ext cx="2864530" cy="212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Журнал\Фото для журнала\Фото к рабочим профессиям\Картинки по специальностям\ФНиГиП\оператор по сбору газа 3.JPG"/>
          <p:cNvPicPr>
            <a:picLocks noChangeAspect="1" noChangeArrowheads="1"/>
          </p:cNvPicPr>
          <p:nvPr/>
        </p:nvPicPr>
        <p:blipFill rotWithShape="1">
          <a:blip r:embed="rId6" cstate="print"/>
          <a:srcRect l="10016" r="24616"/>
          <a:stretch/>
        </p:blipFill>
        <p:spPr bwMode="auto">
          <a:xfrm>
            <a:off x="7272808" y="3861048"/>
            <a:ext cx="1835696" cy="2495899"/>
          </a:xfrm>
          <a:prstGeom prst="rect">
            <a:avLst/>
          </a:prstGeom>
          <a:noFill/>
        </p:spPr>
      </p:pic>
      <p:pic>
        <p:nvPicPr>
          <p:cNvPr id="1028" name="Picture 4" descr="D:\Журнал\Фото для журнала\Фото к рабочим профессиям\Картинки по специальностям\ФРТМТ\радиомеханник по ремонту радиоэлектронного оборудования 1.JPG"/>
          <p:cNvPicPr>
            <a:picLocks noChangeAspect="1" noChangeArrowheads="1"/>
          </p:cNvPicPr>
          <p:nvPr/>
        </p:nvPicPr>
        <p:blipFill rotWithShape="1">
          <a:blip r:embed="rId7" cstate="print"/>
          <a:srcRect l="3120"/>
          <a:stretch/>
        </p:blipFill>
        <p:spPr bwMode="auto">
          <a:xfrm>
            <a:off x="2154233" y="3861048"/>
            <a:ext cx="2448272" cy="2531081"/>
          </a:xfrm>
          <a:prstGeom prst="rect">
            <a:avLst/>
          </a:prstGeom>
          <a:noFill/>
        </p:spPr>
      </p:pic>
      <p:pic>
        <p:nvPicPr>
          <p:cNvPr id="15" name="Picture 5" descr="D:\АТД2019\ФОТО\Робототехника\IMG_9619.JPG"/>
          <p:cNvPicPr>
            <a:picLocks noChangeAspect="1" noChangeArrowheads="1"/>
          </p:cNvPicPr>
          <p:nvPr/>
        </p:nvPicPr>
        <p:blipFill rotWithShape="1">
          <a:blip r:embed="rId8" cstate="print"/>
          <a:srcRect b="5109"/>
          <a:stretch/>
        </p:blipFill>
        <p:spPr bwMode="auto">
          <a:xfrm>
            <a:off x="3079012" y="1484784"/>
            <a:ext cx="2985974" cy="2125073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4" t="30963" r="30224" b="10318"/>
          <a:stretch/>
        </p:blipFill>
        <p:spPr bwMode="auto">
          <a:xfrm>
            <a:off x="6228184" y="1484783"/>
            <a:ext cx="2758184" cy="212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835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АБО\Фото ФПК Суракатов\IMG_64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781021"/>
            <a:ext cx="4463441" cy="297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A26114C-61F0-4991-BDE2-BBA4BBEC9FC8}"/>
              </a:ext>
            </a:extLst>
          </p:cNvPr>
          <p:cNvSpPr txBox="1">
            <a:spLocks/>
          </p:cNvSpPr>
          <p:nvPr/>
        </p:nvSpPr>
        <p:spPr>
          <a:xfrm>
            <a:off x="249411" y="332656"/>
            <a:ext cx="8643069" cy="10001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Помощь предприятиям и организациям в возрастании собственного потенциала</a:t>
            </a:r>
            <a:endParaRPr lang="ru-RU" sz="28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РАБО\Фото ФПК Суракатов\IMG_6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392487" cy="292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РАБО\Фото ФПК Суракатов\DSC014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9" b="14683"/>
          <a:stretch/>
        </p:blipFill>
        <p:spPr bwMode="auto">
          <a:xfrm>
            <a:off x="107505" y="1484784"/>
            <a:ext cx="4463440" cy="220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29953A-F827-418E-9051-9C6C8591E7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0"/>
          <a:stretch/>
        </p:blipFill>
        <p:spPr>
          <a:xfrm>
            <a:off x="4643438" y="4429132"/>
            <a:ext cx="4357718" cy="23082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36381" y="2005606"/>
            <a:ext cx="2561307" cy="214347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ПОВЫШЕНИЯ КВАЛИФИКАЦИИ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8679" y="4509120"/>
            <a:ext cx="2561307" cy="214347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  <a:p>
            <a:pPr algn="ctr"/>
            <a:endParaRPr lang="ru-RU" sz="1200" dirty="0"/>
          </a:p>
          <a:p>
            <a:pPr algn="ctr"/>
            <a:endParaRPr lang="ru-RU" sz="1200" dirty="0"/>
          </a:p>
          <a:p>
            <a:pPr algn="ctr"/>
            <a:endParaRPr lang="ru-RU" sz="1200" dirty="0"/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ПРОФЕССИОНАЛЬНОЙ ПЕРЕПОДГОТОВКИ </a:t>
            </a: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  <a:p>
            <a:pPr algn="ctr"/>
            <a:endParaRPr lang="ru-RU" sz="3600" dirty="0"/>
          </a:p>
          <a:p>
            <a:pPr algn="ctr"/>
            <a:endParaRPr lang="ru-RU" sz="36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15816" y="1988107"/>
            <a:ext cx="2561307" cy="216097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ПРОФЕССИОНАЛЬНОЙ ПОДГОТОВКИ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(рабочие профессии)</a:t>
            </a: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898ACE4-6330-4E52-9BC2-B6137900C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9" t="7884" r="33333" b="13044"/>
          <a:stretch/>
        </p:blipFill>
        <p:spPr bwMode="auto">
          <a:xfrm>
            <a:off x="5489428" y="1988107"/>
            <a:ext cx="3404106" cy="466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DE6B2FF-0422-49A5-B67E-801008144768}"/>
              </a:ext>
            </a:extLst>
          </p:cNvPr>
          <p:cNvSpPr txBox="1">
            <a:spLocks/>
          </p:cNvSpPr>
          <p:nvPr/>
        </p:nvSpPr>
        <p:spPr>
          <a:xfrm>
            <a:off x="250465" y="321939"/>
            <a:ext cx="8643069" cy="11441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cap="all" dirty="0" err="1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ДГТу</a:t>
            </a:r>
            <a:r>
              <a:rPr lang="ru-RU" sz="24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 оказывает образовательные услуги по всем лицензированным направлениям университета</a:t>
            </a:r>
            <a:endParaRPr lang="ru-RU" sz="28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15815" y="4481210"/>
            <a:ext cx="2561307" cy="216097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ОББЩЕРАЗВИВАЮЩИЕ ПРОГРАММЫ</a:t>
            </a: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0465" y="1988840"/>
            <a:ext cx="8643068" cy="438912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гражданские служащие;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служащие; 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и  специалисты предприятий, организаций;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безработные граждане; 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военнослужащие; 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научно-педагогические кадры;</a:t>
            </a:r>
          </a:p>
          <a:p>
            <a:pPr lvl="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7B7D37D-9390-4135-B4D6-BF4524022A85}"/>
              </a:ext>
            </a:extLst>
          </p:cNvPr>
          <p:cNvSpPr txBox="1">
            <a:spLocks/>
          </p:cNvSpPr>
          <p:nvPr/>
        </p:nvSpPr>
        <p:spPr>
          <a:xfrm>
            <a:off x="250465" y="332656"/>
            <a:ext cx="8643069" cy="10001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2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Основной контингент</a:t>
            </a:r>
            <a:endParaRPr lang="ru-RU" sz="36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52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9135995"/>
              </p:ext>
            </p:extLst>
          </p:nvPr>
        </p:nvGraphicFramePr>
        <p:xfrm>
          <a:off x="250465" y="1772816"/>
          <a:ext cx="8643068" cy="4605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7298BEF-2B64-4240-8A6E-40A0BB3652F0}"/>
              </a:ext>
            </a:extLst>
          </p:cNvPr>
          <p:cNvSpPr txBox="1">
            <a:spLocks/>
          </p:cNvSpPr>
          <p:nvPr/>
        </p:nvSpPr>
        <p:spPr>
          <a:xfrm>
            <a:off x="250465" y="332656"/>
            <a:ext cx="8643069" cy="11521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Количество обучающихся на факультете составляет более 2500 </a:t>
            </a:r>
            <a:endParaRPr lang="ru-RU" sz="28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596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6600F5-D973-49A5-ACC2-E75919ACF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5392" t="14814" r="37563" b="10708"/>
          <a:stretch/>
        </p:blipFill>
        <p:spPr>
          <a:xfrm>
            <a:off x="4499992" y="1119963"/>
            <a:ext cx="4590881" cy="569341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06854" y="1119963"/>
            <a:ext cx="5276520" cy="4389120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обучения по программам ДПО </a:t>
            </a:r>
          </a:p>
          <a:p>
            <a:pPr marL="0" indent="457200" algn="just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гражданских служащих</a:t>
            </a:r>
          </a:p>
          <a:p>
            <a:pPr marL="0" indent="457200" algn="just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</a:p>
          <a:p>
            <a:pPr marL="0" indent="45720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</a:t>
            </a:r>
          </a:p>
          <a:p>
            <a:pPr marL="0" indent="45720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</a:t>
            </a:r>
          </a:p>
          <a:p>
            <a:pPr marL="0" indent="45720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6E35946-BF89-4A78-A858-6B08B03F75E3}"/>
              </a:ext>
            </a:extLst>
          </p:cNvPr>
          <p:cNvSpPr txBox="1">
            <a:spLocks/>
          </p:cNvSpPr>
          <p:nvPr/>
        </p:nvSpPr>
        <p:spPr>
          <a:xfrm>
            <a:off x="231585" y="44624"/>
            <a:ext cx="8643069" cy="916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rIns="0" bIns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10CF9B">
                        <a:shade val="20000"/>
                        <a:satMod val="245000"/>
                      </a:srgbClr>
                    </a:gs>
                    <a:gs pos="43000">
                      <a:srgbClr val="10CF9B">
                        <a:satMod val="255000"/>
                      </a:srgbClr>
                    </a:gs>
                    <a:gs pos="48000">
                      <a:srgbClr val="10CF9B">
                        <a:shade val="85000"/>
                        <a:satMod val="255000"/>
                      </a:srgbClr>
                    </a:gs>
                    <a:gs pos="100000">
                      <a:srgbClr val="10CF9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/>
                <a:cs typeface="Times New Roman" pitchFamily="18" charset="0"/>
              </a:rPr>
              <a:t>ДГТУ  включен в Реестр образовательных организаций</a:t>
            </a:r>
            <a:endParaRPr lang="ru-RU" sz="2800" b="1" cap="all" dirty="0">
              <a:ln w="9000" cmpd="sng">
                <a:solidFill>
                  <a:srgbClr val="10CF9B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10CF9B">
                      <a:shade val="20000"/>
                      <a:satMod val="245000"/>
                    </a:srgbClr>
                  </a:gs>
                  <a:gs pos="43000">
                    <a:srgbClr val="10CF9B">
                      <a:satMod val="255000"/>
                    </a:srgbClr>
                  </a:gs>
                  <a:gs pos="48000">
                    <a:srgbClr val="10CF9B">
                      <a:shade val="85000"/>
                      <a:satMod val="255000"/>
                    </a:srgbClr>
                  </a:gs>
                  <a:gs pos="100000">
                    <a:srgbClr val="10CF9B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sun9-79.userapi.com/impg/rpmnClaSrj5QpkQA1U6wJ7aUWXL93Tq9Uqsslw/XEMRlJ9KXDA.jpg?size=1194x724&amp;quality=95&amp;sign=517c6d41707bea937cc67895ee797e35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18523" r="2847" b="3714"/>
          <a:stretch/>
        </p:blipFill>
        <p:spPr bwMode="auto">
          <a:xfrm>
            <a:off x="162820" y="3861048"/>
            <a:ext cx="4337172" cy="237587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0603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</TotalTime>
  <Words>770</Words>
  <Application>Microsoft Office PowerPoint</Application>
  <PresentationFormat>Экран (4:3)</PresentationFormat>
  <Paragraphs>164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Arial Black</vt:lpstr>
      <vt:lpstr>Calibri</vt:lpstr>
      <vt:lpstr>Candara</vt:lpstr>
      <vt:lpstr>Constantia</vt:lpstr>
      <vt:lpstr>Symbol</vt:lpstr>
      <vt:lpstr>Times New Roman</vt:lpstr>
      <vt:lpstr>Wingdings 2</vt:lpstr>
      <vt:lpstr>Волна</vt:lpstr>
      <vt:lpstr>Поток</vt:lpstr>
      <vt:lpstr>Федеральное государственное бюджетное  образовательное  учреждение высшего образования «Дагестанский государственный  технический университет»</vt:lpstr>
      <vt:lpstr>ДПО (дополнительное профессиональное образование)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 образовательное  учреждение высшего образования «Дагестанский государственный  технический университет»</dc:title>
  <dc:creator>GIGABYTE</dc:creator>
  <cp:lastModifiedBy>NL</cp:lastModifiedBy>
  <cp:revision>75</cp:revision>
  <dcterms:created xsi:type="dcterms:W3CDTF">2023-12-05T08:27:42Z</dcterms:created>
  <dcterms:modified xsi:type="dcterms:W3CDTF">2023-12-07T16:11:39Z</dcterms:modified>
</cp:coreProperties>
</file>